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8"/>
  </p:notesMasterIdLst>
  <p:sldIdLst>
    <p:sldId id="347" r:id="rId4"/>
    <p:sldId id="791" r:id="rId5"/>
    <p:sldId id="792" r:id="rId6"/>
    <p:sldId id="790" r:id="rId7"/>
    <p:sldId id="581" r:id="rId8"/>
    <p:sldId id="789" r:id="rId9"/>
    <p:sldId id="744" r:id="rId10"/>
    <p:sldId id="373" r:id="rId11"/>
    <p:sldId id="374" r:id="rId12"/>
    <p:sldId id="375" r:id="rId13"/>
    <p:sldId id="376" r:id="rId14"/>
    <p:sldId id="377" r:id="rId15"/>
    <p:sldId id="378" r:id="rId16"/>
    <p:sldId id="379" r:id="rId17"/>
    <p:sldId id="380" r:id="rId18"/>
    <p:sldId id="381" r:id="rId19"/>
    <p:sldId id="382" r:id="rId20"/>
    <p:sldId id="383" r:id="rId21"/>
    <p:sldId id="384" r:id="rId22"/>
    <p:sldId id="385" r:id="rId23"/>
    <p:sldId id="386" r:id="rId24"/>
    <p:sldId id="387" r:id="rId25"/>
    <p:sldId id="388" r:id="rId26"/>
    <p:sldId id="389" r:id="rId27"/>
    <p:sldId id="390" r:id="rId28"/>
    <p:sldId id="391" r:id="rId29"/>
    <p:sldId id="392" r:id="rId30"/>
    <p:sldId id="393" r:id="rId31"/>
    <p:sldId id="394" r:id="rId32"/>
    <p:sldId id="395" r:id="rId33"/>
    <p:sldId id="396" r:id="rId34"/>
    <p:sldId id="397" r:id="rId35"/>
    <p:sldId id="398" r:id="rId36"/>
    <p:sldId id="399" r:id="rId37"/>
    <p:sldId id="400" r:id="rId38"/>
    <p:sldId id="401" r:id="rId39"/>
    <p:sldId id="402" r:id="rId40"/>
    <p:sldId id="403" r:id="rId41"/>
    <p:sldId id="404" r:id="rId42"/>
    <p:sldId id="405" r:id="rId43"/>
    <p:sldId id="406" r:id="rId44"/>
    <p:sldId id="407" r:id="rId45"/>
    <p:sldId id="408" r:id="rId46"/>
    <p:sldId id="409" r:id="rId47"/>
    <p:sldId id="410" r:id="rId48"/>
    <p:sldId id="411" r:id="rId49"/>
    <p:sldId id="412" r:id="rId50"/>
    <p:sldId id="413" r:id="rId51"/>
    <p:sldId id="414" r:id="rId52"/>
    <p:sldId id="415" r:id="rId53"/>
    <p:sldId id="416" r:id="rId54"/>
    <p:sldId id="417" r:id="rId55"/>
    <p:sldId id="750" r:id="rId56"/>
    <p:sldId id="748" r:id="rId57"/>
    <p:sldId id="418" r:id="rId58"/>
    <p:sldId id="419" r:id="rId59"/>
    <p:sldId id="420" r:id="rId60"/>
    <p:sldId id="724" r:id="rId61"/>
    <p:sldId id="422" r:id="rId62"/>
    <p:sldId id="423" r:id="rId63"/>
    <p:sldId id="424" r:id="rId64"/>
    <p:sldId id="425" r:id="rId65"/>
    <p:sldId id="353" r:id="rId66"/>
    <p:sldId id="426" r:id="rId67"/>
    <p:sldId id="428" r:id="rId68"/>
    <p:sldId id="429" r:id="rId69"/>
    <p:sldId id="430" r:id="rId70"/>
    <p:sldId id="431" r:id="rId71"/>
    <p:sldId id="432" r:id="rId72"/>
    <p:sldId id="433" r:id="rId73"/>
    <p:sldId id="434" r:id="rId74"/>
    <p:sldId id="435" r:id="rId75"/>
    <p:sldId id="436" r:id="rId76"/>
    <p:sldId id="437" r:id="rId77"/>
  </p:sldIdLst>
  <p:sldSz cx="6858000" cy="9144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635" autoAdjust="0"/>
    <p:restoredTop sz="94438" autoAdjust="0"/>
  </p:normalViewPr>
  <p:slideViewPr>
    <p:cSldViewPr>
      <p:cViewPr>
        <p:scale>
          <a:sx n="110" d="100"/>
          <a:sy n="110" d="100"/>
        </p:scale>
        <p:origin x="72" y="-72"/>
      </p:cViewPr>
      <p:guideLst>
        <p:guide orient="horz" pos="2880"/>
        <p:guide pos="2160"/>
      </p:guideLst>
    </p:cSldViewPr>
  </p:slideViewPr>
  <p:notesTextViewPr>
    <p:cViewPr>
      <p:scale>
        <a:sx n="100" d="100"/>
        <a:sy n="100" d="100"/>
      </p:scale>
      <p:origin x="0" y="0"/>
    </p:cViewPr>
  </p:notesTextViewPr>
  <p:sorterViewPr>
    <p:cViewPr>
      <p:scale>
        <a:sx n="200" d="100"/>
        <a:sy n="200" d="100"/>
      </p:scale>
      <p:origin x="0" y="65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33E74F-F30F-45D4-9FFE-36283DF4D142}" type="datetimeFigureOut">
              <a:rPr lang="es-ES" smtClean="0"/>
              <a:t>10/12/2024</a:t>
            </a:fld>
            <a:endParaRPr lang="es-ES"/>
          </a:p>
        </p:txBody>
      </p:sp>
      <p:sp>
        <p:nvSpPr>
          <p:cNvPr id="4" name="3 Marcador de imagen de diapositiva"/>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EDFFD2-3F15-4F38-82AC-C5575FEECE50}" type="slidenum">
              <a:rPr lang="es-ES" smtClean="0"/>
              <a:t>‹Nº›</a:t>
            </a:fld>
            <a:endParaRPr lang="es-ES"/>
          </a:p>
        </p:txBody>
      </p:sp>
    </p:spTree>
    <p:extLst>
      <p:ext uri="{BB962C8B-B14F-4D97-AF65-F5344CB8AC3E}">
        <p14:creationId xmlns:p14="http://schemas.microsoft.com/office/powerpoint/2010/main" val="3331722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94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60413" indent="-290513">
              <a:spcBef>
                <a:spcPct val="30000"/>
              </a:spcBef>
              <a:defRPr sz="1200">
                <a:solidFill>
                  <a:schemeClr val="tx1"/>
                </a:solidFill>
                <a:latin typeface="Calibri" pitchFamily="34" charset="0"/>
              </a:defRPr>
            </a:lvl2pPr>
            <a:lvl3pPr marL="1169988" indent="-233363">
              <a:spcBef>
                <a:spcPct val="30000"/>
              </a:spcBef>
              <a:defRPr sz="1200">
                <a:solidFill>
                  <a:schemeClr val="tx1"/>
                </a:solidFill>
                <a:latin typeface="Calibri" pitchFamily="34" charset="0"/>
              </a:defRPr>
            </a:lvl3pPr>
            <a:lvl4pPr marL="1638300" indent="-233363">
              <a:spcBef>
                <a:spcPct val="30000"/>
              </a:spcBef>
              <a:defRPr sz="1200">
                <a:solidFill>
                  <a:schemeClr val="tx1"/>
                </a:solidFill>
                <a:latin typeface="Calibri" pitchFamily="34" charset="0"/>
              </a:defRPr>
            </a:lvl4pPr>
            <a:lvl5pPr marL="2108200" indent="-233363">
              <a:spcBef>
                <a:spcPct val="30000"/>
              </a:spcBef>
              <a:defRPr sz="1200">
                <a:solidFill>
                  <a:schemeClr val="tx1"/>
                </a:solidFill>
                <a:latin typeface="Calibri" pitchFamily="34" charset="0"/>
              </a:defRPr>
            </a:lvl5pPr>
            <a:lvl6pPr marL="2565400" indent="-233363" eaLnBrk="0" fontAlgn="base" hangingPunct="0">
              <a:spcBef>
                <a:spcPct val="30000"/>
              </a:spcBef>
              <a:spcAft>
                <a:spcPct val="0"/>
              </a:spcAft>
              <a:defRPr sz="1200">
                <a:solidFill>
                  <a:schemeClr val="tx1"/>
                </a:solidFill>
                <a:latin typeface="Calibri" pitchFamily="34" charset="0"/>
              </a:defRPr>
            </a:lvl6pPr>
            <a:lvl7pPr marL="3022600" indent="-233363" eaLnBrk="0" fontAlgn="base" hangingPunct="0">
              <a:spcBef>
                <a:spcPct val="30000"/>
              </a:spcBef>
              <a:spcAft>
                <a:spcPct val="0"/>
              </a:spcAft>
              <a:defRPr sz="1200">
                <a:solidFill>
                  <a:schemeClr val="tx1"/>
                </a:solidFill>
                <a:latin typeface="Calibri" pitchFamily="34" charset="0"/>
              </a:defRPr>
            </a:lvl7pPr>
            <a:lvl8pPr marL="3479800" indent="-233363" eaLnBrk="0" fontAlgn="base" hangingPunct="0">
              <a:spcBef>
                <a:spcPct val="30000"/>
              </a:spcBef>
              <a:spcAft>
                <a:spcPct val="0"/>
              </a:spcAft>
              <a:defRPr sz="1200">
                <a:solidFill>
                  <a:schemeClr val="tx1"/>
                </a:solidFill>
                <a:latin typeface="Calibri" pitchFamily="34" charset="0"/>
              </a:defRPr>
            </a:lvl8pPr>
            <a:lvl9pPr marL="3937000" indent="-233363" eaLnBrk="0" fontAlgn="base" hangingPunct="0">
              <a:spcBef>
                <a:spcPct val="30000"/>
              </a:spcBef>
              <a:spcAft>
                <a:spcPct val="0"/>
              </a:spcAft>
              <a:defRPr sz="1200">
                <a:solidFill>
                  <a:schemeClr val="tx1"/>
                </a:solidFill>
                <a:latin typeface="Calibri" pitchFamily="34" charset="0"/>
              </a:defRPr>
            </a:lvl9pPr>
          </a:lstStyle>
          <a:p>
            <a:pPr>
              <a:spcBef>
                <a:spcPct val="0"/>
              </a:spcBef>
            </a:pPr>
            <a:fld id="{D39CAD21-A8EF-4DCD-9BC7-4569806D34CE}" type="slidenum">
              <a:rPr lang="es-ES" altLang="es-ES">
                <a:latin typeface="Arial" charset="0"/>
              </a:rPr>
              <a:pPr>
                <a:spcBef>
                  <a:spcPct val="0"/>
                </a:spcBef>
              </a:pPr>
              <a:t>4</a:t>
            </a:fld>
            <a:endParaRPr lang="es-ES" altLang="es-E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7:notes"/>
          <p:cNvSpPr txBox="1">
            <a:spLocks noGrp="1"/>
          </p:cNvSpPr>
          <p:nvPr>
            <p:ph type="body" idx="1"/>
          </p:nvPr>
        </p:nvSpPr>
        <p:spPr>
          <a:xfrm>
            <a:off x="685795" y="4343386"/>
            <a:ext cx="5486386" cy="4114777"/>
          </a:xfrm>
          <a:prstGeom prst="rect">
            <a:avLst/>
          </a:prstGeom>
        </p:spPr>
        <p:txBody>
          <a:bodyPr spcFirstLastPara="1" wrap="square" lIns="84394" tIns="84394" rIns="84394" bIns="84394" anchor="t" anchorCtr="0">
            <a:noAutofit/>
          </a:bodyPr>
          <a:lstStyle/>
          <a:p>
            <a:endParaRPr/>
          </a:p>
        </p:txBody>
      </p:sp>
      <p:sp>
        <p:nvSpPr>
          <p:cNvPr id="282" name="Google Shape;282;p17: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8:notes"/>
          <p:cNvSpPr txBox="1">
            <a:spLocks noGrp="1"/>
          </p:cNvSpPr>
          <p:nvPr>
            <p:ph type="body" idx="1"/>
          </p:nvPr>
        </p:nvSpPr>
        <p:spPr>
          <a:xfrm>
            <a:off x="685795" y="4343386"/>
            <a:ext cx="5486386" cy="4114777"/>
          </a:xfrm>
          <a:prstGeom prst="rect">
            <a:avLst/>
          </a:prstGeom>
        </p:spPr>
        <p:txBody>
          <a:bodyPr spcFirstLastPara="1" wrap="square" lIns="84394" tIns="84394" rIns="84394" bIns="84394" anchor="t" anchorCtr="0">
            <a:noAutofit/>
          </a:bodyPr>
          <a:lstStyle/>
          <a:p>
            <a:endParaRPr/>
          </a:p>
        </p:txBody>
      </p:sp>
      <p:sp>
        <p:nvSpPr>
          <p:cNvPr id="290" name="Google Shape;290;p18: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txBox="1">
            <a:spLocks noGrp="1"/>
          </p:cNvSpPr>
          <p:nvPr>
            <p:ph type="body" idx="1"/>
          </p:nvPr>
        </p:nvSpPr>
        <p:spPr>
          <a:xfrm>
            <a:off x="685795" y="4343386"/>
            <a:ext cx="5486386" cy="4114777"/>
          </a:xfrm>
          <a:prstGeom prst="rect">
            <a:avLst/>
          </a:prstGeom>
        </p:spPr>
        <p:txBody>
          <a:bodyPr spcFirstLastPara="1" wrap="square" lIns="84394" tIns="84394" rIns="84394" bIns="84394" anchor="t" anchorCtr="0">
            <a:noAutofit/>
          </a:bodyPr>
          <a:lstStyle/>
          <a:p>
            <a:endParaRPr/>
          </a:p>
        </p:txBody>
      </p:sp>
      <p:sp>
        <p:nvSpPr>
          <p:cNvPr id="297" name="Google Shape;297;p19: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94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60413" indent="-290513">
              <a:spcBef>
                <a:spcPct val="30000"/>
              </a:spcBef>
              <a:defRPr sz="1200">
                <a:solidFill>
                  <a:schemeClr val="tx1"/>
                </a:solidFill>
                <a:latin typeface="Calibri" pitchFamily="34" charset="0"/>
              </a:defRPr>
            </a:lvl2pPr>
            <a:lvl3pPr marL="1169988" indent="-233363">
              <a:spcBef>
                <a:spcPct val="30000"/>
              </a:spcBef>
              <a:defRPr sz="1200">
                <a:solidFill>
                  <a:schemeClr val="tx1"/>
                </a:solidFill>
                <a:latin typeface="Calibri" pitchFamily="34" charset="0"/>
              </a:defRPr>
            </a:lvl3pPr>
            <a:lvl4pPr marL="1638300" indent="-233363">
              <a:spcBef>
                <a:spcPct val="30000"/>
              </a:spcBef>
              <a:defRPr sz="1200">
                <a:solidFill>
                  <a:schemeClr val="tx1"/>
                </a:solidFill>
                <a:latin typeface="Calibri" pitchFamily="34" charset="0"/>
              </a:defRPr>
            </a:lvl4pPr>
            <a:lvl5pPr marL="2108200" indent="-233363">
              <a:spcBef>
                <a:spcPct val="30000"/>
              </a:spcBef>
              <a:defRPr sz="1200">
                <a:solidFill>
                  <a:schemeClr val="tx1"/>
                </a:solidFill>
                <a:latin typeface="Calibri" pitchFamily="34" charset="0"/>
              </a:defRPr>
            </a:lvl5pPr>
            <a:lvl6pPr marL="2565400" indent="-233363" eaLnBrk="0" fontAlgn="base" hangingPunct="0">
              <a:spcBef>
                <a:spcPct val="30000"/>
              </a:spcBef>
              <a:spcAft>
                <a:spcPct val="0"/>
              </a:spcAft>
              <a:defRPr sz="1200">
                <a:solidFill>
                  <a:schemeClr val="tx1"/>
                </a:solidFill>
                <a:latin typeface="Calibri" pitchFamily="34" charset="0"/>
              </a:defRPr>
            </a:lvl6pPr>
            <a:lvl7pPr marL="3022600" indent="-233363" eaLnBrk="0" fontAlgn="base" hangingPunct="0">
              <a:spcBef>
                <a:spcPct val="30000"/>
              </a:spcBef>
              <a:spcAft>
                <a:spcPct val="0"/>
              </a:spcAft>
              <a:defRPr sz="1200">
                <a:solidFill>
                  <a:schemeClr val="tx1"/>
                </a:solidFill>
                <a:latin typeface="Calibri" pitchFamily="34" charset="0"/>
              </a:defRPr>
            </a:lvl7pPr>
            <a:lvl8pPr marL="3479800" indent="-233363" eaLnBrk="0" fontAlgn="base" hangingPunct="0">
              <a:spcBef>
                <a:spcPct val="30000"/>
              </a:spcBef>
              <a:spcAft>
                <a:spcPct val="0"/>
              </a:spcAft>
              <a:defRPr sz="1200">
                <a:solidFill>
                  <a:schemeClr val="tx1"/>
                </a:solidFill>
                <a:latin typeface="Calibri" pitchFamily="34" charset="0"/>
              </a:defRPr>
            </a:lvl8pPr>
            <a:lvl9pPr marL="3937000" indent="-233363" eaLnBrk="0" fontAlgn="base" hangingPunct="0">
              <a:spcBef>
                <a:spcPct val="30000"/>
              </a:spcBef>
              <a:spcAft>
                <a:spcPct val="0"/>
              </a:spcAft>
              <a:defRPr sz="1200">
                <a:solidFill>
                  <a:schemeClr val="tx1"/>
                </a:solidFill>
                <a:latin typeface="Calibri" pitchFamily="34" charset="0"/>
              </a:defRPr>
            </a:lvl9pPr>
          </a:lstStyle>
          <a:p>
            <a:pPr>
              <a:spcBef>
                <a:spcPct val="0"/>
              </a:spcBef>
            </a:pPr>
            <a:fld id="{D39CAD21-A8EF-4DCD-9BC7-4569806D34CE}" type="slidenum">
              <a:rPr lang="es-ES" altLang="es-ES">
                <a:latin typeface="Arial" charset="0"/>
              </a:rPr>
              <a:pPr>
                <a:spcBef>
                  <a:spcPct val="0"/>
                </a:spcBef>
              </a:pPr>
              <a:t>6</a:t>
            </a:fld>
            <a:endParaRPr lang="es-ES" altLang="es-E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c82880cc0_0_38:notes"/>
          <p:cNvSpPr txBox="1">
            <a:spLocks noGrp="1"/>
          </p:cNvSpPr>
          <p:nvPr>
            <p:ph type="body" idx="1"/>
          </p:nvPr>
        </p:nvSpPr>
        <p:spPr>
          <a:xfrm>
            <a:off x="709925" y="4861425"/>
            <a:ext cx="5679300" cy="460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g7c82880cc0_0_38:notes"/>
          <p:cNvSpPr>
            <a:spLocks noGrp="1" noRot="1" noChangeAspect="1"/>
          </p:cNvSpPr>
          <p:nvPr>
            <p:ph type="sldImg" idx="2"/>
          </p:nvPr>
        </p:nvSpPr>
        <p:spPr>
          <a:xfrm>
            <a:off x="2111375" y="768350"/>
            <a:ext cx="287655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2494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c82880cc0_0_38:notes"/>
          <p:cNvSpPr txBox="1">
            <a:spLocks noGrp="1"/>
          </p:cNvSpPr>
          <p:nvPr>
            <p:ph type="body" idx="1"/>
          </p:nvPr>
        </p:nvSpPr>
        <p:spPr>
          <a:xfrm>
            <a:off x="709925" y="4861425"/>
            <a:ext cx="5679300" cy="460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g7c82880cc0_0_38:notes"/>
          <p:cNvSpPr>
            <a:spLocks noGrp="1" noRot="1" noChangeAspect="1"/>
          </p:cNvSpPr>
          <p:nvPr>
            <p:ph type="sldImg" idx="2"/>
          </p:nvPr>
        </p:nvSpPr>
        <p:spPr>
          <a:xfrm>
            <a:off x="2111375" y="768350"/>
            <a:ext cx="287655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6978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6:notes"/>
          <p:cNvSpPr txBox="1">
            <a:spLocks noGrp="1"/>
          </p:cNvSpPr>
          <p:nvPr>
            <p:ph type="body" idx="1"/>
          </p:nvPr>
        </p:nvSpPr>
        <p:spPr>
          <a:xfrm>
            <a:off x="685795" y="4343386"/>
            <a:ext cx="5486386" cy="4114777"/>
          </a:xfrm>
          <a:prstGeom prst="rect">
            <a:avLst/>
          </a:prstGeom>
        </p:spPr>
        <p:txBody>
          <a:bodyPr spcFirstLastPara="1" wrap="square" lIns="84394" tIns="84394" rIns="84394" bIns="84394" anchor="t" anchorCtr="0">
            <a:noAutofit/>
          </a:bodyPr>
          <a:lstStyle/>
          <a:p>
            <a:endParaRPr/>
          </a:p>
        </p:txBody>
      </p:sp>
      <p:sp>
        <p:nvSpPr>
          <p:cNvPr id="274" name="Google Shape;274;p16: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6:notes"/>
          <p:cNvSpPr txBox="1">
            <a:spLocks noGrp="1"/>
          </p:cNvSpPr>
          <p:nvPr>
            <p:ph type="body" idx="1"/>
          </p:nvPr>
        </p:nvSpPr>
        <p:spPr>
          <a:xfrm>
            <a:off x="685795" y="4343386"/>
            <a:ext cx="5486386" cy="4114777"/>
          </a:xfrm>
          <a:prstGeom prst="rect">
            <a:avLst/>
          </a:prstGeom>
        </p:spPr>
        <p:txBody>
          <a:bodyPr spcFirstLastPara="1" wrap="square" lIns="84394" tIns="84394" rIns="84394" bIns="84394" anchor="t" anchorCtr="0">
            <a:noAutofit/>
          </a:bodyPr>
          <a:lstStyle/>
          <a:p>
            <a:endParaRPr/>
          </a:p>
        </p:txBody>
      </p:sp>
      <p:sp>
        <p:nvSpPr>
          <p:cNvPr id="274" name="Google Shape;274;p16: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6:notes"/>
          <p:cNvSpPr txBox="1">
            <a:spLocks noGrp="1"/>
          </p:cNvSpPr>
          <p:nvPr>
            <p:ph type="body" idx="1"/>
          </p:nvPr>
        </p:nvSpPr>
        <p:spPr>
          <a:xfrm>
            <a:off x="685795" y="4343386"/>
            <a:ext cx="5486386" cy="4114777"/>
          </a:xfrm>
          <a:prstGeom prst="rect">
            <a:avLst/>
          </a:prstGeom>
        </p:spPr>
        <p:txBody>
          <a:bodyPr spcFirstLastPara="1" wrap="square" lIns="84394" tIns="84394" rIns="84394" bIns="84394" anchor="t" anchorCtr="0">
            <a:noAutofit/>
          </a:bodyPr>
          <a:lstStyle/>
          <a:p>
            <a:endParaRPr/>
          </a:p>
        </p:txBody>
      </p:sp>
      <p:sp>
        <p:nvSpPr>
          <p:cNvPr id="274" name="Google Shape;274;p16: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6:notes"/>
          <p:cNvSpPr txBox="1">
            <a:spLocks noGrp="1"/>
          </p:cNvSpPr>
          <p:nvPr>
            <p:ph type="body" idx="1"/>
          </p:nvPr>
        </p:nvSpPr>
        <p:spPr>
          <a:xfrm>
            <a:off x="685795" y="4343386"/>
            <a:ext cx="5486386" cy="4114777"/>
          </a:xfrm>
          <a:prstGeom prst="rect">
            <a:avLst/>
          </a:prstGeom>
        </p:spPr>
        <p:txBody>
          <a:bodyPr spcFirstLastPara="1" wrap="square" lIns="84394" tIns="84394" rIns="84394" bIns="84394" anchor="t" anchorCtr="0">
            <a:noAutofit/>
          </a:bodyPr>
          <a:lstStyle/>
          <a:p>
            <a:endParaRPr/>
          </a:p>
        </p:txBody>
      </p:sp>
      <p:sp>
        <p:nvSpPr>
          <p:cNvPr id="274" name="Google Shape;274;p16: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6:notes"/>
          <p:cNvSpPr txBox="1">
            <a:spLocks noGrp="1"/>
          </p:cNvSpPr>
          <p:nvPr>
            <p:ph type="body" idx="1"/>
          </p:nvPr>
        </p:nvSpPr>
        <p:spPr>
          <a:xfrm>
            <a:off x="685795" y="4343386"/>
            <a:ext cx="5486386" cy="4114777"/>
          </a:xfrm>
          <a:prstGeom prst="rect">
            <a:avLst/>
          </a:prstGeom>
        </p:spPr>
        <p:txBody>
          <a:bodyPr spcFirstLastPara="1" wrap="square" lIns="84394" tIns="84394" rIns="84394" bIns="84394" anchor="t" anchorCtr="0">
            <a:noAutofit/>
          </a:bodyPr>
          <a:lstStyle/>
          <a:p>
            <a:endParaRPr/>
          </a:p>
        </p:txBody>
      </p:sp>
      <p:sp>
        <p:nvSpPr>
          <p:cNvPr id="274" name="Google Shape;274;p16: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14350" y="2840568"/>
            <a:ext cx="5829300" cy="1960033"/>
          </a:xfrm>
        </p:spPr>
        <p:txBody>
          <a:bodyPr/>
          <a:lstStyle/>
          <a:p>
            <a:r>
              <a:rPr lang="es-ES"/>
              <a:t>Haga clic para modificar el estilo de título del patrón</a:t>
            </a:r>
          </a:p>
        </p:txBody>
      </p:sp>
      <p:sp>
        <p:nvSpPr>
          <p:cNvPr id="3" name="2 Subtítulo"/>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10/12/2024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pPr/>
              <a:t>10/12/2024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4972050" y="366185"/>
            <a:ext cx="1543050" cy="7802033"/>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342900" y="366185"/>
            <a:ext cx="4514850" cy="7802033"/>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pPr/>
              <a:t>10/12/2024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40585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rot="5400000">
            <a:off x="-892969" y="5110957"/>
            <a:ext cx="10401300" cy="11572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rot="5400000">
            <a:off x="-3264694" y="4010819"/>
            <a:ext cx="10401300" cy="33575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3"/>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734323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4"/>
          <p:cNvSpPr txBox="1">
            <a:spLocks noGrp="1"/>
          </p:cNvSpPr>
          <p:nvPr>
            <p:ph type="body" idx="1"/>
          </p:nvPr>
        </p:nvSpPr>
        <p:spPr>
          <a:xfrm rot="5400000">
            <a:off x="411957" y="2064543"/>
            <a:ext cx="6034087" cy="6172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955300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1344216" y="6400800"/>
            <a:ext cx="4114800" cy="7556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5"/>
          <p:cNvSpPr>
            <a:spLocks noGrp="1"/>
          </p:cNvSpPr>
          <p:nvPr>
            <p:ph type="pic" idx="2"/>
          </p:nvPr>
        </p:nvSpPr>
        <p:spPr>
          <a:xfrm>
            <a:off x="1344216" y="817033"/>
            <a:ext cx="4114800" cy="54864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 name="Google Shape;30;p5"/>
          <p:cNvSpPr txBox="1">
            <a:spLocks noGrp="1"/>
          </p:cNvSpPr>
          <p:nvPr>
            <p:ph type="body" idx="1"/>
          </p:nvPr>
        </p:nvSpPr>
        <p:spPr>
          <a:xfrm>
            <a:off x="1344216" y="7156451"/>
            <a:ext cx="4114800" cy="1073149"/>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1" name="Google Shape;31;p5"/>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783004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342900" y="364067"/>
            <a:ext cx="2256235" cy="1549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6"/>
          <p:cNvSpPr txBox="1">
            <a:spLocks noGrp="1"/>
          </p:cNvSpPr>
          <p:nvPr>
            <p:ph type="body" idx="1"/>
          </p:nvPr>
        </p:nvSpPr>
        <p:spPr>
          <a:xfrm>
            <a:off x="2681287" y="364067"/>
            <a:ext cx="3833813" cy="7804151"/>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6"/>
          <p:cNvSpPr txBox="1">
            <a:spLocks noGrp="1"/>
          </p:cNvSpPr>
          <p:nvPr>
            <p:ph type="body" idx="2"/>
          </p:nvPr>
        </p:nvSpPr>
        <p:spPr>
          <a:xfrm>
            <a:off x="342900" y="1913467"/>
            <a:ext cx="2256235" cy="6254751"/>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8" name="Google Shape;38;p6"/>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996413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ólo el título" type="titleOnly">
  <p:cSld name="Sólo el título">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7"/>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14829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342900" y="2046817"/>
            <a:ext cx="3030141" cy="853016"/>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8"/>
          <p:cNvSpPr txBox="1">
            <a:spLocks noGrp="1"/>
          </p:cNvSpPr>
          <p:nvPr>
            <p:ph type="body" idx="2"/>
          </p:nvPr>
        </p:nvSpPr>
        <p:spPr>
          <a:xfrm>
            <a:off x="342900" y="2899833"/>
            <a:ext cx="3030141" cy="526838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8"/>
          <p:cNvSpPr txBox="1">
            <a:spLocks noGrp="1"/>
          </p:cNvSpPr>
          <p:nvPr>
            <p:ph type="body" idx="3"/>
          </p:nvPr>
        </p:nvSpPr>
        <p:spPr>
          <a:xfrm>
            <a:off x="3483769" y="2046817"/>
            <a:ext cx="3031331" cy="853016"/>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1" name="Google Shape;51;p8"/>
          <p:cNvSpPr txBox="1">
            <a:spLocks noGrp="1"/>
          </p:cNvSpPr>
          <p:nvPr>
            <p:ph type="body" idx="4"/>
          </p:nvPr>
        </p:nvSpPr>
        <p:spPr>
          <a:xfrm>
            <a:off x="3483769" y="2899833"/>
            <a:ext cx="3031331" cy="526838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2" name="Google Shape;52;p8"/>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2482699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257175" y="2844800"/>
            <a:ext cx="2257425" cy="8045451"/>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8" name="Google Shape;58;p9"/>
          <p:cNvSpPr txBox="1">
            <a:spLocks noGrp="1"/>
          </p:cNvSpPr>
          <p:nvPr>
            <p:ph type="body" idx="2"/>
          </p:nvPr>
        </p:nvSpPr>
        <p:spPr>
          <a:xfrm>
            <a:off x="2628900" y="2844800"/>
            <a:ext cx="2257425" cy="8045451"/>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9" name="Google Shape;59;p9"/>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021116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pPr/>
              <a:t>10/12/2024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541735" y="5875867"/>
            <a:ext cx="5829300" cy="18161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541735" y="3875618"/>
            <a:ext cx="5829300" cy="2000249"/>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5" name="Google Shape;65;p10"/>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870201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 name="Google Shape;70;p11"/>
          <p:cNvSpPr txBox="1">
            <a:spLocks noGrp="1"/>
          </p:cNvSpPr>
          <p:nvPr>
            <p:ph type="body" idx="1"/>
          </p:nvPr>
        </p:nvSpPr>
        <p:spPr>
          <a:xfrm>
            <a:off x="342900" y="2133600"/>
            <a:ext cx="6172200" cy="6034087"/>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706757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196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4350" y="2834640"/>
            <a:ext cx="5829300" cy="192024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028700" y="5120640"/>
            <a:ext cx="4800600" cy="2286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921413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434378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42900" y="2103120"/>
            <a:ext cx="2983230" cy="603504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531870" y="2103120"/>
            <a:ext cx="2983230" cy="603504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873203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696212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72677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14350" y="2840568"/>
            <a:ext cx="5829300" cy="1960033"/>
          </a:xfrm>
        </p:spPr>
        <p:txBody>
          <a:bodyPr/>
          <a:lstStyle/>
          <a:p>
            <a:r>
              <a:rPr lang="es-ES"/>
              <a:t>Haga clic para modificar el estilo de título del patrón</a:t>
            </a:r>
          </a:p>
        </p:txBody>
      </p:sp>
      <p:sp>
        <p:nvSpPr>
          <p:cNvPr id="3" name="2 Subtítulo"/>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8" indent="0" algn="ctr">
              <a:buNone/>
              <a:defRPr>
                <a:solidFill>
                  <a:schemeClr val="tx1">
                    <a:tint val="75000"/>
                  </a:schemeClr>
                </a:solidFill>
              </a:defRPr>
            </a:lvl5pPr>
            <a:lvl6pPr marL="2285660"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6"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8594A19F-748F-410F-8993-7EEC44F0B0F4}" type="datetimeFigureOut">
              <a:rPr lang="es-ES" smtClean="0"/>
              <a:pPr/>
              <a:t>10/12/2024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62BA7F9-0BDC-42D1-9F34-96CEFFCAFE9E}" type="slidenum">
              <a:rPr lang="es-ES" smtClean="0"/>
              <a:pPr/>
              <a:t>‹Nº›</a:t>
            </a:fld>
            <a:endParaRPr lang="es-ES"/>
          </a:p>
        </p:txBody>
      </p:sp>
    </p:spTree>
    <p:extLst>
      <p:ext uri="{BB962C8B-B14F-4D97-AF65-F5344CB8AC3E}">
        <p14:creationId xmlns:p14="http://schemas.microsoft.com/office/powerpoint/2010/main" val="1870288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41735" y="5875867"/>
            <a:ext cx="5829300" cy="1816100"/>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10/12/2024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A847CFC-816F-41D0-AAC0-9BF4FEBC753E}" type="datetimeFigureOut">
              <a:rPr lang="es-ES" smtClean="0"/>
              <a:pPr/>
              <a:t>10/12/2024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A847CFC-816F-41D0-AAC0-9BF4FEBC753E}" type="datetimeFigureOut">
              <a:rPr lang="es-ES" smtClean="0"/>
              <a:pPr/>
              <a:t>10/12/2024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A847CFC-816F-41D0-AAC0-9BF4FEBC753E}" type="datetimeFigureOut">
              <a:rPr lang="es-ES" smtClean="0"/>
              <a:pPr/>
              <a:t>10/12/2024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10/12/2024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42900" y="364067"/>
            <a:ext cx="2256235" cy="154940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10/12/2024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344216" y="6400800"/>
            <a:ext cx="4114800" cy="755651"/>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10/12/2024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pPr/>
              <a:t>10/12/2024</a:t>
            </a:fld>
            <a:endParaRPr lang="es-ES"/>
          </a:p>
        </p:txBody>
      </p:sp>
      <p:sp>
        <p:nvSpPr>
          <p:cNvPr id="5" name="4 Marcador de pie de página"/>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342900" y="2133600"/>
            <a:ext cx="6172200" cy="6034087"/>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31509183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42900" y="365760"/>
            <a:ext cx="6172200" cy="146304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42900" y="2103120"/>
            <a:ext cx="6172200" cy="603504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331720" y="8503920"/>
            <a:ext cx="2194560" cy="4572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42900" y="8503920"/>
            <a:ext cx="1577340" cy="4572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6" name="Holder 6"/>
          <p:cNvSpPr>
            <a:spLocks noGrp="1"/>
          </p:cNvSpPr>
          <p:nvPr>
            <p:ph type="sldNum" sz="quarter" idx="7"/>
          </p:nvPr>
        </p:nvSpPr>
        <p:spPr>
          <a:xfrm>
            <a:off x="4937760" y="8503920"/>
            <a:ext cx="1577340" cy="4572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1624694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mailto:info@adngaleria.com" TargetMode="External"/><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64.xml.rels><?xml version="1.0" encoding="UTF-8" standalone="yes"?>
<Relationships xmlns="http://schemas.openxmlformats.org/package/2006/relationships"><Relationship Id="rId3" Type="http://schemas.openxmlformats.org/officeDocument/2006/relationships/hyperlink" Target="mailto:info@adngaleria.com" TargetMode="External"/><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3" Type="http://schemas.openxmlformats.org/officeDocument/2006/relationships/hyperlink" Target="mailto:info@adngaleria.com"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hyperlink" Target="mailto:info@adngaleria.com"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mailto:info@adngaleria.co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49.png"/><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mailto:info@adngaleria.com"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51.png"/><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hyperlink" Target="mailto:info@adngaleria.com"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54.pn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hyperlink" Target="mailto:info@adngaleria.co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hyperlink" Target="mailto:info@adngaleria.com"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8.jpg"/><Relationship Id="rId4" Type="http://schemas.openxmlformats.org/officeDocument/2006/relationships/hyperlink" Target="mailto:info@adngaleria.co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hyperlink" Target="mailto:info@adngaleria.com"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mailto:info@adngaleria.co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CuadroTexto"/>
          <p:cNvSpPr txBox="1">
            <a:spLocks noChangeArrowheads="1"/>
          </p:cNvSpPr>
          <p:nvPr/>
        </p:nvSpPr>
        <p:spPr bwMode="auto">
          <a:xfrm>
            <a:off x="2564904" y="4228563"/>
            <a:ext cx="3960440" cy="236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buNone/>
            </a:pPr>
            <a:r>
              <a:rPr lang="es-ES" sz="2800" b="1" dirty="0">
                <a:latin typeface="Corbel" panose="020B0503020204020204" pitchFamily="34" charset="0"/>
                <a:cs typeface="Helvetica" panose="020B0604020202020204" pitchFamily="34" charset="0"/>
              </a:rPr>
              <a:t>Alán Carrasco</a:t>
            </a:r>
            <a:endParaRPr lang="es-ES" sz="2800" b="1" i="1" dirty="0">
              <a:latin typeface="Corbel" panose="020B0503020204020204" pitchFamily="34" charset="0"/>
              <a:cs typeface="Helvetica" panose="020B0604020202020204" pitchFamily="34" charset="0"/>
            </a:endParaRPr>
          </a:p>
          <a:p>
            <a:pPr algn="r">
              <a:buNone/>
            </a:pPr>
            <a:r>
              <a:rPr lang="es-ES" sz="1800" dirty="0" err="1">
                <a:latin typeface="Corbel" panose="020B0503020204020204" pitchFamily="34" charset="0"/>
                <a:cs typeface="Helvetica" panose="020B0604020202020204" pitchFamily="34" charset="0"/>
              </a:rPr>
              <a:t>Artist’s</a:t>
            </a:r>
            <a:r>
              <a:rPr lang="es-ES" sz="1800" dirty="0">
                <a:latin typeface="Corbel" panose="020B0503020204020204" pitchFamily="34" charset="0"/>
                <a:cs typeface="Helvetica" panose="020B0604020202020204" pitchFamily="34" charset="0"/>
              </a:rPr>
              <a:t> portfolio</a:t>
            </a:r>
          </a:p>
          <a:p>
            <a:pPr eaLnBrk="1" hangingPunct="1">
              <a:spcBef>
                <a:spcPct val="0"/>
              </a:spcBef>
              <a:buFontTx/>
              <a:buNone/>
            </a:pPr>
            <a:endParaRPr lang="en-US" altLang="es-ES" sz="1600" dirty="0">
              <a:latin typeface="+mj-lt"/>
            </a:endParaRPr>
          </a:p>
          <a:p>
            <a:pPr eaLnBrk="1" hangingPunct="1">
              <a:spcBef>
                <a:spcPct val="0"/>
              </a:spcBef>
              <a:buFontTx/>
              <a:buNone/>
            </a:pPr>
            <a:endParaRPr lang="en-US" altLang="es-ES" sz="1600" dirty="0">
              <a:latin typeface="+mj-lt"/>
            </a:endParaRPr>
          </a:p>
          <a:p>
            <a:pPr eaLnBrk="1" hangingPunct="1">
              <a:spcBef>
                <a:spcPct val="0"/>
              </a:spcBef>
              <a:buFontTx/>
              <a:buNone/>
            </a:pPr>
            <a:endParaRPr lang="en-US" altLang="es-ES" sz="1600" dirty="0">
              <a:latin typeface="+mj-lt"/>
            </a:endParaRPr>
          </a:p>
          <a:p>
            <a:pPr eaLnBrk="1" hangingPunct="1">
              <a:spcBef>
                <a:spcPct val="0"/>
              </a:spcBef>
              <a:buFontTx/>
              <a:buNone/>
            </a:pPr>
            <a:endParaRPr lang="en-US" altLang="es-ES" sz="1600" dirty="0">
              <a:latin typeface="+mj-lt"/>
            </a:endParaRPr>
          </a:p>
          <a:p>
            <a:pPr eaLnBrk="1" hangingPunct="1">
              <a:spcBef>
                <a:spcPct val="0"/>
              </a:spcBef>
              <a:buFontTx/>
              <a:buNone/>
            </a:pPr>
            <a:endParaRPr lang="en-US" altLang="es-ES" sz="1600" dirty="0">
              <a:latin typeface="+mj-lt"/>
            </a:endParaRPr>
          </a:p>
          <a:p>
            <a:pPr eaLnBrk="1" hangingPunct="1">
              <a:spcBef>
                <a:spcPct val="0"/>
              </a:spcBef>
              <a:buFontTx/>
              <a:buNone/>
            </a:pPr>
            <a:endParaRPr lang="en-US" altLang="es-ES" sz="1800" dirty="0">
              <a:latin typeface="Corbel" pitchFamily="34" charset="0"/>
            </a:endParaRPr>
          </a:p>
        </p:txBody>
      </p:sp>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Tree>
    <p:extLst>
      <p:ext uri="{BB962C8B-B14F-4D97-AF65-F5344CB8AC3E}">
        <p14:creationId xmlns:p14="http://schemas.microsoft.com/office/powerpoint/2010/main" val="54063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8024" y="2267744"/>
            <a:ext cx="5760640"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a:latin typeface="Corbel" pitchFamily="34" charset="0"/>
                <a:ea typeface="Calibri" pitchFamily="34" charset="0"/>
                <a:cs typeface="Times New Roman" pitchFamily="18" charset="0"/>
              </a:rPr>
              <a:t>País </a:t>
            </a:r>
            <a:r>
              <a:rPr lang="en-US" altLang="es-ES" sz="1100" b="1" i="1" dirty="0" err="1">
                <a:latin typeface="Corbel" pitchFamily="34" charset="0"/>
                <a:ea typeface="Calibri" pitchFamily="34" charset="0"/>
                <a:cs typeface="Times New Roman" pitchFamily="18" charset="0"/>
              </a:rPr>
              <a:t>lejano</a:t>
            </a:r>
            <a:endParaRPr lang="en-US" altLang="es-ES" sz="1100" b="1" i="1"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2023</a:t>
            </a:r>
          </a:p>
          <a:p>
            <a:pPr>
              <a:spcBef>
                <a:spcPct val="0"/>
              </a:spcBef>
              <a:buNone/>
            </a:pPr>
            <a:r>
              <a:rPr lang="en-US" altLang="es-ES" sz="1100" dirty="0" err="1">
                <a:latin typeface="Corbel" pitchFamily="34" charset="0"/>
                <a:ea typeface="Calibri" pitchFamily="34" charset="0"/>
                <a:cs typeface="Times New Roman" pitchFamily="18" charset="0"/>
              </a:rPr>
              <a:t>Alán</a:t>
            </a:r>
            <a:r>
              <a:rPr lang="en-US" altLang="es-ES" sz="1100" dirty="0">
                <a:latin typeface="Corbel" pitchFamily="34" charset="0"/>
                <a:ea typeface="Calibri" pitchFamily="34" charset="0"/>
                <a:cs typeface="Times New Roman" pitchFamily="18" charset="0"/>
              </a:rPr>
              <a:t> Carrasco &amp; Irene de Andrés</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In 1937, the Spanish Republican Circle of Montevideo sent 3,000 kg of canned meat as aid to the Republican front in the context of the Spanish Civil War. 85 years later, a group of archaeologists from </a:t>
            </a:r>
            <a:r>
              <a:rPr lang="en-US" altLang="es-ES" sz="1100" dirty="0" err="1">
                <a:latin typeface="Corbel" pitchFamily="34" charset="0"/>
                <a:ea typeface="Calibri" pitchFamily="34" charset="0"/>
                <a:cs typeface="Times New Roman" pitchFamily="18" charset="0"/>
              </a:rPr>
              <a:t>CSIC</a:t>
            </a:r>
            <a:r>
              <a:rPr lang="en-US" altLang="es-ES" sz="1100" dirty="0">
                <a:latin typeface="Corbel" pitchFamily="34" charset="0"/>
                <a:ea typeface="Calibri" pitchFamily="34" charset="0"/>
                <a:cs typeface="Times New Roman" pitchFamily="18" charset="0"/>
              </a:rPr>
              <a:t> found in </a:t>
            </a:r>
            <a:r>
              <a:rPr lang="en-US" altLang="es-ES" sz="1100" dirty="0" err="1">
                <a:latin typeface="Corbel" pitchFamily="34" charset="0"/>
                <a:ea typeface="Calibri" pitchFamily="34" charset="0"/>
                <a:cs typeface="Times New Roman" pitchFamily="18" charset="0"/>
              </a:rPr>
              <a:t>Jadraque</a:t>
            </a:r>
            <a:r>
              <a:rPr lang="en-US" altLang="es-ES" sz="1100" dirty="0">
                <a:latin typeface="Corbel" pitchFamily="34" charset="0"/>
                <a:ea typeface="Calibri" pitchFamily="34" charset="0"/>
                <a:cs typeface="Times New Roman" pitchFamily="18" charset="0"/>
              </a:rPr>
              <a:t>, in the province of Guadalajara, remains of some of these cans that traveled from Río Negro to Spain. With the artwork "País </a:t>
            </a:r>
            <a:r>
              <a:rPr lang="en-US" altLang="es-ES" sz="1100" dirty="0" err="1">
                <a:latin typeface="Corbel" pitchFamily="34" charset="0"/>
                <a:ea typeface="Calibri" pitchFamily="34" charset="0"/>
                <a:cs typeface="Times New Roman" pitchFamily="18" charset="0"/>
              </a:rPr>
              <a:t>lejano</a:t>
            </a:r>
            <a:r>
              <a:rPr lang="en-US" altLang="es-ES" sz="1100" dirty="0">
                <a:latin typeface="Corbel" pitchFamily="34" charset="0"/>
                <a:ea typeface="Calibri" pitchFamily="34" charset="0"/>
                <a:cs typeface="Times New Roman" pitchFamily="18" charset="0"/>
              </a:rPr>
              <a:t>" (Distant Country), Irene de Andrés and </a:t>
            </a:r>
            <a:r>
              <a:rPr lang="en-US" altLang="es-ES" sz="1100" dirty="0" err="1">
                <a:latin typeface="Corbel" pitchFamily="34" charset="0"/>
                <a:ea typeface="Calibri" pitchFamily="34" charset="0"/>
                <a:cs typeface="Times New Roman" pitchFamily="18" charset="0"/>
              </a:rPr>
              <a:t>Alán</a:t>
            </a:r>
            <a:r>
              <a:rPr lang="en-US" altLang="es-ES" sz="1100" dirty="0">
                <a:latin typeface="Corbel" pitchFamily="34" charset="0"/>
                <a:ea typeface="Calibri" pitchFamily="34" charset="0"/>
                <a:cs typeface="Times New Roman" pitchFamily="18" charset="0"/>
              </a:rPr>
              <a:t> Carrasco reconstruct a historical episode that connects Spain and Uruguay through solidarity. The two cans that form the diptych reconstruct the 5,200 nautical miles that separate both regions and the 85 years that separate our shared history, understanding the very ocean that separates both nations as a non-space that functioned as both a barrier and a connecting element at the same time.</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1937 el </a:t>
            </a:r>
            <a:r>
              <a:rPr lang="en-US" altLang="es-ES" sz="1100" dirty="0" err="1">
                <a:latin typeface="Corbel" pitchFamily="34" charset="0"/>
                <a:ea typeface="Calibri" pitchFamily="34" charset="0"/>
                <a:cs typeface="Times New Roman" pitchFamily="18" charset="0"/>
              </a:rPr>
              <a:t>Círculo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Republicano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Español</a:t>
            </a:r>
            <a:r>
              <a:rPr lang="en-US" altLang="es-ES" sz="1100" dirty="0">
                <a:latin typeface="Corbel" pitchFamily="34" charset="0"/>
                <a:ea typeface="Calibri" pitchFamily="34" charset="0"/>
                <a:cs typeface="Times New Roman" pitchFamily="18" charset="0"/>
              </a:rPr>
              <a:t> de Montevideo </a:t>
            </a:r>
            <a:r>
              <a:rPr lang="en-US" altLang="es-ES" sz="1100" dirty="0" err="1">
                <a:latin typeface="Corbel" pitchFamily="34" charset="0"/>
                <a:ea typeface="Calibri" pitchFamily="34" charset="0"/>
                <a:cs typeface="Times New Roman" pitchFamily="18" charset="0"/>
              </a:rPr>
              <a:t>envió</a:t>
            </a:r>
            <a:r>
              <a:rPr lang="en-US" altLang="es-ES" sz="1100" dirty="0">
                <a:latin typeface="Corbel" pitchFamily="34" charset="0"/>
                <a:ea typeface="Calibri" pitchFamily="34" charset="0"/>
                <a:cs typeface="Times New Roman" pitchFamily="18" charset="0"/>
              </a:rPr>
              <a:t> 3.000 kg de carne </a:t>
            </a:r>
            <a:r>
              <a:rPr lang="en-US" altLang="es-ES" sz="1100" dirty="0" err="1">
                <a:latin typeface="Corbel" pitchFamily="34" charset="0"/>
                <a:ea typeface="Calibri" pitchFamily="34" charset="0"/>
                <a:cs typeface="Times New Roman" pitchFamily="18" charset="0"/>
              </a:rPr>
              <a:t>enlatada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como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ayuda</a:t>
            </a:r>
            <a:r>
              <a:rPr lang="en-US" altLang="es-ES" sz="1100" dirty="0">
                <a:latin typeface="Corbel" pitchFamily="34" charset="0"/>
                <a:ea typeface="Calibri" pitchFamily="34" charset="0"/>
                <a:cs typeface="Times New Roman" pitchFamily="18" charset="0"/>
              </a:rPr>
              <a:t> al </a:t>
            </a:r>
            <a:r>
              <a:rPr lang="en-US" altLang="es-ES" sz="1100" dirty="0" err="1">
                <a:latin typeface="Corbel" pitchFamily="34" charset="0"/>
                <a:ea typeface="Calibri" pitchFamily="34" charset="0"/>
                <a:cs typeface="Times New Roman" pitchFamily="18" charset="0"/>
              </a:rPr>
              <a:t>frente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republicano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contexto</a:t>
            </a:r>
            <a:r>
              <a:rPr lang="en-US" altLang="es-ES" sz="1100" dirty="0">
                <a:latin typeface="Corbel" pitchFamily="34" charset="0"/>
                <a:ea typeface="Calibri" pitchFamily="34" charset="0"/>
                <a:cs typeface="Times New Roman" pitchFamily="18" charset="0"/>
              </a:rPr>
              <a:t> de la Guerra Civil </a:t>
            </a:r>
            <a:r>
              <a:rPr lang="en-US" altLang="es-ES" sz="1100" dirty="0" err="1">
                <a:latin typeface="Corbel" pitchFamily="34" charset="0"/>
                <a:ea typeface="Calibri" pitchFamily="34" charset="0"/>
                <a:cs typeface="Times New Roman" pitchFamily="18" charset="0"/>
              </a:rPr>
              <a:t>española</a:t>
            </a:r>
            <a:r>
              <a:rPr lang="en-US" altLang="es-ES" sz="1100" dirty="0">
                <a:latin typeface="Corbel" pitchFamily="34" charset="0"/>
                <a:ea typeface="Calibri" pitchFamily="34" charset="0"/>
                <a:cs typeface="Times New Roman" pitchFamily="18" charset="0"/>
              </a:rPr>
              <a:t>. 85 </a:t>
            </a:r>
            <a:r>
              <a:rPr lang="en-US" altLang="es-ES" sz="1100" dirty="0" err="1">
                <a:latin typeface="Corbel" pitchFamily="34" charset="0"/>
                <a:ea typeface="Calibri" pitchFamily="34" charset="0"/>
                <a:cs typeface="Times New Roman" pitchFamily="18" charset="0"/>
              </a:rPr>
              <a:t>años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después</a:t>
            </a:r>
            <a:r>
              <a:rPr lang="en-US" altLang="es-ES" sz="1100" dirty="0">
                <a:latin typeface="Corbel" pitchFamily="34" charset="0"/>
                <a:ea typeface="Calibri" pitchFamily="34" charset="0"/>
                <a:cs typeface="Times New Roman" pitchFamily="18" charset="0"/>
              </a:rPr>
              <a:t>, un </a:t>
            </a:r>
            <a:r>
              <a:rPr lang="en-US" altLang="es-ES" sz="1100" dirty="0" err="1">
                <a:latin typeface="Corbel" pitchFamily="34" charset="0"/>
                <a:ea typeface="Calibri" pitchFamily="34" charset="0"/>
                <a:cs typeface="Times New Roman" pitchFamily="18" charset="0"/>
              </a:rPr>
              <a:t>grupo</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arqueólogos</a:t>
            </a:r>
            <a:r>
              <a:rPr lang="en-US" altLang="es-ES" sz="1100" dirty="0">
                <a:latin typeface="Corbel" pitchFamily="34" charset="0"/>
                <a:ea typeface="Calibri" pitchFamily="34" charset="0"/>
                <a:cs typeface="Times New Roman" pitchFamily="18" charset="0"/>
              </a:rPr>
              <a:t> del </a:t>
            </a:r>
            <a:r>
              <a:rPr lang="en-US" altLang="es-ES" sz="1100" dirty="0" err="1">
                <a:latin typeface="Corbel" pitchFamily="34" charset="0"/>
                <a:ea typeface="Calibri" pitchFamily="34" charset="0"/>
                <a:cs typeface="Times New Roman" pitchFamily="18" charset="0"/>
              </a:rPr>
              <a:t>CSIC</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encontraron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Jadraque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provincia</a:t>
            </a:r>
            <a:r>
              <a:rPr lang="en-US" altLang="es-ES" sz="1100" dirty="0">
                <a:latin typeface="Corbel" pitchFamily="34" charset="0"/>
                <a:ea typeface="Calibri" pitchFamily="34" charset="0"/>
                <a:cs typeface="Times New Roman" pitchFamily="18" charset="0"/>
              </a:rPr>
              <a:t> de Guadalajara, </a:t>
            </a:r>
            <a:r>
              <a:rPr lang="en-US" altLang="es-ES" sz="1100" dirty="0" err="1">
                <a:latin typeface="Corbel" pitchFamily="34" charset="0"/>
                <a:ea typeface="Calibri" pitchFamily="34" charset="0"/>
                <a:cs typeface="Times New Roman" pitchFamily="18" charset="0"/>
              </a:rPr>
              <a:t>restos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algunas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estas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latas</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viajaron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desde</a:t>
            </a:r>
            <a:r>
              <a:rPr lang="en-US" altLang="es-ES" sz="1100" dirty="0">
                <a:latin typeface="Corbel" pitchFamily="34" charset="0"/>
                <a:ea typeface="Calibri" pitchFamily="34" charset="0"/>
                <a:cs typeface="Times New Roman" pitchFamily="18" charset="0"/>
              </a:rPr>
              <a:t> Río Negro hasta </a:t>
            </a:r>
            <a:r>
              <a:rPr lang="en-US" altLang="es-ES" sz="1100" dirty="0" err="1">
                <a:latin typeface="Corbel" pitchFamily="34" charset="0"/>
                <a:ea typeface="Calibri" pitchFamily="34" charset="0"/>
                <a:cs typeface="Times New Roman" pitchFamily="18" charset="0"/>
              </a:rPr>
              <a:t>España</a:t>
            </a:r>
            <a:r>
              <a:rPr lang="en-US" altLang="es-ES" sz="1100" dirty="0">
                <a:latin typeface="Corbel" pitchFamily="34" charset="0"/>
                <a:ea typeface="Calibri" pitchFamily="34" charset="0"/>
                <a:cs typeface="Times New Roman" pitchFamily="18" charset="0"/>
              </a:rPr>
              <a:t>. Con la </a:t>
            </a:r>
            <a:r>
              <a:rPr lang="en-US" altLang="es-ES" sz="1100" dirty="0" err="1">
                <a:latin typeface="Corbel" pitchFamily="34" charset="0"/>
                <a:ea typeface="Calibri" pitchFamily="34" charset="0"/>
                <a:cs typeface="Times New Roman" pitchFamily="18" charset="0"/>
              </a:rPr>
              <a:t>pieza</a:t>
            </a:r>
            <a:r>
              <a:rPr lang="en-US" altLang="es-ES" sz="1100" dirty="0">
                <a:latin typeface="Corbel" pitchFamily="34" charset="0"/>
                <a:ea typeface="Calibri" pitchFamily="34" charset="0"/>
                <a:cs typeface="Times New Roman" pitchFamily="18" charset="0"/>
              </a:rPr>
              <a:t> País </a:t>
            </a:r>
            <a:r>
              <a:rPr lang="en-US" altLang="es-ES" sz="1100" dirty="0" err="1">
                <a:latin typeface="Corbel" pitchFamily="34" charset="0"/>
                <a:ea typeface="Calibri" pitchFamily="34" charset="0"/>
                <a:cs typeface="Times New Roman" pitchFamily="18" charset="0"/>
              </a:rPr>
              <a:t>lejano</a:t>
            </a:r>
            <a:r>
              <a:rPr lang="en-US" altLang="es-ES" sz="1100" dirty="0">
                <a:latin typeface="Corbel" pitchFamily="34" charset="0"/>
                <a:ea typeface="Calibri" pitchFamily="34" charset="0"/>
                <a:cs typeface="Times New Roman" pitchFamily="18" charset="0"/>
              </a:rPr>
              <a:t>, Irene de Andrés y </a:t>
            </a:r>
            <a:r>
              <a:rPr lang="en-US" altLang="es-ES" sz="1100" dirty="0" err="1">
                <a:latin typeface="Corbel" pitchFamily="34" charset="0"/>
                <a:ea typeface="Calibri" pitchFamily="34" charset="0"/>
                <a:cs typeface="Times New Roman" pitchFamily="18" charset="0"/>
              </a:rPr>
              <a:t>Alán</a:t>
            </a:r>
            <a:r>
              <a:rPr lang="en-US" altLang="es-ES" sz="1100" dirty="0">
                <a:latin typeface="Corbel" pitchFamily="34" charset="0"/>
                <a:ea typeface="Calibri" pitchFamily="34" charset="0"/>
                <a:cs typeface="Times New Roman" pitchFamily="18" charset="0"/>
              </a:rPr>
              <a:t> Carrasco </a:t>
            </a:r>
            <a:r>
              <a:rPr lang="en-US" altLang="es-ES" sz="1100" dirty="0" err="1">
                <a:latin typeface="Corbel" pitchFamily="34" charset="0"/>
                <a:ea typeface="Calibri" pitchFamily="34" charset="0"/>
                <a:cs typeface="Times New Roman" pitchFamily="18" charset="0"/>
              </a:rPr>
              <a:t>reconstruyen</a:t>
            </a:r>
            <a:r>
              <a:rPr lang="en-US" altLang="es-ES" sz="1100" dirty="0">
                <a:latin typeface="Corbel" pitchFamily="34" charset="0"/>
                <a:ea typeface="Calibri" pitchFamily="34" charset="0"/>
                <a:cs typeface="Times New Roman" pitchFamily="18" charset="0"/>
              </a:rPr>
              <a:t> un </a:t>
            </a:r>
            <a:r>
              <a:rPr lang="en-US" altLang="es-ES" sz="1100" dirty="0" err="1">
                <a:latin typeface="Corbel" pitchFamily="34" charset="0"/>
                <a:ea typeface="Calibri" pitchFamily="34" charset="0"/>
                <a:cs typeface="Times New Roman" pitchFamily="18" charset="0"/>
              </a:rPr>
              <a:t>episodio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histórico</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conecta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España</a:t>
            </a:r>
            <a:r>
              <a:rPr lang="en-US" altLang="es-ES" sz="1100" dirty="0">
                <a:latin typeface="Corbel" pitchFamily="34" charset="0"/>
                <a:ea typeface="Calibri" pitchFamily="34" charset="0"/>
                <a:cs typeface="Times New Roman" pitchFamily="18" charset="0"/>
              </a:rPr>
              <a:t> y Uruguay a </a:t>
            </a:r>
            <a:r>
              <a:rPr lang="en-US" altLang="es-ES" sz="1100" dirty="0" err="1">
                <a:latin typeface="Corbel" pitchFamily="34" charset="0"/>
                <a:ea typeface="Calibri" pitchFamily="34" charset="0"/>
                <a:cs typeface="Times New Roman" pitchFamily="18" charset="0"/>
              </a:rPr>
              <a:t>través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solidaridad</a:t>
            </a:r>
            <a:r>
              <a:rPr lang="en-US" altLang="es-ES" sz="1100" dirty="0">
                <a:latin typeface="Corbel" pitchFamily="34" charset="0"/>
                <a:ea typeface="Calibri" pitchFamily="34" charset="0"/>
                <a:cs typeface="Times New Roman" pitchFamily="18" charset="0"/>
              </a:rPr>
              <a:t>. Las dos </a:t>
            </a:r>
            <a:r>
              <a:rPr lang="en-US" altLang="es-ES" sz="1100" dirty="0" err="1">
                <a:latin typeface="Corbel" pitchFamily="34" charset="0"/>
                <a:ea typeface="Calibri" pitchFamily="34" charset="0"/>
                <a:cs typeface="Times New Roman" pitchFamily="18" charset="0"/>
              </a:rPr>
              <a:t>latas</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conforman</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díptico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reconstruyen</a:t>
            </a:r>
            <a:r>
              <a:rPr lang="en-US" altLang="es-ES" sz="1100" dirty="0">
                <a:latin typeface="Corbel" pitchFamily="34" charset="0"/>
                <a:ea typeface="Calibri" pitchFamily="34" charset="0"/>
                <a:cs typeface="Times New Roman" pitchFamily="18" charset="0"/>
              </a:rPr>
              <a:t> las 5.200 </a:t>
            </a:r>
            <a:r>
              <a:rPr lang="en-US" altLang="es-ES" sz="1100" dirty="0" err="1">
                <a:latin typeface="Corbel" pitchFamily="34" charset="0"/>
                <a:ea typeface="Calibri" pitchFamily="34" charset="0"/>
                <a:cs typeface="Times New Roman" pitchFamily="18" charset="0"/>
              </a:rPr>
              <a:t>millas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náuticas</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separan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ambas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regiones</a:t>
            </a:r>
            <a:r>
              <a:rPr lang="en-US" altLang="es-ES" sz="1100" dirty="0">
                <a:latin typeface="Corbel" pitchFamily="34" charset="0"/>
                <a:ea typeface="Calibri" pitchFamily="34" charset="0"/>
                <a:cs typeface="Times New Roman" pitchFamily="18" charset="0"/>
              </a:rPr>
              <a:t> y </a:t>
            </a:r>
            <a:r>
              <a:rPr lang="en-US" altLang="es-ES" sz="1100" dirty="0" err="1">
                <a:latin typeface="Corbel" pitchFamily="34" charset="0"/>
                <a:ea typeface="Calibri" pitchFamily="34" charset="0"/>
                <a:cs typeface="Times New Roman" pitchFamily="18" charset="0"/>
              </a:rPr>
              <a:t>los</a:t>
            </a:r>
            <a:r>
              <a:rPr lang="en-US" altLang="es-ES" sz="1100" dirty="0">
                <a:latin typeface="Corbel" pitchFamily="34" charset="0"/>
                <a:ea typeface="Calibri" pitchFamily="34" charset="0"/>
                <a:cs typeface="Times New Roman" pitchFamily="18" charset="0"/>
              </a:rPr>
              <a:t> 85 </a:t>
            </a:r>
            <a:r>
              <a:rPr lang="en-US" altLang="es-ES" sz="1100" dirty="0" err="1">
                <a:latin typeface="Corbel" pitchFamily="34" charset="0"/>
                <a:ea typeface="Calibri" pitchFamily="34" charset="0"/>
                <a:cs typeface="Times New Roman" pitchFamily="18" charset="0"/>
              </a:rPr>
              <a:t>años</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separan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nuestra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historia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compartida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entendiendo</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propio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océano</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separa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ambas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naciones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como</a:t>
            </a:r>
            <a:r>
              <a:rPr lang="en-US" altLang="es-ES" sz="1100" dirty="0">
                <a:latin typeface="Corbel" pitchFamily="34" charset="0"/>
                <a:ea typeface="Calibri" pitchFamily="34" charset="0"/>
                <a:cs typeface="Times New Roman" pitchFamily="18" charset="0"/>
              </a:rPr>
              <a:t> un no </a:t>
            </a:r>
            <a:r>
              <a:rPr lang="en-US" altLang="es-ES" sz="1100" dirty="0" err="1">
                <a:latin typeface="Corbel" pitchFamily="34" charset="0"/>
                <a:ea typeface="Calibri" pitchFamily="34" charset="0"/>
                <a:cs typeface="Times New Roman" pitchFamily="18" charset="0"/>
              </a:rPr>
              <a:t>espacio</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funcionó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como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barrera</a:t>
            </a:r>
            <a:r>
              <a:rPr lang="en-US" altLang="es-ES" sz="1100" dirty="0">
                <a:latin typeface="Corbel" pitchFamily="34" charset="0"/>
                <a:ea typeface="Calibri" pitchFamily="34" charset="0"/>
                <a:cs typeface="Times New Roman" pitchFamily="18" charset="0"/>
              </a:rPr>
              <a:t> y </a:t>
            </a:r>
            <a:r>
              <a:rPr lang="en-US" altLang="es-ES" sz="1100" dirty="0" err="1">
                <a:latin typeface="Corbel" pitchFamily="34" charset="0"/>
                <a:ea typeface="Calibri" pitchFamily="34" charset="0"/>
                <a:cs typeface="Times New Roman" pitchFamily="18" charset="0"/>
              </a:rPr>
              <a:t>como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elemento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conector</a:t>
            </a:r>
            <a:r>
              <a:rPr lang="en-US" altLang="es-ES" sz="1100" dirty="0">
                <a:latin typeface="Corbel" pitchFamily="34" charset="0"/>
                <a:ea typeface="Calibri" pitchFamily="34" charset="0"/>
                <a:cs typeface="Times New Roman" pitchFamily="18" charset="0"/>
              </a:rPr>
              <a:t> al </a:t>
            </a:r>
            <a:r>
              <a:rPr lang="en-US" altLang="es-ES" sz="1100" dirty="0" err="1">
                <a:latin typeface="Corbel" pitchFamily="34" charset="0"/>
                <a:ea typeface="Calibri" pitchFamily="34" charset="0"/>
                <a:cs typeface="Times New Roman" pitchFamily="18" charset="0"/>
              </a:rPr>
              <a:t>mismo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tiempo</a:t>
            </a:r>
            <a:r>
              <a:rPr lang="en-US" altLang="es-ES" sz="1100" dirty="0">
                <a:latin typeface="Corbel" pitchFamily="34" charset="0"/>
                <a:ea typeface="Calibri" pitchFamily="34" charset="0"/>
                <a:cs typeface="Times New Roman" pitchFamily="18" charset="0"/>
              </a:rPr>
              <a:t>.</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El 1937, el </a:t>
            </a:r>
            <a:r>
              <a:rPr lang="en-US" altLang="es-ES" sz="1100" dirty="0" err="1">
                <a:latin typeface="Corbel" pitchFamily="34" charset="0"/>
                <a:ea typeface="Calibri" pitchFamily="34" charset="0"/>
                <a:cs typeface="Times New Roman" pitchFamily="18" charset="0"/>
              </a:rPr>
              <a:t>Cercle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Republicà</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Espanyol</a:t>
            </a:r>
            <a:r>
              <a:rPr lang="en-US" altLang="es-ES" sz="1100" dirty="0">
                <a:latin typeface="Corbel" pitchFamily="34" charset="0"/>
                <a:ea typeface="Calibri" pitchFamily="34" charset="0"/>
                <a:cs typeface="Times New Roman" pitchFamily="18" charset="0"/>
              </a:rPr>
              <a:t> de Montevideo </a:t>
            </a:r>
            <a:r>
              <a:rPr lang="en-US" altLang="es-ES" sz="1100" dirty="0" err="1">
                <a:latin typeface="Corbel" pitchFamily="34" charset="0"/>
                <a:ea typeface="Calibri" pitchFamily="34" charset="0"/>
                <a:cs typeface="Times New Roman" pitchFamily="18" charset="0"/>
              </a:rPr>
              <a:t>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enviar</a:t>
            </a:r>
            <a:r>
              <a:rPr lang="en-US" altLang="es-ES" sz="1100" dirty="0">
                <a:latin typeface="Corbel" pitchFamily="34" charset="0"/>
                <a:ea typeface="Calibri" pitchFamily="34" charset="0"/>
                <a:cs typeface="Times New Roman" pitchFamily="18" charset="0"/>
              </a:rPr>
              <a:t> 3.000 kg de </a:t>
            </a:r>
            <a:r>
              <a:rPr lang="en-US" altLang="es-ES" sz="1100" dirty="0" err="1">
                <a:latin typeface="Corbel" pitchFamily="34" charset="0"/>
                <a:ea typeface="Calibri" pitchFamily="34" charset="0"/>
                <a:cs typeface="Times New Roman" pitchFamily="18" charset="0"/>
              </a:rPr>
              <a:t>carn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enllaunada</a:t>
            </a:r>
            <a:r>
              <a:rPr lang="en-US" altLang="es-ES" sz="1100" dirty="0">
                <a:latin typeface="Corbel" pitchFamily="34" charset="0"/>
                <a:ea typeface="Calibri" pitchFamily="34" charset="0"/>
                <a:cs typeface="Times New Roman" pitchFamily="18" charset="0"/>
              </a:rPr>
              <a:t> com a </a:t>
            </a:r>
            <a:r>
              <a:rPr lang="en-US" altLang="es-ES" sz="1100" dirty="0" err="1">
                <a:latin typeface="Corbel" pitchFamily="34" charset="0"/>
                <a:ea typeface="Calibri" pitchFamily="34" charset="0"/>
                <a:cs typeface="Times New Roman" pitchFamily="18" charset="0"/>
              </a:rPr>
              <a:t>ajuda</a:t>
            </a:r>
            <a:r>
              <a:rPr lang="en-US" altLang="es-ES" sz="1100" dirty="0">
                <a:latin typeface="Corbel" pitchFamily="34" charset="0"/>
                <a:ea typeface="Calibri" pitchFamily="34" charset="0"/>
                <a:cs typeface="Times New Roman" pitchFamily="18" charset="0"/>
              </a:rPr>
              <a:t> al front </a:t>
            </a:r>
            <a:r>
              <a:rPr lang="en-US" altLang="es-ES" sz="1100" dirty="0" err="1">
                <a:latin typeface="Corbel" pitchFamily="34" charset="0"/>
                <a:ea typeface="Calibri" pitchFamily="34" charset="0"/>
                <a:cs typeface="Times New Roman" pitchFamily="18" charset="0"/>
              </a:rPr>
              <a:t>republicà</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el context de la Guerra Civil </a:t>
            </a:r>
            <a:r>
              <a:rPr lang="en-US" altLang="es-ES" sz="1100" dirty="0" err="1">
                <a:latin typeface="Corbel" pitchFamily="34" charset="0"/>
                <a:ea typeface="Calibri" pitchFamily="34" charset="0"/>
                <a:cs typeface="Times New Roman" pitchFamily="18" charset="0"/>
              </a:rPr>
              <a:t>espanyola</a:t>
            </a:r>
            <a:r>
              <a:rPr lang="en-US" altLang="es-ES" sz="1100" dirty="0">
                <a:latin typeface="Corbel" pitchFamily="34" charset="0"/>
                <a:ea typeface="Calibri" pitchFamily="34" charset="0"/>
                <a:cs typeface="Times New Roman" pitchFamily="18" charset="0"/>
              </a:rPr>
              <a:t>. 85 </a:t>
            </a:r>
            <a:r>
              <a:rPr lang="en-US" altLang="es-ES" sz="1100" dirty="0" err="1">
                <a:latin typeface="Corbel" pitchFamily="34" charset="0"/>
                <a:ea typeface="Calibri" pitchFamily="34" charset="0"/>
                <a:cs typeface="Times New Roman" pitchFamily="18" charset="0"/>
              </a:rPr>
              <a:t>anys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després</a:t>
            </a:r>
            <a:r>
              <a:rPr lang="en-US" altLang="es-ES" sz="1100" dirty="0">
                <a:latin typeface="Corbel" pitchFamily="34" charset="0"/>
                <a:ea typeface="Calibri" pitchFamily="34" charset="0"/>
                <a:cs typeface="Times New Roman" pitchFamily="18" charset="0"/>
              </a:rPr>
              <a:t>, un </a:t>
            </a:r>
            <a:r>
              <a:rPr lang="en-US" altLang="es-ES" sz="1100" dirty="0" err="1">
                <a:latin typeface="Corbel" pitchFamily="34" charset="0"/>
                <a:ea typeface="Calibri" pitchFamily="34" charset="0"/>
                <a:cs typeface="Times New Roman" pitchFamily="18" charset="0"/>
              </a:rPr>
              <a:t>grup</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d'arqueòlegs</a:t>
            </a:r>
            <a:r>
              <a:rPr lang="en-US" altLang="es-ES" sz="1100" dirty="0">
                <a:latin typeface="Corbel" pitchFamily="34" charset="0"/>
                <a:ea typeface="Calibri" pitchFamily="34" charset="0"/>
                <a:cs typeface="Times New Roman" pitchFamily="18" charset="0"/>
              </a:rPr>
              <a:t> del </a:t>
            </a:r>
            <a:r>
              <a:rPr lang="en-US" altLang="es-ES" sz="1100" dirty="0" err="1">
                <a:latin typeface="Corbel" pitchFamily="34" charset="0"/>
                <a:ea typeface="Calibri" pitchFamily="34" charset="0"/>
                <a:cs typeface="Times New Roman" pitchFamily="18" charset="0"/>
              </a:rPr>
              <a:t>CSIC</a:t>
            </a:r>
            <a:r>
              <a:rPr lang="en-US" altLang="es-ES" sz="1100" dirty="0">
                <a:latin typeface="Corbel" pitchFamily="34" charset="0"/>
                <a:ea typeface="Calibri" pitchFamily="34" charset="0"/>
                <a:cs typeface="Times New Roman" pitchFamily="18" charset="0"/>
              </a:rPr>
              <a:t> van </a:t>
            </a:r>
            <a:r>
              <a:rPr lang="en-US" altLang="es-ES" sz="1100" dirty="0" err="1">
                <a:latin typeface="Corbel" pitchFamily="34" charset="0"/>
                <a:ea typeface="Calibri" pitchFamily="34" charset="0"/>
                <a:cs typeface="Times New Roman" pitchFamily="18" charset="0"/>
              </a:rPr>
              <a:t>trobar</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Jadraque</a:t>
            </a:r>
            <a:r>
              <a:rPr lang="en-US" altLang="es-ES" sz="1100" dirty="0">
                <a:latin typeface="Corbel" pitchFamily="34" charset="0"/>
                <a:ea typeface="Calibri" pitchFamily="34" charset="0"/>
                <a:cs typeface="Times New Roman" pitchFamily="18" charset="0"/>
              </a:rPr>
              <a:t>, a la </a:t>
            </a:r>
            <a:r>
              <a:rPr lang="en-US" altLang="es-ES" sz="1100" dirty="0" err="1">
                <a:latin typeface="Corbel" pitchFamily="34" charset="0"/>
                <a:ea typeface="Calibri" pitchFamily="34" charset="0"/>
                <a:cs typeface="Times New Roman" pitchFamily="18" charset="0"/>
              </a:rPr>
              <a:t>província</a:t>
            </a:r>
            <a:r>
              <a:rPr lang="en-US" altLang="es-ES" sz="1100" dirty="0">
                <a:latin typeface="Corbel" pitchFamily="34" charset="0"/>
                <a:ea typeface="Calibri" pitchFamily="34" charset="0"/>
                <a:cs typeface="Times New Roman" pitchFamily="18" charset="0"/>
              </a:rPr>
              <a:t> de Guadalajara, </a:t>
            </a:r>
            <a:r>
              <a:rPr lang="en-US" altLang="es-ES" sz="1100" dirty="0" err="1">
                <a:latin typeface="Corbel" pitchFamily="34" charset="0"/>
                <a:ea typeface="Calibri" pitchFamily="34" charset="0"/>
                <a:cs typeface="Times New Roman" pitchFamily="18" charset="0"/>
              </a:rPr>
              <a:t>restes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d'algunes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d'aquestes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llandes</a:t>
            </a:r>
            <a:r>
              <a:rPr lang="en-US" altLang="es-ES" sz="1100" dirty="0">
                <a:latin typeface="Corbel" pitchFamily="34" charset="0"/>
                <a:ea typeface="Calibri" pitchFamily="34" charset="0"/>
                <a:cs typeface="Times New Roman" pitchFamily="18" charset="0"/>
              </a:rPr>
              <a:t> que van </a:t>
            </a:r>
            <a:r>
              <a:rPr lang="en-US" altLang="es-ES" sz="1100" dirty="0" err="1">
                <a:latin typeface="Corbel" pitchFamily="34" charset="0"/>
                <a:ea typeface="Calibri" pitchFamily="34" charset="0"/>
                <a:cs typeface="Times New Roman" pitchFamily="18" charset="0"/>
              </a:rPr>
              <a:t>viatjar</a:t>
            </a:r>
            <a:r>
              <a:rPr lang="en-US" altLang="es-ES" sz="1100" dirty="0">
                <a:latin typeface="Corbel" pitchFamily="34" charset="0"/>
                <a:ea typeface="Calibri" pitchFamily="34" charset="0"/>
                <a:cs typeface="Times New Roman" pitchFamily="18" charset="0"/>
              </a:rPr>
              <a:t> des de Río Negro fins a </a:t>
            </a:r>
            <a:r>
              <a:rPr lang="en-US" altLang="es-ES" sz="1100" dirty="0" err="1">
                <a:latin typeface="Corbel" pitchFamily="34" charset="0"/>
                <a:ea typeface="Calibri" pitchFamily="34" charset="0"/>
                <a:cs typeface="Times New Roman" pitchFamily="18" charset="0"/>
              </a:rPr>
              <a:t>Espanya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Amb</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peça</a:t>
            </a:r>
            <a:r>
              <a:rPr lang="en-US" altLang="es-ES" sz="1100" dirty="0">
                <a:latin typeface="Corbel" pitchFamily="34" charset="0"/>
                <a:ea typeface="Calibri" pitchFamily="34" charset="0"/>
                <a:cs typeface="Times New Roman" pitchFamily="18" charset="0"/>
              </a:rPr>
              <a:t> "País </a:t>
            </a:r>
            <a:r>
              <a:rPr lang="en-US" altLang="es-ES" sz="1100" dirty="0" err="1">
                <a:latin typeface="Corbel" pitchFamily="34" charset="0"/>
                <a:ea typeface="Calibri" pitchFamily="34" charset="0"/>
                <a:cs typeface="Times New Roman" pitchFamily="18" charset="0"/>
              </a:rPr>
              <a:t>lejano</a:t>
            </a:r>
            <a:r>
              <a:rPr lang="en-US" altLang="es-ES" sz="1100" dirty="0">
                <a:latin typeface="Corbel" pitchFamily="34" charset="0"/>
                <a:ea typeface="Calibri" pitchFamily="34" charset="0"/>
                <a:cs typeface="Times New Roman" pitchFamily="18" charset="0"/>
              </a:rPr>
              <a:t>", Irene de Andrés i </a:t>
            </a:r>
            <a:r>
              <a:rPr lang="en-US" altLang="es-ES" sz="1100" dirty="0" err="1">
                <a:latin typeface="Corbel" pitchFamily="34" charset="0"/>
                <a:ea typeface="Calibri" pitchFamily="34" charset="0"/>
                <a:cs typeface="Times New Roman" pitchFamily="18" charset="0"/>
              </a:rPr>
              <a:t>Alán</a:t>
            </a:r>
            <a:r>
              <a:rPr lang="en-US" altLang="es-ES" sz="1100" dirty="0">
                <a:latin typeface="Corbel" pitchFamily="34" charset="0"/>
                <a:ea typeface="Calibri" pitchFamily="34" charset="0"/>
                <a:cs typeface="Times New Roman" pitchFamily="18" charset="0"/>
              </a:rPr>
              <a:t> Carrasco </a:t>
            </a:r>
            <a:r>
              <a:rPr lang="en-US" altLang="es-ES" sz="1100" dirty="0" err="1">
                <a:latin typeface="Corbel" pitchFamily="34" charset="0"/>
                <a:ea typeface="Calibri" pitchFamily="34" charset="0"/>
                <a:cs typeface="Times New Roman" pitchFamily="18" charset="0"/>
              </a:rPr>
              <a:t>reconstrueixen</a:t>
            </a:r>
            <a:r>
              <a:rPr lang="en-US" altLang="es-ES" sz="1100" dirty="0">
                <a:latin typeface="Corbel" pitchFamily="34" charset="0"/>
                <a:ea typeface="Calibri" pitchFamily="34" charset="0"/>
                <a:cs typeface="Times New Roman" pitchFamily="18" charset="0"/>
              </a:rPr>
              <a:t> un </a:t>
            </a:r>
            <a:r>
              <a:rPr lang="en-US" altLang="es-ES" sz="1100" dirty="0" err="1">
                <a:latin typeface="Corbel" pitchFamily="34" charset="0"/>
                <a:ea typeface="Calibri" pitchFamily="34" charset="0"/>
                <a:cs typeface="Times New Roman" pitchFamily="18" charset="0"/>
              </a:rPr>
              <a:t>episodi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històric</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connecta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Espanya</a:t>
            </a:r>
            <a:r>
              <a:rPr lang="en-US" altLang="es-ES" sz="1100" dirty="0">
                <a:latin typeface="Corbel" pitchFamily="34" charset="0"/>
                <a:ea typeface="Calibri" pitchFamily="34" charset="0"/>
                <a:cs typeface="Times New Roman" pitchFamily="18" charset="0"/>
              </a:rPr>
              <a:t> i </a:t>
            </a:r>
            <a:r>
              <a:rPr lang="en-US" altLang="es-ES" sz="1100" dirty="0" err="1">
                <a:latin typeface="Corbel" pitchFamily="34" charset="0"/>
                <a:ea typeface="Calibri" pitchFamily="34" charset="0"/>
                <a:cs typeface="Times New Roman" pitchFamily="18" charset="0"/>
              </a:rPr>
              <a:t>Uruguai</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través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solidaritat</a:t>
            </a:r>
            <a:r>
              <a:rPr lang="en-US" altLang="es-ES" sz="1100" dirty="0">
                <a:latin typeface="Corbel" pitchFamily="34" charset="0"/>
                <a:ea typeface="Calibri" pitchFamily="34" charset="0"/>
                <a:cs typeface="Times New Roman" pitchFamily="18" charset="0"/>
              </a:rPr>
              <a:t>. Les dues </a:t>
            </a:r>
            <a:r>
              <a:rPr lang="en-US" altLang="es-ES" sz="1100" dirty="0" err="1">
                <a:latin typeface="Corbel" pitchFamily="34" charset="0"/>
                <a:ea typeface="Calibri" pitchFamily="34" charset="0"/>
                <a:cs typeface="Times New Roman" pitchFamily="18" charset="0"/>
              </a:rPr>
              <a:t>llandes</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conformen</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díptic</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reconstrueixen</a:t>
            </a:r>
            <a:r>
              <a:rPr lang="en-US" altLang="es-ES" sz="1100" dirty="0">
                <a:latin typeface="Corbel" pitchFamily="34" charset="0"/>
                <a:ea typeface="Calibri" pitchFamily="34" charset="0"/>
                <a:cs typeface="Times New Roman" pitchFamily="18" charset="0"/>
              </a:rPr>
              <a:t> les 5.200 </a:t>
            </a:r>
            <a:r>
              <a:rPr lang="en-US" altLang="es-ES" sz="1100" dirty="0" err="1">
                <a:latin typeface="Corbel" pitchFamily="34" charset="0"/>
                <a:ea typeface="Calibri" pitchFamily="34" charset="0"/>
                <a:cs typeface="Times New Roman" pitchFamily="18" charset="0"/>
              </a:rPr>
              <a:t>milles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nàutiques</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separen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ambdues</a:t>
            </a:r>
            <a:r>
              <a:rPr lang="en-US" altLang="es-ES" sz="1100" dirty="0">
                <a:latin typeface="Corbel" pitchFamily="34" charset="0"/>
                <a:ea typeface="Calibri" pitchFamily="34" charset="0"/>
                <a:cs typeface="Times New Roman" pitchFamily="18" charset="0"/>
              </a:rPr>
              <a:t> regions i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85 </a:t>
            </a:r>
            <a:r>
              <a:rPr lang="en-US" altLang="es-ES" sz="1100" dirty="0" err="1">
                <a:latin typeface="Corbel" pitchFamily="34" charset="0"/>
                <a:ea typeface="Calibri" pitchFamily="34" charset="0"/>
                <a:cs typeface="Times New Roman" pitchFamily="18" charset="0"/>
              </a:rPr>
              <a:t>anys</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separen</a:t>
            </a:r>
            <a:r>
              <a:rPr lang="en-US" altLang="es-ES" sz="1100" dirty="0">
                <a:latin typeface="Corbel" pitchFamily="34" charset="0"/>
                <a:ea typeface="Calibri" pitchFamily="34" charset="0"/>
                <a:cs typeface="Times New Roman" pitchFamily="18" charset="0"/>
              </a:rPr>
              <a:t> la nostra </a:t>
            </a:r>
            <a:r>
              <a:rPr lang="en-US" altLang="es-ES" sz="1100" dirty="0" err="1">
                <a:latin typeface="Corbel" pitchFamily="34" charset="0"/>
                <a:ea typeface="Calibri" pitchFamily="34" charset="0"/>
                <a:cs typeface="Times New Roman" pitchFamily="18" charset="0"/>
              </a:rPr>
              <a:t>història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compartida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entenent</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propi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oceà</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separa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ambdues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nacions</a:t>
            </a:r>
            <a:r>
              <a:rPr lang="en-US" altLang="es-ES" sz="1100" dirty="0">
                <a:latin typeface="Corbel" pitchFamily="34" charset="0"/>
                <a:ea typeface="Calibri" pitchFamily="34" charset="0"/>
                <a:cs typeface="Times New Roman" pitchFamily="18" charset="0"/>
              </a:rPr>
              <a:t> com un no </a:t>
            </a:r>
            <a:r>
              <a:rPr lang="en-US" altLang="es-ES" sz="1100" dirty="0" err="1">
                <a:latin typeface="Corbel" pitchFamily="34" charset="0"/>
                <a:ea typeface="Calibri" pitchFamily="34" charset="0"/>
                <a:cs typeface="Times New Roman" pitchFamily="18" charset="0"/>
              </a:rPr>
              <a:t>espai</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funcionar</a:t>
            </a:r>
            <a:r>
              <a:rPr lang="en-US" altLang="es-ES" sz="1100" dirty="0">
                <a:latin typeface="Corbel" pitchFamily="34" charset="0"/>
                <a:ea typeface="Calibri" pitchFamily="34" charset="0"/>
                <a:cs typeface="Times New Roman" pitchFamily="18" charset="0"/>
              </a:rPr>
              <a:t> com a </a:t>
            </a:r>
            <a:r>
              <a:rPr lang="en-US" altLang="es-ES" sz="1100" dirty="0" err="1">
                <a:latin typeface="Corbel" pitchFamily="34" charset="0"/>
                <a:ea typeface="Calibri" pitchFamily="34" charset="0"/>
                <a:cs typeface="Times New Roman" pitchFamily="18" charset="0"/>
              </a:rPr>
              <a:t>barrera</a:t>
            </a:r>
            <a:r>
              <a:rPr lang="en-US" altLang="es-ES" sz="1100" dirty="0">
                <a:latin typeface="Corbel" pitchFamily="34" charset="0"/>
                <a:ea typeface="Calibri" pitchFamily="34" charset="0"/>
                <a:cs typeface="Times New Roman" pitchFamily="18" charset="0"/>
              </a:rPr>
              <a:t> i com a element </a:t>
            </a:r>
            <a:r>
              <a:rPr lang="en-US" altLang="es-ES" sz="1100" dirty="0" err="1">
                <a:latin typeface="Corbel" pitchFamily="34" charset="0"/>
                <a:ea typeface="Calibri" pitchFamily="34" charset="0"/>
                <a:cs typeface="Times New Roman" pitchFamily="18" charset="0"/>
              </a:rPr>
              <a:t>connectador</a:t>
            </a:r>
            <a:r>
              <a:rPr lang="en-US" altLang="es-ES" sz="1100" dirty="0">
                <a:latin typeface="Corbel" pitchFamily="34" charset="0"/>
                <a:ea typeface="Calibri" pitchFamily="34" charset="0"/>
                <a:cs typeface="Times New Roman" pitchFamily="18" charset="0"/>
              </a:rPr>
              <a:t> al </a:t>
            </a:r>
            <a:r>
              <a:rPr lang="en-US" altLang="es-ES" sz="1100" dirty="0" err="1">
                <a:latin typeface="Corbel" pitchFamily="34" charset="0"/>
                <a:ea typeface="Calibri" pitchFamily="34" charset="0"/>
                <a:cs typeface="Times New Roman" pitchFamily="18" charset="0"/>
              </a:rPr>
              <a:t>mateix</a:t>
            </a:r>
            <a:r>
              <a:rPr lang="en-US" altLang="es-ES" sz="1100" dirty="0">
                <a:latin typeface="Corbel" pitchFamily="34" charset="0"/>
                <a:ea typeface="Calibri" pitchFamily="34" charset="0"/>
                <a:cs typeface="Times New Roman" pitchFamily="18" charset="0"/>
              </a:rPr>
              <a:t> temps.</a:t>
            </a:r>
          </a:p>
        </p:txBody>
      </p:sp>
    </p:spTree>
    <p:extLst>
      <p:ext uri="{BB962C8B-B14F-4D97-AF65-F5344CB8AC3E}">
        <p14:creationId xmlns:p14="http://schemas.microsoft.com/office/powerpoint/2010/main" val="1926614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a:latin typeface="Corbel" pitchFamily="34" charset="0"/>
                <a:ea typeface="Calibri" pitchFamily="34" charset="0"/>
                <a:cs typeface="Times New Roman" pitchFamily="18" charset="0"/>
              </a:rPr>
              <a:t>País </a:t>
            </a:r>
            <a:r>
              <a:rPr lang="en-US" altLang="es-ES" sz="1100" b="1" i="1" dirty="0" err="1">
                <a:latin typeface="Corbel" pitchFamily="34" charset="0"/>
                <a:ea typeface="Calibri" pitchFamily="34" charset="0"/>
                <a:cs typeface="Times New Roman" pitchFamily="18" charset="0"/>
              </a:rPr>
              <a:t>lejano</a:t>
            </a:r>
            <a:endParaRPr lang="en-US" altLang="es-ES" sz="1100" b="1" i="1"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2023</a:t>
            </a:r>
          </a:p>
          <a:p>
            <a:pPr>
              <a:spcBef>
                <a:spcPct val="0"/>
              </a:spcBef>
              <a:buNone/>
            </a:pPr>
            <a:r>
              <a:rPr lang="en-US" altLang="es-ES" sz="1100" dirty="0" err="1">
                <a:latin typeface="Corbel" pitchFamily="34" charset="0"/>
                <a:ea typeface="Calibri" pitchFamily="34" charset="0"/>
                <a:cs typeface="Times New Roman" pitchFamily="18" charset="0"/>
              </a:rPr>
              <a:t>Alán</a:t>
            </a:r>
            <a:r>
              <a:rPr lang="en-US" altLang="es-ES" sz="1100" dirty="0">
                <a:latin typeface="Corbel" pitchFamily="34" charset="0"/>
                <a:ea typeface="Calibri" pitchFamily="34" charset="0"/>
                <a:cs typeface="Times New Roman" pitchFamily="18" charset="0"/>
              </a:rPr>
              <a:t> Carrasco &amp; Irene de Andrés</a:t>
            </a:r>
          </a:p>
          <a:p>
            <a:pPr>
              <a:spcBef>
                <a:spcPct val="0"/>
              </a:spcBef>
              <a:buNone/>
            </a:pPr>
            <a:r>
              <a:rPr lang="en-US" altLang="es-ES" sz="1100" dirty="0">
                <a:latin typeface="Corbel" pitchFamily="34" charset="0"/>
                <a:ea typeface="Calibri" pitchFamily="34" charset="0"/>
                <a:cs typeface="Times New Roman" pitchFamily="18" charset="0"/>
              </a:rPr>
              <a:t>Photographic diptych. </a:t>
            </a:r>
            <a:r>
              <a:rPr lang="en-US" altLang="es-ES" sz="1100" dirty="0" err="1">
                <a:latin typeface="Corbel" pitchFamily="34" charset="0"/>
                <a:ea typeface="Calibri" pitchFamily="34" charset="0"/>
                <a:cs typeface="Times New Roman" pitchFamily="18" charset="0"/>
              </a:rPr>
              <a:t>Giclée</a:t>
            </a:r>
            <a:r>
              <a:rPr lang="en-US" altLang="es-ES" sz="1100" dirty="0">
                <a:latin typeface="Corbel" pitchFamily="34" charset="0"/>
                <a:ea typeface="Calibri" pitchFamily="34" charset="0"/>
                <a:cs typeface="Times New Roman" pitchFamily="18" charset="0"/>
              </a:rPr>
              <a:t> print on </a:t>
            </a:r>
            <a:r>
              <a:rPr lang="en-US" altLang="es-ES" sz="1100" dirty="0" err="1">
                <a:latin typeface="Corbel" pitchFamily="34" charset="0"/>
                <a:ea typeface="Calibri" pitchFamily="34" charset="0"/>
                <a:cs typeface="Times New Roman" pitchFamily="18" charset="0"/>
              </a:rPr>
              <a:t>Hahnemühle</a:t>
            </a:r>
            <a:r>
              <a:rPr lang="en-US" altLang="es-ES" sz="1100" dirty="0">
                <a:latin typeface="Corbel" pitchFamily="34" charset="0"/>
                <a:ea typeface="Calibri" pitchFamily="34" charset="0"/>
                <a:cs typeface="Times New Roman" pitchFamily="18" charset="0"/>
              </a:rPr>
              <a:t> Photo Rag cotton paper 308 g/</a:t>
            </a:r>
            <a:r>
              <a:rPr lang="en-US" altLang="es-ES" sz="1100" dirty="0" err="1">
                <a:latin typeface="Corbel" pitchFamily="34" charset="0"/>
                <a:ea typeface="Calibri" pitchFamily="34" charset="0"/>
                <a:cs typeface="Times New Roman" pitchFamily="18" charset="0"/>
              </a:rPr>
              <a:t>m²</a:t>
            </a:r>
            <a:r>
              <a:rPr lang="en-US" altLang="es-ES" sz="1100" dirty="0">
                <a:latin typeface="Corbel" pitchFamily="34" charset="0"/>
                <a:ea typeface="Calibri" pitchFamily="34" charset="0"/>
                <a:cs typeface="Times New Roman" pitchFamily="18" charset="0"/>
              </a:rPr>
              <a:t>. Framed in aluminum showcase-style profile and acrylic.</a:t>
            </a:r>
          </a:p>
          <a:p>
            <a:pPr>
              <a:spcBef>
                <a:spcPct val="0"/>
              </a:spcBef>
              <a:buNone/>
            </a:pPr>
            <a:r>
              <a:rPr lang="en-US" altLang="es-ES" sz="1100" dirty="0">
                <a:latin typeface="Corbel" pitchFamily="34" charset="0"/>
                <a:ea typeface="Calibri" pitchFamily="34" charset="0"/>
                <a:cs typeface="Times New Roman" pitchFamily="18" charset="0"/>
              </a:rPr>
              <a:t>2 parts: 64 x 48 cm. each.</a:t>
            </a:r>
          </a:p>
          <a:p>
            <a:pPr>
              <a:spcBef>
                <a:spcPct val="0"/>
              </a:spcBef>
              <a:buNone/>
            </a:pPr>
            <a:r>
              <a:rPr lang="en-US" altLang="es-ES" sz="1100" dirty="0">
                <a:latin typeface="Corbel" pitchFamily="34" charset="0"/>
                <a:ea typeface="Calibri" pitchFamily="34" charset="0"/>
                <a:cs typeface="Times New Roman" pitchFamily="18" charset="0"/>
              </a:rPr>
              <a:t>Edition of 3 + 1 AP</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382" y="2411760"/>
            <a:ext cx="4707508" cy="3507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1457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8024" y="2267744"/>
            <a:ext cx="5760640" cy="601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Campana</a:t>
            </a:r>
            <a:r>
              <a:rPr lang="en-US" altLang="es-ES" sz="1100" b="1" i="1" dirty="0">
                <a:latin typeface="Corbel" pitchFamily="34" charset="0"/>
                <a:ea typeface="Calibri" pitchFamily="34" charset="0"/>
                <a:cs typeface="Times New Roman" pitchFamily="18" charset="0"/>
              </a:rPr>
              <a:t>, Alsina, Florida</a:t>
            </a:r>
          </a:p>
          <a:p>
            <a:pPr>
              <a:spcBef>
                <a:spcPct val="0"/>
              </a:spcBef>
              <a:buNone/>
            </a:pPr>
            <a:r>
              <a:rPr lang="en-US" altLang="es-ES" sz="1100" dirty="0">
                <a:latin typeface="Corbel" pitchFamily="34" charset="0"/>
                <a:ea typeface="Calibri" pitchFamily="34" charset="0"/>
                <a:cs typeface="Times New Roman" pitchFamily="18" charset="0"/>
              </a:rPr>
              <a:t>2023</a:t>
            </a:r>
          </a:p>
          <a:p>
            <a:pPr>
              <a:spcBef>
                <a:spcPct val="0"/>
              </a:spcBef>
              <a:buNone/>
            </a:pPr>
            <a:r>
              <a:rPr lang="en-US" altLang="es-ES" sz="1100" dirty="0" err="1">
                <a:latin typeface="Corbel" pitchFamily="34" charset="0"/>
                <a:ea typeface="Calibri" pitchFamily="34" charset="0"/>
                <a:cs typeface="Times New Roman" pitchFamily="18" charset="0"/>
              </a:rPr>
              <a:t>Alán</a:t>
            </a:r>
            <a:r>
              <a:rPr lang="en-US" altLang="es-ES" sz="1100" dirty="0">
                <a:latin typeface="Corbel" pitchFamily="34" charset="0"/>
                <a:ea typeface="Calibri" pitchFamily="34" charset="0"/>
                <a:cs typeface="Times New Roman" pitchFamily="18" charset="0"/>
              </a:rPr>
              <a:t> Carrasco &amp; Irene de Andrés</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During the Spanish Civil War, various support groups for the Spanish Republic were organized in Uruguay, carrying out numerous campaigns to collect, food tobacco, weapons, and metals to help the front in its fight against Franco’s aggression. The triptych </a:t>
            </a:r>
            <a:r>
              <a:rPr lang="en-US" altLang="es-ES" sz="1100" dirty="0" err="1">
                <a:latin typeface="Corbel" pitchFamily="34" charset="0"/>
                <a:ea typeface="Calibri" pitchFamily="34" charset="0"/>
                <a:cs typeface="Times New Roman" pitchFamily="18" charset="0"/>
              </a:rPr>
              <a:t>Campana</a:t>
            </a:r>
            <a:r>
              <a:rPr lang="en-US" altLang="es-ES" sz="1100" dirty="0">
                <a:latin typeface="Corbel" pitchFamily="34" charset="0"/>
                <a:ea typeface="Calibri" pitchFamily="34" charset="0"/>
                <a:cs typeface="Times New Roman" pitchFamily="18" charset="0"/>
              </a:rPr>
              <a:t>, Alsina, Florida showcases original postcards of the three ships from the </a:t>
            </a:r>
            <a:r>
              <a:rPr lang="en-US" altLang="es-ES" sz="1100" dirty="0" err="1">
                <a:latin typeface="Corbel" pitchFamily="34" charset="0"/>
                <a:ea typeface="Calibri" pitchFamily="34" charset="0"/>
                <a:cs typeface="Times New Roman" pitchFamily="18" charset="0"/>
              </a:rPr>
              <a:t>Société</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Générale</a:t>
            </a:r>
            <a:r>
              <a:rPr lang="en-US" altLang="es-ES" sz="1100" dirty="0">
                <a:latin typeface="Corbel" pitchFamily="34" charset="0"/>
                <a:ea typeface="Calibri" pitchFamily="34" charset="0"/>
                <a:cs typeface="Times New Roman" pitchFamily="18" charset="0"/>
              </a:rPr>
              <a:t> de Transports Maritimes in Marseille (France), namely, </a:t>
            </a:r>
            <a:r>
              <a:rPr lang="en-US" altLang="es-ES" sz="1100" dirty="0" err="1">
                <a:latin typeface="Corbel" pitchFamily="34" charset="0"/>
                <a:ea typeface="Calibri" pitchFamily="34" charset="0"/>
                <a:cs typeface="Times New Roman" pitchFamily="18" charset="0"/>
              </a:rPr>
              <a:t>Campana,Alsina</a:t>
            </a:r>
            <a:r>
              <a:rPr lang="en-US" altLang="es-ES" sz="1100" dirty="0">
                <a:latin typeface="Corbel" pitchFamily="34" charset="0"/>
                <a:ea typeface="Calibri" pitchFamily="34" charset="0"/>
                <a:cs typeface="Times New Roman" pitchFamily="18" charset="0"/>
              </a:rPr>
              <a:t>, and Florida, which were used to transport this humanitarian aid, as well as Uruguayan volunteers who joined the International Brigades and Spanish exiles who found refuge in America after the Republic’s fall. The engraving on the glass reconstructs the maritime routine that enabled this essential story of solidarity, support, and rescue provided by Uruguay during the years of the Civil War. </a:t>
            </a:r>
            <a:br>
              <a:rPr lang="en-US" altLang="es-ES" sz="1100" dirty="0">
                <a:latin typeface="Corbel" pitchFamily="34" charset="0"/>
                <a:ea typeface="Calibri" pitchFamily="34" charset="0"/>
                <a:cs typeface="Times New Roman" pitchFamily="18" charset="0"/>
              </a:rPr>
            </a:br>
            <a:r>
              <a:rPr lang="en-US" altLang="es-ES" sz="1100" dirty="0">
                <a:latin typeface="Corbel" pitchFamily="34" charset="0"/>
                <a:ea typeface="Calibri" pitchFamily="34" charset="0"/>
                <a:cs typeface="Times New Roman" pitchFamily="18" charset="0"/>
              </a:rPr>
              <a:t/>
            </a:r>
            <a:br>
              <a:rPr lang="en-US" altLang="es-ES" sz="1100" dirty="0">
                <a:latin typeface="Corbel" pitchFamily="34" charset="0"/>
                <a:ea typeface="Calibri" pitchFamily="34" charset="0"/>
                <a:cs typeface="Times New Roman" pitchFamily="18" charset="0"/>
              </a:rPr>
            </a:br>
            <a:r>
              <a:rPr lang="en-US" altLang="es-ES" sz="1100" dirty="0">
                <a:latin typeface="Corbel" pitchFamily="34" charset="0"/>
                <a:ea typeface="Calibri" pitchFamily="34" charset="0"/>
                <a:cs typeface="Times New Roman" pitchFamily="18" charset="0"/>
              </a:rPr>
              <a:t>Durante la Guerra Civil Española,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Uruguay se </a:t>
            </a:r>
            <a:r>
              <a:rPr lang="en-US" altLang="es-ES" sz="1100" dirty="0" err="1">
                <a:latin typeface="Corbel" pitchFamily="34" charset="0"/>
                <a:ea typeface="Calibri" pitchFamily="34" charset="0"/>
                <a:cs typeface="Times New Roman" pitchFamily="18" charset="0"/>
              </a:rPr>
              <a:t>organizaron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grupos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apoyo</a:t>
            </a:r>
            <a:r>
              <a:rPr lang="en-US" altLang="es-ES" sz="1100" dirty="0">
                <a:latin typeface="Corbel" pitchFamily="34" charset="0"/>
                <a:ea typeface="Calibri" pitchFamily="34" charset="0"/>
                <a:cs typeface="Times New Roman" pitchFamily="18" charset="0"/>
              </a:rPr>
              <a:t> a la </a:t>
            </a:r>
            <a:r>
              <a:rPr lang="en-US" altLang="es-ES" sz="1100" dirty="0" err="1">
                <a:latin typeface="Corbel" pitchFamily="34" charset="0"/>
                <a:ea typeface="Calibri" pitchFamily="34" charset="0"/>
                <a:cs typeface="Times New Roman" pitchFamily="18" charset="0"/>
              </a:rPr>
              <a:t>República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española</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llevaron</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cabo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campañas</a:t>
            </a:r>
            <a:r>
              <a:rPr lang="en-US" altLang="es-ES" sz="1100" dirty="0">
                <a:latin typeface="Corbel" pitchFamily="34" charset="0"/>
                <a:ea typeface="Calibri" pitchFamily="34" charset="0"/>
                <a:cs typeface="Times New Roman" pitchFamily="18" charset="0"/>
              </a:rPr>
              <a:t> para </a:t>
            </a:r>
            <a:r>
              <a:rPr lang="en-US" altLang="es-ES" sz="1100" dirty="0" err="1">
                <a:latin typeface="Corbel" pitchFamily="34" charset="0"/>
                <a:ea typeface="Calibri" pitchFamily="34" charset="0"/>
                <a:cs typeface="Times New Roman" pitchFamily="18" charset="0"/>
              </a:rPr>
              <a:t>recolectar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alimentos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ropa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tabaco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armas</a:t>
            </a:r>
            <a:r>
              <a:rPr lang="en-US" altLang="es-ES" sz="1100" dirty="0">
                <a:latin typeface="Corbel" pitchFamily="34" charset="0"/>
                <a:ea typeface="Calibri" pitchFamily="34" charset="0"/>
                <a:cs typeface="Times New Roman" pitchFamily="18" charset="0"/>
              </a:rPr>
              <a:t> y </a:t>
            </a:r>
            <a:r>
              <a:rPr lang="en-US" altLang="es-ES" sz="1100" dirty="0" err="1">
                <a:latin typeface="Corbel" pitchFamily="34" charset="0"/>
                <a:ea typeface="Calibri" pitchFamily="34" charset="0"/>
                <a:cs typeface="Times New Roman" pitchFamily="18" charset="0"/>
              </a:rPr>
              <a:t>metales</a:t>
            </a:r>
            <a:r>
              <a:rPr lang="en-US" altLang="es-ES" sz="1100" dirty="0">
                <a:latin typeface="Corbel" pitchFamily="34" charset="0"/>
                <a:ea typeface="Calibri" pitchFamily="34" charset="0"/>
                <a:cs typeface="Times New Roman" pitchFamily="18" charset="0"/>
              </a:rPr>
              <a:t> para </a:t>
            </a:r>
            <a:r>
              <a:rPr lang="en-US" altLang="es-ES" sz="1100" dirty="0" err="1">
                <a:latin typeface="Corbel" pitchFamily="34" charset="0"/>
                <a:ea typeface="Calibri" pitchFamily="34" charset="0"/>
                <a:cs typeface="Times New Roman" pitchFamily="18" charset="0"/>
              </a:rPr>
              <a:t>ayudar</a:t>
            </a:r>
            <a:r>
              <a:rPr lang="en-US" altLang="es-ES" sz="1100" dirty="0">
                <a:latin typeface="Corbel" pitchFamily="34" charset="0"/>
                <a:ea typeface="Calibri" pitchFamily="34" charset="0"/>
                <a:cs typeface="Times New Roman" pitchFamily="18" charset="0"/>
              </a:rPr>
              <a:t> al </a:t>
            </a:r>
            <a:r>
              <a:rPr lang="en-US" altLang="es-ES" sz="1100" dirty="0" err="1">
                <a:latin typeface="Corbel" pitchFamily="34" charset="0"/>
                <a:ea typeface="Calibri" pitchFamily="34" charset="0"/>
                <a:cs typeface="Times New Roman" pitchFamily="18" charset="0"/>
              </a:rPr>
              <a:t>frente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su</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lucha</a:t>
            </a:r>
            <a:r>
              <a:rPr lang="en-US" altLang="es-ES" sz="1100" dirty="0">
                <a:latin typeface="Corbel" pitchFamily="34" charset="0"/>
                <a:ea typeface="Calibri" pitchFamily="34" charset="0"/>
                <a:cs typeface="Times New Roman" pitchFamily="18" charset="0"/>
              </a:rPr>
              <a:t> contra la </a:t>
            </a:r>
            <a:r>
              <a:rPr lang="en-US" altLang="es-ES" sz="1100" dirty="0" err="1">
                <a:latin typeface="Corbel" pitchFamily="34" charset="0"/>
                <a:ea typeface="Calibri" pitchFamily="34" charset="0"/>
                <a:cs typeface="Times New Roman" pitchFamily="18" charset="0"/>
              </a:rPr>
              <a:t>agresión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franquista</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tríptico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Campana</a:t>
            </a:r>
            <a:r>
              <a:rPr lang="en-US" altLang="es-ES" sz="1100" dirty="0">
                <a:latin typeface="Corbel" pitchFamily="34" charset="0"/>
                <a:ea typeface="Calibri" pitchFamily="34" charset="0"/>
                <a:cs typeface="Times New Roman" pitchFamily="18" charset="0"/>
              </a:rPr>
              <a:t>, Alsina, Florida </a:t>
            </a:r>
            <a:r>
              <a:rPr lang="en-US" altLang="es-ES" sz="1100" dirty="0" err="1">
                <a:latin typeface="Corbel" pitchFamily="34" charset="0"/>
                <a:ea typeface="Calibri" pitchFamily="34" charset="0"/>
                <a:cs typeface="Times New Roman" pitchFamily="18" charset="0"/>
              </a:rPr>
              <a:t>muestra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postales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originales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barcos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Société</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Générale</a:t>
            </a:r>
            <a:r>
              <a:rPr lang="en-US" altLang="es-ES" sz="1100" dirty="0">
                <a:latin typeface="Corbel" pitchFamily="34" charset="0"/>
                <a:ea typeface="Calibri" pitchFamily="34" charset="0"/>
                <a:cs typeface="Times New Roman" pitchFamily="18" charset="0"/>
              </a:rPr>
              <a:t> de Transports Maritimes in Marseille (</a:t>
            </a:r>
            <a:r>
              <a:rPr lang="en-US" altLang="es-ES" sz="1100" dirty="0" err="1">
                <a:latin typeface="Corbel" pitchFamily="34" charset="0"/>
                <a:ea typeface="Calibri" pitchFamily="34" charset="0"/>
                <a:cs typeface="Times New Roman" pitchFamily="18" charset="0"/>
              </a:rPr>
              <a:t>Francia</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transportaron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ayuda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humanitaria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así</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como</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voluntarios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uruguayos</a:t>
            </a:r>
            <a:r>
              <a:rPr lang="en-US" altLang="es-ES" sz="1100" dirty="0">
                <a:latin typeface="Corbel" pitchFamily="34" charset="0"/>
                <a:ea typeface="Calibri" pitchFamily="34" charset="0"/>
                <a:cs typeface="Times New Roman" pitchFamily="18" charset="0"/>
              </a:rPr>
              <a:t> que se </a:t>
            </a:r>
            <a:r>
              <a:rPr lang="en-US" altLang="es-ES" sz="1100" dirty="0" err="1">
                <a:latin typeface="Corbel" pitchFamily="34" charset="0"/>
                <a:ea typeface="Calibri" pitchFamily="34" charset="0"/>
                <a:cs typeface="Times New Roman" pitchFamily="18" charset="0"/>
              </a:rPr>
              <a:t>unieron</a:t>
            </a:r>
            <a:r>
              <a:rPr lang="en-US" altLang="es-ES" sz="1100" dirty="0">
                <a:latin typeface="Corbel" pitchFamily="34" charset="0"/>
                <a:ea typeface="Calibri" pitchFamily="34" charset="0"/>
                <a:cs typeface="Times New Roman" pitchFamily="18" charset="0"/>
              </a:rPr>
              <a:t> a las </a:t>
            </a:r>
            <a:r>
              <a:rPr lang="en-US" altLang="es-ES" sz="1100" dirty="0" err="1">
                <a:latin typeface="Corbel" pitchFamily="34" charset="0"/>
                <a:ea typeface="Calibri" pitchFamily="34" charset="0"/>
                <a:cs typeface="Times New Roman" pitchFamily="18" charset="0"/>
              </a:rPr>
              <a:t>Brigadas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Internacionales</a:t>
            </a:r>
            <a:r>
              <a:rPr lang="en-US" altLang="es-ES" sz="1100" dirty="0">
                <a:latin typeface="Corbel" pitchFamily="34" charset="0"/>
                <a:ea typeface="Calibri" pitchFamily="34" charset="0"/>
                <a:cs typeface="Times New Roman" pitchFamily="18" charset="0"/>
              </a:rPr>
              <a:t> y a </a:t>
            </a:r>
            <a:r>
              <a:rPr lang="en-US" altLang="es-ES" sz="1100" dirty="0" err="1">
                <a:latin typeface="Corbel" pitchFamily="34" charset="0"/>
                <a:ea typeface="Calibri" pitchFamily="34" charset="0"/>
                <a:cs typeface="Times New Roman" pitchFamily="18" charset="0"/>
              </a:rPr>
              <a:t>los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españoles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exiliados</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encontraron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refugio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América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tras</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caída</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República</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grabado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sobre</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cristal</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reconstruye</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ruta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marítima</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permitió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historia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solidaridad</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apoyo</a:t>
            </a:r>
            <a:r>
              <a:rPr lang="en-US" altLang="es-ES" sz="1100" dirty="0">
                <a:latin typeface="Corbel" pitchFamily="34" charset="0"/>
                <a:ea typeface="Calibri" pitchFamily="34" charset="0"/>
                <a:cs typeface="Times New Roman" pitchFamily="18" charset="0"/>
              </a:rPr>
              <a:t> y </a:t>
            </a:r>
            <a:r>
              <a:rPr lang="en-US" altLang="es-ES" sz="1100" dirty="0" err="1">
                <a:latin typeface="Corbel" pitchFamily="34" charset="0"/>
                <a:ea typeface="Calibri" pitchFamily="34" charset="0"/>
                <a:cs typeface="Times New Roman" pitchFamily="18" charset="0"/>
              </a:rPr>
              <a:t>salvamento</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brindó</a:t>
            </a:r>
            <a:r>
              <a:rPr lang="en-US" altLang="es-ES" sz="1100" dirty="0">
                <a:latin typeface="Corbel" pitchFamily="34" charset="0"/>
                <a:ea typeface="Calibri" pitchFamily="34" charset="0"/>
                <a:cs typeface="Times New Roman" pitchFamily="18" charset="0"/>
              </a:rPr>
              <a:t> Uruguay </a:t>
            </a:r>
            <a:r>
              <a:rPr lang="en-US" altLang="es-ES" sz="1100" dirty="0" err="1">
                <a:latin typeface="Corbel" pitchFamily="34" charset="0"/>
                <a:ea typeface="Calibri" pitchFamily="34" charset="0"/>
                <a:cs typeface="Times New Roman" pitchFamily="18" charset="0"/>
              </a:rPr>
              <a:t>durante</a:t>
            </a:r>
            <a:r>
              <a:rPr lang="en-US" altLang="es-ES" sz="1100" dirty="0">
                <a:latin typeface="Corbel" pitchFamily="34" charset="0"/>
                <a:ea typeface="Calibri" pitchFamily="34" charset="0"/>
                <a:cs typeface="Times New Roman" pitchFamily="18" charset="0"/>
              </a:rPr>
              <a:t> la Guerra Civil. </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Durant la Guerra Civil </a:t>
            </a:r>
            <a:r>
              <a:rPr lang="en-US" altLang="es-ES" sz="1100" dirty="0" err="1">
                <a:latin typeface="Corbel" pitchFamily="34" charset="0"/>
                <a:ea typeface="Calibri" pitchFamily="34" charset="0"/>
                <a:cs typeface="Times New Roman" pitchFamily="18" charset="0"/>
              </a:rPr>
              <a:t>Espanyola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s’organitzaren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diversos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grups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suport</a:t>
            </a:r>
            <a:r>
              <a:rPr lang="en-US" altLang="es-ES" sz="1100" dirty="0">
                <a:latin typeface="Corbel" pitchFamily="34" charset="0"/>
                <a:ea typeface="Calibri" pitchFamily="34" charset="0"/>
                <a:cs typeface="Times New Roman" pitchFamily="18" charset="0"/>
              </a:rPr>
              <a:t> a la </a:t>
            </a:r>
            <a:r>
              <a:rPr lang="en-US" altLang="es-ES" sz="1100" dirty="0" err="1">
                <a:latin typeface="Corbel" pitchFamily="34" charset="0"/>
                <a:ea typeface="Calibri" pitchFamily="34" charset="0"/>
                <a:cs typeface="Times New Roman" pitchFamily="18" charset="0"/>
              </a:rPr>
              <a:t>República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espanyola</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Uruguai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realitzant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nombroses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campanyes</a:t>
            </a:r>
            <a:r>
              <a:rPr lang="en-US" altLang="es-ES" sz="1100" dirty="0">
                <a:latin typeface="Corbel" pitchFamily="34" charset="0"/>
                <a:ea typeface="Calibri" pitchFamily="34" charset="0"/>
                <a:cs typeface="Times New Roman" pitchFamily="18" charset="0"/>
              </a:rPr>
              <a:t> per </a:t>
            </a:r>
            <a:r>
              <a:rPr lang="en-US" altLang="es-ES" sz="1100" dirty="0" err="1">
                <a:latin typeface="Corbel" pitchFamily="34" charset="0"/>
                <a:ea typeface="Calibri" pitchFamily="34" charset="0"/>
                <a:cs typeface="Times New Roman" pitchFamily="18" charset="0"/>
              </a:rPr>
              <a:t>recollir</a:t>
            </a:r>
            <a:r>
              <a:rPr lang="en-US" altLang="es-ES" sz="1100" dirty="0">
                <a:latin typeface="Corbel" pitchFamily="34" charset="0"/>
                <a:ea typeface="Calibri" pitchFamily="34" charset="0"/>
                <a:cs typeface="Times New Roman" pitchFamily="18" charset="0"/>
              </a:rPr>
              <a:t> aliments, </a:t>
            </a:r>
            <a:r>
              <a:rPr lang="en-US" altLang="es-ES" sz="1100" dirty="0" err="1">
                <a:latin typeface="Corbel" pitchFamily="34" charset="0"/>
                <a:ea typeface="Calibri" pitchFamily="34" charset="0"/>
                <a:cs typeface="Times New Roman" pitchFamily="18" charset="0"/>
              </a:rPr>
              <a:t>roba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tabac</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armes</a:t>
            </a:r>
            <a:r>
              <a:rPr lang="en-US" altLang="es-ES" sz="1100" dirty="0">
                <a:latin typeface="Corbel" pitchFamily="34" charset="0"/>
                <a:ea typeface="Calibri" pitchFamily="34" charset="0"/>
                <a:cs typeface="Times New Roman" pitchFamily="18" charset="0"/>
              </a:rPr>
              <a:t> i </a:t>
            </a:r>
            <a:r>
              <a:rPr lang="en-US" altLang="es-ES" sz="1100" dirty="0" err="1">
                <a:latin typeface="Corbel" pitchFamily="34" charset="0"/>
                <a:ea typeface="Calibri" pitchFamily="34" charset="0"/>
                <a:cs typeface="Times New Roman" pitchFamily="18" charset="0"/>
              </a:rPr>
              <a:t>metalls</a:t>
            </a:r>
            <a:r>
              <a:rPr lang="en-US" altLang="es-ES" sz="1100" dirty="0">
                <a:latin typeface="Corbel" pitchFamily="34" charset="0"/>
                <a:ea typeface="Calibri" pitchFamily="34" charset="0"/>
                <a:cs typeface="Times New Roman" pitchFamily="18" charset="0"/>
              </a:rPr>
              <a:t> per </a:t>
            </a:r>
            <a:r>
              <a:rPr lang="en-US" altLang="es-ES" sz="1100" dirty="0" err="1">
                <a:latin typeface="Corbel" pitchFamily="34" charset="0"/>
                <a:ea typeface="Calibri" pitchFamily="34" charset="0"/>
                <a:cs typeface="Times New Roman" pitchFamily="18" charset="0"/>
              </a:rPr>
              <a:t>ajudar</a:t>
            </a:r>
            <a:r>
              <a:rPr lang="en-US" altLang="es-ES" sz="1100" dirty="0">
                <a:latin typeface="Corbel" pitchFamily="34" charset="0"/>
                <a:ea typeface="Calibri" pitchFamily="34" charset="0"/>
                <a:cs typeface="Times New Roman" pitchFamily="18" charset="0"/>
              </a:rPr>
              <a:t> el front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seva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lluita</a:t>
            </a:r>
            <a:r>
              <a:rPr lang="en-US" altLang="es-ES" sz="1100" dirty="0">
                <a:latin typeface="Corbel" pitchFamily="34" charset="0"/>
                <a:ea typeface="Calibri" pitchFamily="34" charset="0"/>
                <a:cs typeface="Times New Roman" pitchFamily="18" charset="0"/>
              </a:rPr>
              <a:t> contra </a:t>
            </a:r>
            <a:r>
              <a:rPr lang="en-US" altLang="es-ES" sz="1100" dirty="0" err="1">
                <a:latin typeface="Corbel" pitchFamily="34" charset="0"/>
                <a:ea typeface="Calibri" pitchFamily="34" charset="0"/>
                <a:cs typeface="Times New Roman" pitchFamily="18" charset="0"/>
              </a:rPr>
              <a:t>l’agressió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franquista</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tríptic</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Campana</a:t>
            </a:r>
            <a:r>
              <a:rPr lang="en-US" altLang="es-ES" sz="1100" dirty="0">
                <a:latin typeface="Corbel" pitchFamily="34" charset="0"/>
                <a:ea typeface="Calibri" pitchFamily="34" charset="0"/>
                <a:cs typeface="Times New Roman" pitchFamily="18" charset="0"/>
              </a:rPr>
              <a:t>, Alsina, Florida </a:t>
            </a:r>
            <a:r>
              <a:rPr lang="en-US" altLang="es-ES" sz="1100" dirty="0" err="1">
                <a:latin typeface="Corbel" pitchFamily="34" charset="0"/>
                <a:ea typeface="Calibri" pitchFamily="34" charset="0"/>
                <a:cs typeface="Times New Roman" pitchFamily="18" charset="0"/>
              </a:rPr>
              <a:t>mostra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postals</a:t>
            </a:r>
            <a:r>
              <a:rPr lang="en-US" altLang="es-ES" sz="1100" dirty="0">
                <a:latin typeface="Corbel" pitchFamily="34" charset="0"/>
                <a:ea typeface="Calibri" pitchFamily="34" charset="0"/>
                <a:cs typeface="Times New Roman" pitchFamily="18" charset="0"/>
              </a:rPr>
              <a:t> originals </a:t>
            </a:r>
            <a:r>
              <a:rPr lang="en-US" altLang="es-ES" sz="1100" dirty="0" err="1">
                <a:latin typeface="Corbel" pitchFamily="34" charset="0"/>
                <a:ea typeface="Calibri" pitchFamily="34" charset="0"/>
                <a:cs typeface="Times New Roman" pitchFamily="18" charset="0"/>
              </a:rPr>
              <a:t>dels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vaixells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Société</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Générale</a:t>
            </a:r>
            <a:r>
              <a:rPr lang="en-US" altLang="es-ES" sz="1100" dirty="0">
                <a:latin typeface="Corbel" pitchFamily="34" charset="0"/>
                <a:ea typeface="Calibri" pitchFamily="34" charset="0"/>
                <a:cs typeface="Times New Roman" pitchFamily="18" charset="0"/>
              </a:rPr>
              <a:t> de Transports Maritimes de </a:t>
            </a:r>
            <a:r>
              <a:rPr lang="en-US" altLang="es-ES" sz="1100" dirty="0" err="1">
                <a:latin typeface="Corbel" pitchFamily="34" charset="0"/>
                <a:ea typeface="Calibri" pitchFamily="34" charset="0"/>
                <a:cs typeface="Times New Roman" pitchFamily="18" charset="0"/>
              </a:rPr>
              <a:t>Marsella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França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concretament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Campana</a:t>
            </a:r>
            <a:r>
              <a:rPr lang="en-US" altLang="es-ES" sz="1100" dirty="0">
                <a:latin typeface="Corbel" pitchFamily="34" charset="0"/>
                <a:ea typeface="Calibri" pitchFamily="34" charset="0"/>
                <a:cs typeface="Times New Roman" pitchFamily="18" charset="0"/>
              </a:rPr>
              <a:t>, Alsina i Florida, que </a:t>
            </a:r>
            <a:r>
              <a:rPr lang="en-US" altLang="es-ES" sz="1100" dirty="0" err="1">
                <a:latin typeface="Corbel" pitchFamily="34" charset="0"/>
                <a:ea typeface="Calibri" pitchFamily="34" charset="0"/>
                <a:cs typeface="Times New Roman" pitchFamily="18" charset="0"/>
              </a:rPr>
              <a:t>foren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utilizats</a:t>
            </a:r>
            <a:r>
              <a:rPr lang="en-US" altLang="es-ES" sz="1100" dirty="0">
                <a:latin typeface="Corbel" pitchFamily="34" charset="0"/>
                <a:ea typeface="Calibri" pitchFamily="34" charset="0"/>
                <a:cs typeface="Times New Roman" pitchFamily="18" charset="0"/>
              </a:rPr>
              <a:t> per </a:t>
            </a:r>
            <a:r>
              <a:rPr lang="en-US" altLang="es-ES" sz="1100" dirty="0" err="1">
                <a:latin typeface="Corbel" pitchFamily="34" charset="0"/>
                <a:ea typeface="Calibri" pitchFamily="34" charset="0"/>
                <a:cs typeface="Times New Roman" pitchFamily="18" charset="0"/>
              </a:rPr>
              <a:t>transportar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aquestar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ajuda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humanitària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així</a:t>
            </a:r>
            <a:r>
              <a:rPr lang="en-US" altLang="es-ES" sz="1100" dirty="0">
                <a:latin typeface="Corbel" pitchFamily="34" charset="0"/>
                <a:ea typeface="Calibri" pitchFamily="34" charset="0"/>
                <a:cs typeface="Times New Roman" pitchFamily="18" charset="0"/>
              </a:rPr>
              <a:t> com </a:t>
            </a:r>
            <a:r>
              <a:rPr lang="en-US" altLang="es-ES" sz="1100" dirty="0" err="1">
                <a:latin typeface="Corbel" pitchFamily="34" charset="0"/>
                <a:ea typeface="Calibri" pitchFamily="34" charset="0"/>
                <a:cs typeface="Times New Roman" pitchFamily="18" charset="0"/>
              </a:rPr>
              <a:t>voluntarís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uruguaians</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s’incorporaren</a:t>
            </a:r>
            <a:r>
              <a:rPr lang="en-US" altLang="es-ES" sz="1100" dirty="0">
                <a:latin typeface="Corbel" pitchFamily="34" charset="0"/>
                <a:ea typeface="Calibri" pitchFamily="34" charset="0"/>
                <a:cs typeface="Times New Roman" pitchFamily="18" charset="0"/>
              </a:rPr>
              <a:t> a les Brigades </a:t>
            </a:r>
            <a:r>
              <a:rPr lang="en-US" altLang="es-ES" sz="1100" dirty="0" err="1">
                <a:latin typeface="Corbel" pitchFamily="34" charset="0"/>
                <a:ea typeface="Calibri" pitchFamily="34" charset="0"/>
                <a:cs typeface="Times New Roman" pitchFamily="18" charset="0"/>
              </a:rPr>
              <a:t>Internacionals</a:t>
            </a:r>
            <a:r>
              <a:rPr lang="en-US" altLang="es-ES" sz="1100" dirty="0">
                <a:latin typeface="Corbel" pitchFamily="34" charset="0"/>
                <a:ea typeface="Calibri" pitchFamily="34" charset="0"/>
                <a:cs typeface="Times New Roman" pitchFamily="18" charset="0"/>
              </a:rPr>
              <a:t> i </a:t>
            </a:r>
            <a:r>
              <a:rPr lang="en-US" altLang="es-ES" sz="1100" dirty="0" err="1">
                <a:latin typeface="Corbel" pitchFamily="34" charset="0"/>
                <a:ea typeface="Calibri" pitchFamily="34" charset="0"/>
                <a:cs typeface="Times New Roman" pitchFamily="18" charset="0"/>
              </a:rPr>
              <a:t>exiliats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espanyols</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trobaren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refugi</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Amèrica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després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caiguda</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República</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gravat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sobre</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vidre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reconstrueix</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ruta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marítima</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permetre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aquesta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hirstòria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fonamental</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solidaritat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suport</a:t>
            </a:r>
            <a:r>
              <a:rPr lang="en-US" altLang="es-ES" sz="1100" dirty="0">
                <a:latin typeface="Corbel" pitchFamily="34" charset="0"/>
                <a:ea typeface="Calibri" pitchFamily="34" charset="0"/>
                <a:cs typeface="Times New Roman" pitchFamily="18" charset="0"/>
              </a:rPr>
              <a:t> i </a:t>
            </a:r>
            <a:r>
              <a:rPr lang="en-US" altLang="es-ES" sz="1100" dirty="0" err="1">
                <a:latin typeface="Corbel" pitchFamily="34" charset="0"/>
                <a:ea typeface="Calibri" pitchFamily="34" charset="0"/>
                <a:cs typeface="Times New Roman" pitchFamily="18" charset="0"/>
              </a:rPr>
              <a:t>salvament</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Uruguai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oferí</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durant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anys</a:t>
            </a:r>
            <a:r>
              <a:rPr lang="en-US" altLang="es-ES" sz="1100" dirty="0">
                <a:latin typeface="Corbel" pitchFamily="34" charset="0"/>
                <a:ea typeface="Calibri" pitchFamily="34" charset="0"/>
                <a:cs typeface="Times New Roman" pitchFamily="18" charset="0"/>
              </a:rPr>
              <a:t> de la Guerra Civil. </a:t>
            </a:r>
          </a:p>
        </p:txBody>
      </p:sp>
    </p:spTree>
    <p:extLst>
      <p:ext uri="{BB962C8B-B14F-4D97-AF65-F5344CB8AC3E}">
        <p14:creationId xmlns:p14="http://schemas.microsoft.com/office/powerpoint/2010/main" val="514850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Campana</a:t>
            </a:r>
            <a:r>
              <a:rPr lang="en-US" altLang="es-ES" sz="1100" b="1" i="1" dirty="0">
                <a:latin typeface="Corbel" pitchFamily="34" charset="0"/>
                <a:ea typeface="Calibri" pitchFamily="34" charset="0"/>
                <a:cs typeface="Times New Roman" pitchFamily="18" charset="0"/>
              </a:rPr>
              <a:t>, Alsina, Florida</a:t>
            </a:r>
          </a:p>
          <a:p>
            <a:pPr>
              <a:spcBef>
                <a:spcPct val="0"/>
              </a:spcBef>
              <a:buNone/>
            </a:pPr>
            <a:r>
              <a:rPr lang="en-US" altLang="es-ES" sz="1100" dirty="0">
                <a:latin typeface="Corbel" pitchFamily="34" charset="0"/>
                <a:ea typeface="Calibri" pitchFamily="34" charset="0"/>
                <a:cs typeface="Times New Roman" pitchFamily="18" charset="0"/>
              </a:rPr>
              <a:t>2023</a:t>
            </a:r>
          </a:p>
          <a:p>
            <a:pPr>
              <a:spcBef>
                <a:spcPct val="0"/>
              </a:spcBef>
              <a:buNone/>
            </a:pPr>
            <a:r>
              <a:rPr lang="en-US" altLang="es-ES" sz="1100" dirty="0" err="1">
                <a:latin typeface="Corbel" pitchFamily="34" charset="0"/>
                <a:ea typeface="Calibri" pitchFamily="34" charset="0"/>
                <a:cs typeface="Times New Roman" pitchFamily="18" charset="0"/>
              </a:rPr>
              <a:t>Alán</a:t>
            </a:r>
            <a:r>
              <a:rPr lang="en-US" altLang="es-ES" sz="1100" dirty="0">
                <a:latin typeface="Corbel" pitchFamily="34" charset="0"/>
                <a:ea typeface="Calibri" pitchFamily="34" charset="0"/>
                <a:cs typeface="Times New Roman" pitchFamily="18" charset="0"/>
              </a:rPr>
              <a:t> Carrasco &amp; Irene de Andrés</a:t>
            </a:r>
          </a:p>
          <a:p>
            <a:pPr>
              <a:spcBef>
                <a:spcPct val="0"/>
              </a:spcBef>
              <a:buNone/>
            </a:pPr>
            <a:r>
              <a:rPr lang="en-US" altLang="es-ES" sz="1100" dirty="0">
                <a:latin typeface="Corbel" pitchFamily="34" charset="0"/>
                <a:ea typeface="Calibri" pitchFamily="34" charset="0"/>
                <a:cs typeface="Times New Roman" pitchFamily="18" charset="0"/>
              </a:rPr>
              <a:t>Original postcards, Japanese framing, and UV printing on museum-grade glass.</a:t>
            </a:r>
          </a:p>
          <a:p>
            <a:pPr>
              <a:spcBef>
                <a:spcPct val="0"/>
              </a:spcBef>
              <a:buNone/>
            </a:pPr>
            <a:r>
              <a:rPr lang="en-US" altLang="es-ES" sz="1100" dirty="0">
                <a:latin typeface="Corbel" pitchFamily="34" charset="0"/>
                <a:ea typeface="Calibri" pitchFamily="34" charset="0"/>
                <a:cs typeface="Times New Roman" pitchFamily="18" charset="0"/>
              </a:rPr>
              <a:t>16,5 x 21,2 cm. each.</a:t>
            </a:r>
          </a:p>
          <a:p>
            <a:pPr>
              <a:spcBef>
                <a:spcPct val="0"/>
              </a:spcBef>
              <a:buNone/>
            </a:pPr>
            <a:r>
              <a:rPr lang="en-US" altLang="es-ES" sz="1100" dirty="0">
                <a:latin typeface="Corbel" pitchFamily="34" charset="0"/>
                <a:ea typeface="Calibri" pitchFamily="34" charset="0"/>
                <a:cs typeface="Times New Roman" pitchFamily="18" charset="0"/>
              </a:rPr>
              <a:t>Edition of 3 + 1 AP</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366" y="2051719"/>
            <a:ext cx="3079537" cy="4135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2309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8024" y="2267744"/>
            <a:ext cx="576064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Campana</a:t>
            </a:r>
            <a:r>
              <a:rPr lang="en-US" altLang="es-ES" sz="1100" b="1" i="1" dirty="0">
                <a:latin typeface="Corbel" pitchFamily="34" charset="0"/>
                <a:ea typeface="Calibri" pitchFamily="34" charset="0"/>
                <a:cs typeface="Times New Roman" pitchFamily="18" charset="0"/>
              </a:rPr>
              <a:t>, Alsina, Florida</a:t>
            </a:r>
          </a:p>
          <a:p>
            <a:pPr>
              <a:spcBef>
                <a:spcPct val="0"/>
              </a:spcBef>
              <a:buNone/>
            </a:pPr>
            <a:r>
              <a:rPr lang="en-US" altLang="es-ES" sz="1100" dirty="0">
                <a:latin typeface="Corbel" pitchFamily="34" charset="0"/>
                <a:ea typeface="Calibri" pitchFamily="34" charset="0"/>
                <a:cs typeface="Times New Roman" pitchFamily="18" charset="0"/>
              </a:rPr>
              <a:t>2023</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In this era where the use of terms such as "fake news" and "post-truth" has become widespread, </a:t>
            </a:r>
            <a:r>
              <a:rPr lang="en-US" altLang="es-ES" sz="1100" dirty="0" err="1">
                <a:latin typeface="Corbel" pitchFamily="34" charset="0"/>
                <a:ea typeface="Calibri" pitchFamily="34" charset="0"/>
                <a:cs typeface="Times New Roman" pitchFamily="18" charset="0"/>
              </a:rPr>
              <a:t>Alán</a:t>
            </a:r>
            <a:r>
              <a:rPr lang="en-US" altLang="es-ES" sz="1100" dirty="0">
                <a:latin typeface="Corbel" pitchFamily="34" charset="0"/>
                <a:ea typeface="Calibri" pitchFamily="34" charset="0"/>
                <a:cs typeface="Times New Roman" pitchFamily="18" charset="0"/>
              </a:rPr>
              <a:t> Carrasco's project "History Loves Paradoxes" presents a collection of 20 newspaper headlines reprinted on authentic newsprint, in which all the usual textual and informative content of a newspaper has been removed. The 20 newspapers, of various origins, some already extinct and others still in circulation, share a common element: they all bear the name "La </a:t>
            </a:r>
            <a:r>
              <a:rPr lang="en-US" altLang="es-ES" sz="1100" dirty="0" err="1">
                <a:latin typeface="Corbel" pitchFamily="34" charset="0"/>
                <a:ea typeface="Calibri" pitchFamily="34" charset="0"/>
                <a:cs typeface="Times New Roman" pitchFamily="18" charset="0"/>
              </a:rPr>
              <a:t>verdad</a:t>
            </a:r>
            <a:r>
              <a:rPr lang="en-US" altLang="es-ES" sz="1100" dirty="0">
                <a:latin typeface="Corbel" pitchFamily="34" charset="0"/>
                <a:ea typeface="Calibri" pitchFamily="34" charset="0"/>
                <a:cs typeface="Times New Roman" pitchFamily="18" charset="0"/>
              </a:rPr>
              <a:t>" (The Truth). With this piece, the artist questions the quality of the information we receive daily and the hidden intentions behind false information.</a:t>
            </a:r>
            <a:endParaRPr lang="es-ES" altLang="es-ES" sz="1100" dirty="0">
              <a:latin typeface="Corbel" pitchFamily="34" charset="0"/>
              <a:ea typeface="Calibri" pitchFamily="34" charset="0"/>
              <a:cs typeface="Times New Roman" pitchFamily="18" charset="0"/>
            </a:endParaRP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En esta época en que se ha generalizado el uso de términos como “</a:t>
            </a:r>
            <a:r>
              <a:rPr lang="es-ES" altLang="es-ES" sz="1100" dirty="0" err="1">
                <a:latin typeface="Corbel" pitchFamily="34" charset="0"/>
                <a:ea typeface="Calibri" pitchFamily="34" charset="0"/>
                <a:cs typeface="Times New Roman" pitchFamily="18" charset="0"/>
              </a:rPr>
              <a:t>fake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news</a:t>
            </a:r>
            <a:r>
              <a:rPr lang="es-ES" altLang="es-ES" sz="1100" dirty="0">
                <a:latin typeface="Corbel" pitchFamily="34" charset="0"/>
                <a:ea typeface="Calibri" pitchFamily="34" charset="0"/>
                <a:cs typeface="Times New Roman" pitchFamily="18" charset="0"/>
              </a:rPr>
              <a:t>” y “</a:t>
            </a:r>
            <a:r>
              <a:rPr lang="es-ES" altLang="es-ES" sz="1100" dirty="0" err="1">
                <a:latin typeface="Corbel" pitchFamily="34" charset="0"/>
                <a:ea typeface="Calibri" pitchFamily="34" charset="0"/>
                <a:cs typeface="Times New Roman" pitchFamily="18" charset="0"/>
              </a:rPr>
              <a:t>posverdad</a:t>
            </a:r>
            <a:r>
              <a:rPr lang="es-ES" altLang="es-ES" sz="1100" dirty="0">
                <a:latin typeface="Corbel" pitchFamily="34" charset="0"/>
                <a:ea typeface="Calibri" pitchFamily="34" charset="0"/>
                <a:cs typeface="Times New Roman" pitchFamily="18" charset="0"/>
              </a:rPr>
              <a:t>”, el proyecto “La historia ama las paradojas” de Alán Carrasco presenta una colección de 20 cabeceras de prensa reimpresas sobre papel de prensa auténtico, en el que todo el contenido textual e informativo habitual en un periódico ha sido eliminado. Los 20 periódicos de diversa procedencia, algunos ya extintos y otros aún en circulación, tienen un elemento en común: todos ellos se llaman “La verdad”. Con esta pieza, el artista cuestiona la calidad de la información que recibimos a diario y las intenciones ocultas en la falsa información.</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aquesta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època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què</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s'ha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generalitzat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l'ús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termes</a:t>
            </a:r>
            <a:r>
              <a:rPr lang="en-US" altLang="es-ES" sz="1100" dirty="0">
                <a:latin typeface="Corbel" pitchFamily="34" charset="0"/>
                <a:ea typeface="Calibri" pitchFamily="34" charset="0"/>
                <a:cs typeface="Times New Roman" pitchFamily="18" charset="0"/>
              </a:rPr>
              <a:t> com "fake news" i "</a:t>
            </a:r>
            <a:r>
              <a:rPr lang="en-US" altLang="es-ES" sz="1100" dirty="0" err="1">
                <a:latin typeface="Corbel" pitchFamily="34" charset="0"/>
                <a:ea typeface="Calibri" pitchFamily="34" charset="0"/>
                <a:cs typeface="Times New Roman" pitchFamily="18" charset="0"/>
              </a:rPr>
              <a:t>postveritat</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projecte</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història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estima</a:t>
            </a:r>
            <a:r>
              <a:rPr lang="en-US" altLang="es-ES" sz="1100" dirty="0">
                <a:latin typeface="Corbel" pitchFamily="34" charset="0"/>
                <a:ea typeface="Calibri" pitchFamily="34" charset="0"/>
                <a:cs typeface="Times New Roman" pitchFamily="18" charset="0"/>
              </a:rPr>
              <a:t> les paradoxes" </a:t>
            </a:r>
            <a:r>
              <a:rPr lang="en-US" altLang="es-ES" sz="1100" dirty="0" err="1">
                <a:latin typeface="Corbel" pitchFamily="34" charset="0"/>
                <a:ea typeface="Calibri" pitchFamily="34" charset="0"/>
                <a:cs typeface="Times New Roman" pitchFamily="18" charset="0"/>
              </a:rPr>
              <a:t>d'Alán</a:t>
            </a:r>
            <a:r>
              <a:rPr lang="en-US" altLang="es-ES" sz="1100" dirty="0">
                <a:latin typeface="Corbel" pitchFamily="34" charset="0"/>
                <a:ea typeface="Calibri" pitchFamily="34" charset="0"/>
                <a:cs typeface="Times New Roman" pitchFamily="18" charset="0"/>
              </a:rPr>
              <a:t> Carrasco </a:t>
            </a:r>
            <a:r>
              <a:rPr lang="en-US" altLang="es-ES" sz="1100" dirty="0" err="1">
                <a:latin typeface="Corbel" pitchFamily="34" charset="0"/>
                <a:ea typeface="Calibri" pitchFamily="34" charset="0"/>
                <a:cs typeface="Times New Roman" pitchFamily="18" charset="0"/>
              </a:rPr>
              <a:t>presenta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col·lecció</a:t>
            </a:r>
            <a:r>
              <a:rPr lang="en-US" altLang="es-ES" sz="1100" dirty="0">
                <a:latin typeface="Corbel" pitchFamily="34" charset="0"/>
                <a:ea typeface="Calibri" pitchFamily="34" charset="0"/>
                <a:cs typeface="Times New Roman" pitchFamily="18" charset="0"/>
              </a:rPr>
              <a:t> de 20 </a:t>
            </a:r>
            <a:r>
              <a:rPr lang="en-US" altLang="es-ES" sz="1100" dirty="0" err="1">
                <a:latin typeface="Corbel" pitchFamily="34" charset="0"/>
                <a:ea typeface="Calibri" pitchFamily="34" charset="0"/>
                <a:cs typeface="Times New Roman" pitchFamily="18" charset="0"/>
              </a:rPr>
              <a:t>titulars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premsa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reimprès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sobre</a:t>
            </a:r>
            <a:r>
              <a:rPr lang="en-US" altLang="es-ES" sz="1100" dirty="0">
                <a:latin typeface="Corbel" pitchFamily="34" charset="0"/>
                <a:ea typeface="Calibri" pitchFamily="34" charset="0"/>
                <a:cs typeface="Times New Roman" pitchFamily="18" charset="0"/>
              </a:rPr>
              <a:t> paper de </a:t>
            </a:r>
            <a:r>
              <a:rPr lang="en-US" altLang="es-ES" sz="1100" dirty="0" err="1">
                <a:latin typeface="Corbel" pitchFamily="34" charset="0"/>
                <a:ea typeface="Calibri" pitchFamily="34" charset="0"/>
                <a:cs typeface="Times New Roman" pitchFamily="18" charset="0"/>
              </a:rPr>
              <a:t>premsa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autèntic</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què</a:t>
            </a:r>
            <a:r>
              <a:rPr lang="en-US" altLang="es-ES" sz="1100" dirty="0">
                <a:latin typeface="Corbel" pitchFamily="34" charset="0"/>
                <a:ea typeface="Calibri" pitchFamily="34" charset="0"/>
                <a:cs typeface="Times New Roman" pitchFamily="18" charset="0"/>
              </a:rPr>
              <a:t> tot el </a:t>
            </a:r>
            <a:r>
              <a:rPr lang="en-US" altLang="es-ES" sz="1100" dirty="0" err="1">
                <a:latin typeface="Corbel" pitchFamily="34" charset="0"/>
                <a:ea typeface="Calibri" pitchFamily="34" charset="0"/>
                <a:cs typeface="Times New Roman" pitchFamily="18" charset="0"/>
              </a:rPr>
              <a:t>contingut</a:t>
            </a:r>
            <a:r>
              <a:rPr lang="en-US" altLang="es-ES" sz="1100" dirty="0">
                <a:latin typeface="Corbel" pitchFamily="34" charset="0"/>
                <a:ea typeface="Calibri" pitchFamily="34" charset="0"/>
                <a:cs typeface="Times New Roman" pitchFamily="18" charset="0"/>
              </a:rPr>
              <a:t> textual i </a:t>
            </a:r>
            <a:r>
              <a:rPr lang="en-US" altLang="es-ES" sz="1100" dirty="0" err="1">
                <a:latin typeface="Corbel" pitchFamily="34" charset="0"/>
                <a:ea typeface="Calibri" pitchFamily="34" charset="0"/>
                <a:cs typeface="Times New Roman" pitchFamily="18" charset="0"/>
              </a:rPr>
              <a:t>informatiu</a:t>
            </a:r>
            <a:r>
              <a:rPr lang="en-US" altLang="es-ES" sz="1100" dirty="0">
                <a:latin typeface="Corbel" pitchFamily="34" charset="0"/>
                <a:ea typeface="Calibri" pitchFamily="34" charset="0"/>
                <a:cs typeface="Times New Roman" pitchFamily="18" charset="0"/>
              </a:rPr>
              <a:t> habitual d'un </a:t>
            </a:r>
            <a:r>
              <a:rPr lang="en-US" altLang="es-ES" sz="1100" dirty="0" err="1">
                <a:latin typeface="Corbel" pitchFamily="34" charset="0"/>
                <a:ea typeface="Calibri" pitchFamily="34" charset="0"/>
                <a:cs typeface="Times New Roman" pitchFamily="18" charset="0"/>
              </a:rPr>
              <a:t>diari</a:t>
            </a:r>
            <a:r>
              <a:rPr lang="en-US" altLang="es-ES" sz="1100" dirty="0">
                <a:latin typeface="Corbel" pitchFamily="34" charset="0"/>
                <a:ea typeface="Calibri" pitchFamily="34" charset="0"/>
                <a:cs typeface="Times New Roman" pitchFamily="18" charset="0"/>
              </a:rPr>
              <a:t> ha </a:t>
            </a:r>
            <a:r>
              <a:rPr lang="en-US" altLang="es-ES" sz="1100" dirty="0" err="1">
                <a:latin typeface="Corbel" pitchFamily="34" charset="0"/>
                <a:ea typeface="Calibri" pitchFamily="34" charset="0"/>
                <a:cs typeface="Times New Roman" pitchFamily="18" charset="0"/>
              </a:rPr>
              <a:t>estat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eliminat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20 </a:t>
            </a:r>
            <a:r>
              <a:rPr lang="en-US" altLang="es-ES" sz="1100" dirty="0" err="1">
                <a:latin typeface="Corbel" pitchFamily="34" charset="0"/>
                <a:ea typeface="Calibri" pitchFamily="34" charset="0"/>
                <a:cs typeface="Times New Roman" pitchFamily="18" charset="0"/>
              </a:rPr>
              <a:t>diaris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diversa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procedència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alguns</a:t>
            </a:r>
            <a:r>
              <a:rPr lang="en-US" altLang="es-ES" sz="1100" dirty="0">
                <a:latin typeface="Corbel" pitchFamily="34" charset="0"/>
                <a:ea typeface="Calibri" pitchFamily="34" charset="0"/>
                <a:cs typeface="Times New Roman" pitchFamily="18" charset="0"/>
              </a:rPr>
              <a:t> ja </a:t>
            </a:r>
            <a:r>
              <a:rPr lang="en-US" altLang="es-ES" sz="1100" dirty="0" err="1">
                <a:latin typeface="Corbel" pitchFamily="34" charset="0"/>
                <a:ea typeface="Calibri" pitchFamily="34" charset="0"/>
                <a:cs typeface="Times New Roman" pitchFamily="18" charset="0"/>
              </a:rPr>
              <a:t>extints</a:t>
            </a:r>
            <a:r>
              <a:rPr lang="en-US" altLang="es-ES" sz="1100" dirty="0">
                <a:latin typeface="Corbel" pitchFamily="34" charset="0"/>
                <a:ea typeface="Calibri" pitchFamily="34" charset="0"/>
                <a:cs typeface="Times New Roman" pitchFamily="18" charset="0"/>
              </a:rPr>
              <a:t> i </a:t>
            </a:r>
            <a:r>
              <a:rPr lang="en-US" altLang="es-ES" sz="1100" dirty="0" err="1">
                <a:latin typeface="Corbel" pitchFamily="34" charset="0"/>
                <a:ea typeface="Calibri" pitchFamily="34" charset="0"/>
                <a:cs typeface="Times New Roman" pitchFamily="18" charset="0"/>
              </a:rPr>
              <a:t>altres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encara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circulació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tenen</a:t>
            </a:r>
            <a:r>
              <a:rPr lang="en-US" altLang="es-ES" sz="1100" dirty="0">
                <a:latin typeface="Corbel" pitchFamily="34" charset="0"/>
                <a:ea typeface="Calibri" pitchFamily="34" charset="0"/>
                <a:cs typeface="Times New Roman" pitchFamily="18" charset="0"/>
              </a:rPr>
              <a:t> un element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comú</a:t>
            </a:r>
            <a:r>
              <a:rPr lang="en-US" altLang="es-ES" sz="1100" dirty="0">
                <a:latin typeface="Corbel" pitchFamily="34" charset="0"/>
                <a:ea typeface="Calibri" pitchFamily="34" charset="0"/>
                <a:cs typeface="Times New Roman" pitchFamily="18" charset="0"/>
              </a:rPr>
              <a:t>: tots ells </a:t>
            </a:r>
            <a:r>
              <a:rPr lang="en-US" altLang="es-ES" sz="1100" dirty="0" err="1">
                <a:latin typeface="Corbel" pitchFamily="34" charset="0"/>
                <a:ea typeface="Calibri" pitchFamily="34" charset="0"/>
                <a:cs typeface="Times New Roman" pitchFamily="18" charset="0"/>
              </a:rPr>
              <a:t>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diuen</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verdad</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Veritat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Amb</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aquesta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peça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l'artista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qüestiona</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qualitat</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informació</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rebem</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dia</a:t>
            </a:r>
            <a:r>
              <a:rPr lang="en-US" altLang="es-ES" sz="1100" dirty="0">
                <a:latin typeface="Corbel" pitchFamily="34" charset="0"/>
                <a:ea typeface="Calibri" pitchFamily="34" charset="0"/>
                <a:cs typeface="Times New Roman" pitchFamily="18" charset="0"/>
              </a:rPr>
              <a:t> i les </a:t>
            </a:r>
            <a:r>
              <a:rPr lang="en-US" altLang="es-ES" sz="1100" dirty="0" err="1">
                <a:latin typeface="Corbel" pitchFamily="34" charset="0"/>
                <a:ea typeface="Calibri" pitchFamily="34" charset="0"/>
                <a:cs typeface="Times New Roman" pitchFamily="18" charset="0"/>
              </a:rPr>
              <a:t>intencions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ocultes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informació</a:t>
            </a:r>
            <a:r>
              <a:rPr lang="en-US" altLang="es-ES" sz="1100" dirty="0">
                <a:latin typeface="Corbel" pitchFamily="34" charset="0"/>
                <a:ea typeface="Calibri" pitchFamily="34" charset="0"/>
                <a:cs typeface="Times New Roman" pitchFamily="18" charset="0"/>
              </a:rPr>
              <a:t> falsa.</a:t>
            </a:r>
          </a:p>
        </p:txBody>
      </p:sp>
    </p:spTree>
    <p:extLst>
      <p:ext uri="{BB962C8B-B14F-4D97-AF65-F5344CB8AC3E}">
        <p14:creationId xmlns:p14="http://schemas.microsoft.com/office/powerpoint/2010/main" val="3661229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a:latin typeface="Corbel" pitchFamily="34" charset="0"/>
                <a:ea typeface="Calibri" pitchFamily="34" charset="0"/>
                <a:cs typeface="Times New Roman" pitchFamily="18" charset="0"/>
              </a:rPr>
              <a:t>History loves paradoxes</a:t>
            </a:r>
          </a:p>
          <a:p>
            <a:pPr>
              <a:spcBef>
                <a:spcPct val="0"/>
              </a:spcBef>
              <a:buNone/>
            </a:pPr>
            <a:r>
              <a:rPr lang="en-US" altLang="es-ES" sz="1100" dirty="0">
                <a:latin typeface="Corbel" pitchFamily="34" charset="0"/>
                <a:ea typeface="Calibri" pitchFamily="34" charset="0"/>
                <a:cs typeface="Times New Roman" pitchFamily="18" charset="0"/>
              </a:rPr>
              <a:t>2023</a:t>
            </a:r>
          </a:p>
          <a:p>
            <a:pPr>
              <a:spcBef>
                <a:spcPct val="0"/>
              </a:spcBef>
              <a:buNone/>
            </a:pPr>
            <a:r>
              <a:rPr lang="en-US" altLang="es-ES" sz="1100" dirty="0">
                <a:latin typeface="Corbel" pitchFamily="34" charset="0"/>
                <a:ea typeface="Calibri" pitchFamily="34" charset="0"/>
                <a:cs typeface="Times New Roman" pitchFamily="18" charset="0"/>
              </a:rPr>
              <a:t>Digital offset print on newspaper on </a:t>
            </a:r>
            <a:r>
              <a:rPr lang="en-US" altLang="es-ES" sz="1100" dirty="0" err="1">
                <a:latin typeface="Corbel" pitchFamily="34" charset="0"/>
                <a:ea typeface="Calibri" pitchFamily="34" charset="0"/>
                <a:cs typeface="Times New Roman" pitchFamily="18" charset="0"/>
              </a:rPr>
              <a:t>Kapafix</a:t>
            </a:r>
            <a:r>
              <a:rPr lang="en-US" altLang="es-ES" sz="1100" dirty="0">
                <a:latin typeface="Corbel" pitchFamily="34" charset="0"/>
                <a:ea typeface="Calibri" pitchFamily="34" charset="0"/>
                <a:cs typeface="Times New Roman" pitchFamily="18" charset="0"/>
              </a:rPr>
              <a:t> de 5 mm. Aluminum framed.</a:t>
            </a:r>
          </a:p>
          <a:p>
            <a:pPr>
              <a:spcBef>
                <a:spcPct val="0"/>
              </a:spcBef>
              <a:buNone/>
            </a:pPr>
            <a:r>
              <a:rPr lang="en-US" altLang="es-ES" sz="1100" dirty="0">
                <a:latin typeface="Corbel" pitchFamily="34" charset="0"/>
                <a:ea typeface="Calibri" pitchFamily="34" charset="0"/>
                <a:cs typeface="Times New Roman" pitchFamily="18" charset="0"/>
              </a:rPr>
              <a:t>20 parts: 47 x 31,5 cm. each.</a:t>
            </a:r>
          </a:p>
          <a:p>
            <a:pPr>
              <a:spcBef>
                <a:spcPct val="0"/>
              </a:spcBef>
              <a:buNone/>
            </a:pPr>
            <a:r>
              <a:rPr lang="en-US" altLang="es-ES" sz="1100" dirty="0">
                <a:latin typeface="Corbel" pitchFamily="34" charset="0"/>
                <a:ea typeface="Calibri" pitchFamily="34" charset="0"/>
                <a:cs typeface="Times New Roman" pitchFamily="18" charset="0"/>
              </a:rPr>
              <a:t>Edition of 1 + 1 AP</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883" y="2051719"/>
            <a:ext cx="2854505" cy="432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1793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8024" y="2267744"/>
            <a:ext cx="5760640" cy="567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Wie</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Blei</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im</a:t>
            </a:r>
            <a:r>
              <a:rPr lang="en-US" altLang="es-ES" sz="1100" b="1" i="1" dirty="0">
                <a:latin typeface="Corbel" pitchFamily="34" charset="0"/>
                <a:ea typeface="Calibri" pitchFamily="34" charset="0"/>
                <a:cs typeface="Times New Roman" pitchFamily="18" charset="0"/>
              </a:rPr>
              <a:t> Magen</a:t>
            </a:r>
          </a:p>
          <a:p>
            <a:pPr>
              <a:spcBef>
                <a:spcPct val="0"/>
              </a:spcBef>
              <a:buNone/>
            </a:pPr>
            <a:r>
              <a:rPr lang="en-US" altLang="es-ES" sz="1100" dirty="0">
                <a:latin typeface="Corbel" pitchFamily="34" charset="0"/>
                <a:ea typeface="Calibri" pitchFamily="34" charset="0"/>
                <a:cs typeface="Times New Roman" pitchFamily="18" charset="0"/>
              </a:rPr>
              <a:t>2022</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On October 23, 1940, a meeting took place at the </a:t>
            </a:r>
            <a:r>
              <a:rPr lang="en-US" altLang="es-ES" sz="1100" dirty="0" err="1">
                <a:latin typeface="Corbel" pitchFamily="34" charset="0"/>
                <a:ea typeface="Calibri" pitchFamily="34" charset="0"/>
                <a:cs typeface="Times New Roman" pitchFamily="18" charset="0"/>
              </a:rPr>
              <a:t>Hendaye</a:t>
            </a:r>
            <a:r>
              <a:rPr lang="en-US" altLang="es-ES" sz="1100" dirty="0">
                <a:latin typeface="Corbel" pitchFamily="34" charset="0"/>
                <a:ea typeface="Calibri" pitchFamily="34" charset="0"/>
                <a:cs typeface="Times New Roman" pitchFamily="18" charset="0"/>
              </a:rPr>
              <a:t> train station between Francisco Franco and Adolf Hitler with the aim of negotiating the terms of a possible Spanish intervention in the Second World War. Although the meeting did indeed occur, the Spanish press published a doctored photograph. To create the final image that would be provided to the press, they used three different photographic sources, namely: a background of the empty train station, another of Franco, and a third of Hitler with Joseph Goebbels, who wasn't even present at the meeting. In "</a:t>
            </a:r>
            <a:r>
              <a:rPr lang="en-US" altLang="es-ES" sz="1100" dirty="0" err="1">
                <a:latin typeface="Corbel" pitchFamily="34" charset="0"/>
                <a:ea typeface="Calibri" pitchFamily="34" charset="0"/>
                <a:cs typeface="Times New Roman" pitchFamily="18" charset="0"/>
              </a:rPr>
              <a:t>Wie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Blei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im</a:t>
            </a:r>
            <a:r>
              <a:rPr lang="en-US" altLang="es-ES" sz="1100" dirty="0">
                <a:latin typeface="Corbel" pitchFamily="34" charset="0"/>
                <a:ea typeface="Calibri" pitchFamily="34" charset="0"/>
                <a:cs typeface="Times New Roman" pitchFamily="18" charset="0"/>
              </a:rPr>
              <a:t> Magen" (Like lead in the stomach), Carrasco invites us to reflect on the mechanisms of constructing history and how </a:t>
            </a:r>
            <a:r>
              <a:rPr lang="en-US" altLang="es-ES" sz="1100" dirty="0" err="1">
                <a:latin typeface="Corbel" pitchFamily="34" charset="0"/>
                <a:ea typeface="Calibri" pitchFamily="34" charset="0"/>
                <a:cs typeface="Times New Roman" pitchFamily="18" charset="0"/>
              </a:rPr>
              <a:t>visuality</a:t>
            </a:r>
            <a:r>
              <a:rPr lang="en-US" altLang="es-ES" sz="1100" dirty="0">
                <a:latin typeface="Corbel" pitchFamily="34" charset="0"/>
                <a:ea typeface="Calibri" pitchFamily="34" charset="0"/>
                <a:cs typeface="Times New Roman" pitchFamily="18" charset="0"/>
              </a:rPr>
              <a:t> plays a fundamental role in the assimilation of truth and plausibility in historical narrative.</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El 23 de octubre de 1940 tuvo lugar en la estación de tren de Hendaya un encuentro entre Francisco Franco y Adolf Hitler con el objetivo de negociar las condiciones de una posible intervención española en la Segunda Guerra Mundial. Aunque el encuentro ciertamente ocurrió, la prensa española publicó una fotografía trucada. Para producir la imagen final que sería facilitada a prensa utilizaron tres fuentes fotográficas distintas, a saber: un fondo de la estación de tren vacía, otra de Franco y una tercera de Hitler con Joseph </a:t>
            </a:r>
            <a:r>
              <a:rPr lang="es-ES" altLang="es-ES" sz="1100" dirty="0" err="1">
                <a:latin typeface="Corbel" pitchFamily="34" charset="0"/>
                <a:ea typeface="Calibri" pitchFamily="34" charset="0"/>
                <a:cs typeface="Times New Roman" pitchFamily="18" charset="0"/>
              </a:rPr>
              <a:t>Goebbels</a:t>
            </a:r>
            <a:r>
              <a:rPr lang="es-ES" altLang="es-ES" sz="1100" dirty="0">
                <a:latin typeface="Corbel" pitchFamily="34" charset="0"/>
                <a:ea typeface="Calibri" pitchFamily="34" charset="0"/>
                <a:cs typeface="Times New Roman" pitchFamily="18" charset="0"/>
              </a:rPr>
              <a:t>, que ni siquiera estuvo en el encuentro. En </a:t>
            </a:r>
            <a:r>
              <a:rPr lang="es-ES" altLang="es-ES" sz="1100" dirty="0" err="1">
                <a:latin typeface="Corbel" pitchFamily="34" charset="0"/>
                <a:ea typeface="Calibri" pitchFamily="34" charset="0"/>
                <a:cs typeface="Times New Roman" pitchFamily="18" charset="0"/>
              </a:rPr>
              <a:t>Wie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Blei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im</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Magen</a:t>
            </a:r>
            <a:r>
              <a:rPr lang="es-ES" altLang="es-ES" sz="1100" dirty="0">
                <a:latin typeface="Corbel" pitchFamily="34" charset="0"/>
                <a:ea typeface="Calibri" pitchFamily="34" charset="0"/>
                <a:cs typeface="Times New Roman" pitchFamily="18" charset="0"/>
              </a:rPr>
              <a:t> (Como plomo en el estómago), Carrasco nos invita a reflexionar sobre los mecanismos de construcción de la Historia y como la visualidad juega un rol fundamental en la asimilación de la verdad y lo verosímil en el relato histórico.</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El 23 </a:t>
            </a:r>
            <a:r>
              <a:rPr lang="es-ES" altLang="es-ES" sz="1100" dirty="0" err="1">
                <a:latin typeface="Corbel" pitchFamily="34" charset="0"/>
                <a:ea typeface="Calibri" pitchFamily="34" charset="0"/>
                <a:cs typeface="Times New Roman" pitchFamily="18" charset="0"/>
              </a:rPr>
              <a:t>d'octubre</a:t>
            </a:r>
            <a:r>
              <a:rPr lang="es-ES" altLang="es-ES" sz="1100" dirty="0">
                <a:latin typeface="Corbel" pitchFamily="34" charset="0"/>
                <a:ea typeface="Calibri" pitchFamily="34" charset="0"/>
                <a:cs typeface="Times New Roman" pitchFamily="18" charset="0"/>
              </a:rPr>
              <a:t> de 1940 es va </a:t>
            </a:r>
            <a:r>
              <a:rPr lang="es-ES" altLang="es-ES" sz="1100" dirty="0" err="1">
                <a:latin typeface="Corbel" pitchFamily="34" charset="0"/>
                <a:ea typeface="Calibri" pitchFamily="34" charset="0"/>
                <a:cs typeface="Times New Roman" pitchFamily="18" charset="0"/>
              </a:rPr>
              <a:t>produir</a:t>
            </a:r>
            <a:r>
              <a:rPr lang="es-ES" altLang="es-ES" sz="1100" dirty="0">
                <a:latin typeface="Corbel" pitchFamily="34" charset="0"/>
                <a:ea typeface="Calibri" pitchFamily="34" charset="0"/>
                <a:cs typeface="Times New Roman" pitchFamily="18" charset="0"/>
              </a:rPr>
              <a:t> a </a:t>
            </a:r>
            <a:r>
              <a:rPr lang="es-ES" altLang="es-ES" sz="1100" dirty="0" err="1">
                <a:latin typeface="Corbel" pitchFamily="34" charset="0"/>
                <a:ea typeface="Calibri" pitchFamily="34" charset="0"/>
                <a:cs typeface="Times New Roman" pitchFamily="18" charset="0"/>
              </a:rPr>
              <a:t>l'estació</a:t>
            </a:r>
            <a:r>
              <a:rPr lang="es-ES" altLang="es-ES" sz="1100" dirty="0">
                <a:latin typeface="Corbel" pitchFamily="34" charset="0"/>
                <a:ea typeface="Calibri" pitchFamily="34" charset="0"/>
                <a:cs typeface="Times New Roman" pitchFamily="18" charset="0"/>
              </a:rPr>
              <a:t> de tren de Hendaya una </a:t>
            </a:r>
            <a:r>
              <a:rPr lang="es-ES" altLang="es-ES" sz="1100" dirty="0" err="1">
                <a:latin typeface="Corbel" pitchFamily="34" charset="0"/>
                <a:ea typeface="Calibri" pitchFamily="34" charset="0"/>
                <a:cs typeface="Times New Roman" pitchFamily="18" charset="0"/>
              </a:rPr>
              <a:t>trobada</a:t>
            </a:r>
            <a:r>
              <a:rPr lang="es-ES" altLang="es-ES" sz="1100" dirty="0">
                <a:latin typeface="Corbel" pitchFamily="34" charset="0"/>
                <a:ea typeface="Calibri" pitchFamily="34" charset="0"/>
                <a:cs typeface="Times New Roman" pitchFamily="18" charset="0"/>
              </a:rPr>
              <a:t> entre Francisco Franco i Adolf Hitler </a:t>
            </a:r>
            <a:r>
              <a:rPr lang="es-ES" altLang="es-ES" sz="1100" dirty="0" err="1">
                <a:latin typeface="Corbel" pitchFamily="34" charset="0"/>
                <a:ea typeface="Calibri" pitchFamily="34" charset="0"/>
                <a:cs typeface="Times New Roman" pitchFamily="18" charset="0"/>
              </a:rPr>
              <a:t>amb</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l'objectiu</a:t>
            </a:r>
            <a:r>
              <a:rPr lang="es-ES" altLang="es-ES" sz="1100" dirty="0">
                <a:latin typeface="Corbel" pitchFamily="34" charset="0"/>
                <a:ea typeface="Calibri" pitchFamily="34" charset="0"/>
                <a:cs typeface="Times New Roman" pitchFamily="18" charset="0"/>
              </a:rPr>
              <a:t> de negociar les </a:t>
            </a:r>
            <a:r>
              <a:rPr lang="es-ES" altLang="es-ES" sz="1100" dirty="0" err="1">
                <a:latin typeface="Corbel" pitchFamily="34" charset="0"/>
                <a:ea typeface="Calibri" pitchFamily="34" charset="0"/>
                <a:cs typeface="Times New Roman" pitchFamily="18" charset="0"/>
              </a:rPr>
              <a:t>condicions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d'una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possible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intervenció</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espanyola</a:t>
            </a:r>
            <a:r>
              <a:rPr lang="es-ES" altLang="es-ES" sz="1100" dirty="0">
                <a:latin typeface="Corbel" pitchFamily="34" charset="0"/>
                <a:ea typeface="Calibri" pitchFamily="34" charset="0"/>
                <a:cs typeface="Times New Roman" pitchFamily="18" charset="0"/>
              </a:rPr>
              <a:t> a la </a:t>
            </a:r>
            <a:r>
              <a:rPr lang="es-ES" altLang="es-ES" sz="1100" dirty="0" err="1">
                <a:latin typeface="Corbel" pitchFamily="34" charset="0"/>
                <a:ea typeface="Calibri" pitchFamily="34" charset="0"/>
                <a:cs typeface="Times New Roman" pitchFamily="18" charset="0"/>
              </a:rPr>
              <a:t>Segona</a:t>
            </a:r>
            <a:r>
              <a:rPr lang="es-ES" altLang="es-ES" sz="1100" dirty="0">
                <a:latin typeface="Corbel" pitchFamily="34" charset="0"/>
                <a:ea typeface="Calibri" pitchFamily="34" charset="0"/>
                <a:cs typeface="Times New Roman" pitchFamily="18" charset="0"/>
              </a:rPr>
              <a:t> Guerra Mundial. </a:t>
            </a:r>
            <a:r>
              <a:rPr lang="es-ES" altLang="es-ES" sz="1100" dirty="0" err="1">
                <a:latin typeface="Corbel" pitchFamily="34" charset="0"/>
                <a:ea typeface="Calibri" pitchFamily="34" charset="0"/>
                <a:cs typeface="Times New Roman" pitchFamily="18" charset="0"/>
              </a:rPr>
              <a:t>Tot</a:t>
            </a:r>
            <a:r>
              <a:rPr lang="es-ES" altLang="es-ES" sz="1100" dirty="0">
                <a:latin typeface="Corbel" pitchFamily="34" charset="0"/>
                <a:ea typeface="Calibri" pitchFamily="34" charset="0"/>
                <a:cs typeface="Times New Roman" pitchFamily="18" charset="0"/>
              </a:rPr>
              <a:t> i que la </a:t>
            </a:r>
            <a:r>
              <a:rPr lang="es-ES" altLang="es-ES" sz="1100" dirty="0" err="1">
                <a:latin typeface="Corbel" pitchFamily="34" charset="0"/>
                <a:ea typeface="Calibri" pitchFamily="34" charset="0"/>
                <a:cs typeface="Times New Roman" pitchFamily="18" charset="0"/>
              </a:rPr>
              <a:t>trobada</a:t>
            </a:r>
            <a:r>
              <a:rPr lang="es-ES" altLang="es-ES" sz="1100" dirty="0">
                <a:latin typeface="Corbel" pitchFamily="34" charset="0"/>
                <a:ea typeface="Calibri" pitchFamily="34" charset="0"/>
                <a:cs typeface="Times New Roman" pitchFamily="18" charset="0"/>
              </a:rPr>
              <a:t> va </a:t>
            </a:r>
            <a:r>
              <a:rPr lang="es-ES" altLang="es-ES" sz="1100" dirty="0" err="1">
                <a:latin typeface="Corbel" pitchFamily="34" charset="0"/>
                <a:ea typeface="Calibri" pitchFamily="34" charset="0"/>
                <a:cs typeface="Times New Roman" pitchFamily="18" charset="0"/>
              </a:rPr>
              <a:t>tenir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lloc</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premsa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espanyola</a:t>
            </a:r>
            <a:r>
              <a:rPr lang="es-ES" altLang="es-ES" sz="1100" dirty="0">
                <a:latin typeface="Corbel" pitchFamily="34" charset="0"/>
                <a:ea typeface="Calibri" pitchFamily="34" charset="0"/>
                <a:cs typeface="Times New Roman" pitchFamily="18" charset="0"/>
              </a:rPr>
              <a:t> va publicar una </a:t>
            </a:r>
            <a:r>
              <a:rPr lang="es-ES" altLang="es-ES" sz="1100" dirty="0" err="1">
                <a:latin typeface="Corbel" pitchFamily="34" charset="0"/>
                <a:ea typeface="Calibri" pitchFamily="34" charset="0"/>
                <a:cs typeface="Times New Roman" pitchFamily="18" charset="0"/>
              </a:rPr>
              <a:t>fotografia</a:t>
            </a:r>
            <a:r>
              <a:rPr lang="es-ES" altLang="es-ES" sz="1100" dirty="0">
                <a:latin typeface="Corbel" pitchFamily="34" charset="0"/>
                <a:ea typeface="Calibri" pitchFamily="34" charset="0"/>
                <a:cs typeface="Times New Roman" pitchFamily="18" charset="0"/>
              </a:rPr>
              <a:t> retocada. Per </a:t>
            </a:r>
            <a:r>
              <a:rPr lang="es-ES" altLang="es-ES" sz="1100" dirty="0" err="1">
                <a:latin typeface="Corbel" pitchFamily="34" charset="0"/>
                <a:ea typeface="Calibri" pitchFamily="34" charset="0"/>
                <a:cs typeface="Times New Roman" pitchFamily="18" charset="0"/>
              </a:rPr>
              <a:t>produir</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imatge</a:t>
            </a:r>
            <a:r>
              <a:rPr lang="es-ES" altLang="es-ES" sz="1100" dirty="0">
                <a:latin typeface="Corbel" pitchFamily="34" charset="0"/>
                <a:ea typeface="Calibri" pitchFamily="34" charset="0"/>
                <a:cs typeface="Times New Roman" pitchFamily="18" charset="0"/>
              </a:rPr>
              <a:t> final que seria facilitada a la </a:t>
            </a:r>
            <a:r>
              <a:rPr lang="es-ES" altLang="es-ES" sz="1100" dirty="0" err="1">
                <a:latin typeface="Corbel" pitchFamily="34" charset="0"/>
                <a:ea typeface="Calibri" pitchFamily="34" charset="0"/>
                <a:cs typeface="Times New Roman" pitchFamily="18" charset="0"/>
              </a:rPr>
              <a:t>premsa</a:t>
            </a:r>
            <a:r>
              <a:rPr lang="es-ES" altLang="es-ES" sz="1100" dirty="0">
                <a:latin typeface="Corbel" pitchFamily="34" charset="0"/>
                <a:ea typeface="Calibri" pitchFamily="34" charset="0"/>
                <a:cs typeface="Times New Roman" pitchFamily="18" charset="0"/>
              </a:rPr>
              <a:t> van </a:t>
            </a:r>
            <a:r>
              <a:rPr lang="es-ES" altLang="es-ES" sz="1100" dirty="0" err="1">
                <a:latin typeface="Corbel" pitchFamily="34" charset="0"/>
                <a:ea typeface="Calibri" pitchFamily="34" charset="0"/>
                <a:cs typeface="Times New Roman" pitchFamily="18" charset="0"/>
              </a:rPr>
              <a:t>utilitzar</a:t>
            </a:r>
            <a:r>
              <a:rPr lang="es-ES" altLang="es-ES" sz="1100" dirty="0">
                <a:latin typeface="Corbel" pitchFamily="34" charset="0"/>
                <a:ea typeface="Calibri" pitchFamily="34" charset="0"/>
                <a:cs typeface="Times New Roman" pitchFamily="18" charset="0"/>
              </a:rPr>
              <a:t> tres </a:t>
            </a:r>
            <a:r>
              <a:rPr lang="es-ES" altLang="es-ES" sz="1100" dirty="0" err="1">
                <a:latin typeface="Corbel" pitchFamily="34" charset="0"/>
                <a:ea typeface="Calibri" pitchFamily="34" charset="0"/>
                <a:cs typeface="Times New Roman" pitchFamily="18" charset="0"/>
              </a:rPr>
              <a:t>fonts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fotogràfiques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diferents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concretament</a:t>
            </a:r>
            <a:r>
              <a:rPr lang="es-ES" altLang="es-ES" sz="1100" dirty="0">
                <a:latin typeface="Corbel" pitchFamily="34" charset="0"/>
                <a:ea typeface="Calibri" pitchFamily="34" charset="0"/>
                <a:cs typeface="Times New Roman" pitchFamily="18" charset="0"/>
              </a:rPr>
              <a:t>: un </a:t>
            </a:r>
            <a:r>
              <a:rPr lang="es-ES" altLang="es-ES" sz="1100" dirty="0" err="1">
                <a:latin typeface="Corbel" pitchFamily="34" charset="0"/>
                <a:ea typeface="Calibri" pitchFamily="34" charset="0"/>
                <a:cs typeface="Times New Roman" pitchFamily="18" charset="0"/>
              </a:rPr>
              <a:t>fons</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l'estació</a:t>
            </a:r>
            <a:r>
              <a:rPr lang="es-ES" altLang="es-ES" sz="1100" dirty="0">
                <a:latin typeface="Corbel" pitchFamily="34" charset="0"/>
                <a:ea typeface="Calibri" pitchFamily="34" charset="0"/>
                <a:cs typeface="Times New Roman" pitchFamily="18" charset="0"/>
              </a:rPr>
              <a:t> de tren buida, un </a:t>
            </a:r>
            <a:r>
              <a:rPr lang="es-ES" altLang="es-ES" sz="1100" dirty="0" err="1">
                <a:latin typeface="Corbel" pitchFamily="34" charset="0"/>
                <a:ea typeface="Calibri" pitchFamily="34" charset="0"/>
                <a:cs typeface="Times New Roman" pitchFamily="18" charset="0"/>
              </a:rPr>
              <a:t>altre</a:t>
            </a:r>
            <a:r>
              <a:rPr lang="es-ES" altLang="es-ES" sz="1100" dirty="0">
                <a:latin typeface="Corbel" pitchFamily="34" charset="0"/>
                <a:ea typeface="Calibri" pitchFamily="34" charset="0"/>
                <a:cs typeface="Times New Roman" pitchFamily="18" charset="0"/>
              </a:rPr>
              <a:t> de Franco i una tercera de Hitler </a:t>
            </a:r>
            <a:r>
              <a:rPr lang="es-ES" altLang="es-ES" sz="1100" dirty="0" err="1">
                <a:latin typeface="Corbel" pitchFamily="34" charset="0"/>
                <a:ea typeface="Calibri" pitchFamily="34" charset="0"/>
                <a:cs typeface="Times New Roman" pitchFamily="18" charset="0"/>
              </a:rPr>
              <a:t>amb</a:t>
            </a:r>
            <a:r>
              <a:rPr lang="es-ES" altLang="es-ES" sz="1100" dirty="0">
                <a:latin typeface="Corbel" pitchFamily="34" charset="0"/>
                <a:ea typeface="Calibri" pitchFamily="34" charset="0"/>
                <a:cs typeface="Times New Roman" pitchFamily="18" charset="0"/>
              </a:rPr>
              <a:t> Joseph </a:t>
            </a:r>
            <a:r>
              <a:rPr lang="es-ES" altLang="es-ES" sz="1100" dirty="0" err="1">
                <a:latin typeface="Corbel" pitchFamily="34" charset="0"/>
                <a:ea typeface="Calibri" pitchFamily="34" charset="0"/>
                <a:cs typeface="Times New Roman" pitchFamily="18" charset="0"/>
              </a:rPr>
              <a:t>Goebbels</a:t>
            </a:r>
            <a:r>
              <a:rPr lang="es-ES" altLang="es-ES" sz="1100" dirty="0">
                <a:latin typeface="Corbel" pitchFamily="34" charset="0"/>
                <a:ea typeface="Calibri" pitchFamily="34" charset="0"/>
                <a:cs typeface="Times New Roman" pitchFamily="18" charset="0"/>
              </a:rPr>
              <a:t>, que ni tan </a:t>
            </a:r>
            <a:r>
              <a:rPr lang="es-ES" altLang="es-ES" sz="1100" dirty="0" err="1">
                <a:latin typeface="Corbel" pitchFamily="34" charset="0"/>
                <a:ea typeface="Calibri" pitchFamily="34" charset="0"/>
                <a:cs typeface="Times New Roman" pitchFamily="18" charset="0"/>
              </a:rPr>
              <a:t>sols</a:t>
            </a:r>
            <a:r>
              <a:rPr lang="es-ES" altLang="es-ES" sz="1100" dirty="0">
                <a:latin typeface="Corbel" pitchFamily="34" charset="0"/>
                <a:ea typeface="Calibri" pitchFamily="34" charset="0"/>
                <a:cs typeface="Times New Roman" pitchFamily="18" charset="0"/>
              </a:rPr>
              <a:t> va estar </a:t>
            </a:r>
            <a:r>
              <a:rPr lang="es-ES" altLang="es-ES" sz="1100" dirty="0" err="1">
                <a:latin typeface="Corbel" pitchFamily="34" charset="0"/>
                <a:ea typeface="Calibri" pitchFamily="34" charset="0"/>
                <a:cs typeface="Times New Roman" pitchFamily="18" charset="0"/>
              </a:rPr>
              <a:t>present</a:t>
            </a:r>
            <a:r>
              <a:rPr lang="es-ES" altLang="es-ES" sz="1100" dirty="0">
                <a:latin typeface="Corbel" pitchFamily="34" charset="0"/>
                <a:ea typeface="Calibri" pitchFamily="34" charset="0"/>
                <a:cs typeface="Times New Roman" pitchFamily="18" charset="0"/>
              </a:rPr>
              <a:t> a la </a:t>
            </a:r>
            <a:r>
              <a:rPr lang="es-ES" altLang="es-ES" sz="1100" dirty="0" err="1">
                <a:latin typeface="Corbel" pitchFamily="34" charset="0"/>
                <a:ea typeface="Calibri" pitchFamily="34" charset="0"/>
                <a:cs typeface="Times New Roman" pitchFamily="18" charset="0"/>
              </a:rPr>
              <a:t>trobada</a:t>
            </a:r>
            <a:r>
              <a:rPr lang="es-ES" altLang="es-ES" sz="1100" dirty="0">
                <a:latin typeface="Corbel" pitchFamily="34" charset="0"/>
                <a:ea typeface="Calibri" pitchFamily="34" charset="0"/>
                <a:cs typeface="Times New Roman" pitchFamily="18" charset="0"/>
              </a:rPr>
              <a:t>. En "</a:t>
            </a:r>
            <a:r>
              <a:rPr lang="es-ES" altLang="es-ES" sz="1100" dirty="0" err="1">
                <a:latin typeface="Corbel" pitchFamily="34" charset="0"/>
                <a:ea typeface="Calibri" pitchFamily="34" charset="0"/>
                <a:cs typeface="Times New Roman" pitchFamily="18" charset="0"/>
              </a:rPr>
              <a:t>Wie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Blei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im</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Magen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Com</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plom</a:t>
            </a:r>
            <a:r>
              <a:rPr lang="es-ES" altLang="es-ES" sz="1100" dirty="0">
                <a:latin typeface="Corbel" pitchFamily="34" charset="0"/>
                <a:ea typeface="Calibri" pitchFamily="34" charset="0"/>
                <a:cs typeface="Times New Roman" pitchFamily="18" charset="0"/>
              </a:rPr>
              <a:t> a </a:t>
            </a:r>
            <a:r>
              <a:rPr lang="es-ES" altLang="es-ES" sz="1100" dirty="0" err="1">
                <a:latin typeface="Corbel" pitchFamily="34" charset="0"/>
                <a:ea typeface="Calibri" pitchFamily="34" charset="0"/>
                <a:cs typeface="Times New Roman" pitchFamily="18" charset="0"/>
              </a:rPr>
              <a:t>l'estómac</a:t>
            </a:r>
            <a:r>
              <a:rPr lang="es-ES" altLang="es-ES" sz="1100" dirty="0">
                <a:latin typeface="Corbel" pitchFamily="34" charset="0"/>
                <a:ea typeface="Calibri" pitchFamily="34" charset="0"/>
                <a:cs typeface="Times New Roman" pitchFamily="18" charset="0"/>
              </a:rPr>
              <a:t>), Carrasco </a:t>
            </a:r>
            <a:r>
              <a:rPr lang="es-ES" altLang="es-ES" sz="1100" dirty="0" err="1">
                <a:latin typeface="Corbel" pitchFamily="34" charset="0"/>
                <a:ea typeface="Calibri" pitchFamily="34" charset="0"/>
                <a:cs typeface="Times New Roman" pitchFamily="18" charset="0"/>
              </a:rPr>
              <a:t>ens</a:t>
            </a:r>
            <a:r>
              <a:rPr lang="es-ES" altLang="es-ES" sz="1100" dirty="0">
                <a:latin typeface="Corbel" pitchFamily="34" charset="0"/>
                <a:ea typeface="Calibri" pitchFamily="34" charset="0"/>
                <a:cs typeface="Times New Roman" pitchFamily="18" charset="0"/>
              </a:rPr>
              <a:t> convida a reflexionar sobre </a:t>
            </a:r>
            <a:r>
              <a:rPr lang="es-ES" altLang="es-ES" sz="1100" dirty="0" err="1">
                <a:latin typeface="Corbel" pitchFamily="34" charset="0"/>
                <a:ea typeface="Calibri" pitchFamily="34" charset="0"/>
                <a:cs typeface="Times New Roman" pitchFamily="18" charset="0"/>
              </a:rPr>
              <a:t>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mecanismes</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construcció</a:t>
            </a:r>
            <a:r>
              <a:rPr lang="es-ES" altLang="es-ES" sz="1100" dirty="0">
                <a:latin typeface="Corbel" pitchFamily="34" charset="0"/>
                <a:ea typeface="Calibri" pitchFamily="34" charset="0"/>
                <a:cs typeface="Times New Roman" pitchFamily="18" charset="0"/>
              </a:rPr>
              <a:t> de la </a:t>
            </a:r>
            <a:r>
              <a:rPr lang="es-ES" altLang="es-ES" sz="1100" dirty="0" err="1">
                <a:latin typeface="Corbel" pitchFamily="34" charset="0"/>
                <a:ea typeface="Calibri" pitchFamily="34" charset="0"/>
                <a:cs typeface="Times New Roman" pitchFamily="18" charset="0"/>
              </a:rPr>
              <a:t>història</a:t>
            </a:r>
            <a:r>
              <a:rPr lang="es-ES" altLang="es-ES" sz="1100" dirty="0">
                <a:latin typeface="Corbel" pitchFamily="34" charset="0"/>
                <a:ea typeface="Calibri" pitchFamily="34" charset="0"/>
                <a:cs typeface="Times New Roman" pitchFamily="18" charset="0"/>
              </a:rPr>
              <a:t> i </a:t>
            </a:r>
            <a:r>
              <a:rPr lang="es-ES" altLang="es-ES" sz="1100" dirty="0" err="1">
                <a:latin typeface="Corbel" pitchFamily="34" charset="0"/>
                <a:ea typeface="Calibri" pitchFamily="34" charset="0"/>
                <a:cs typeface="Times New Roman" pitchFamily="18" charset="0"/>
              </a:rPr>
              <a:t>com</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visualitat</a:t>
            </a:r>
            <a:r>
              <a:rPr lang="es-ES" altLang="es-ES" sz="1100" dirty="0">
                <a:latin typeface="Corbel" pitchFamily="34" charset="0"/>
                <a:ea typeface="Calibri" pitchFamily="34" charset="0"/>
                <a:cs typeface="Times New Roman" pitchFamily="18" charset="0"/>
              </a:rPr>
              <a:t> juga un </a:t>
            </a:r>
            <a:r>
              <a:rPr lang="es-ES" altLang="es-ES" sz="1100" dirty="0" err="1">
                <a:latin typeface="Corbel" pitchFamily="34" charset="0"/>
                <a:ea typeface="Calibri" pitchFamily="34" charset="0"/>
                <a:cs typeface="Times New Roman" pitchFamily="18" charset="0"/>
              </a:rPr>
              <a:t>paper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fonamental</a:t>
            </a:r>
            <a:r>
              <a:rPr lang="es-ES" altLang="es-ES" sz="1100" dirty="0">
                <a:latin typeface="Corbel" pitchFamily="34" charset="0"/>
                <a:ea typeface="Calibri" pitchFamily="34" charset="0"/>
                <a:cs typeface="Times New Roman" pitchFamily="18" charset="0"/>
              </a:rPr>
              <a:t> en </a:t>
            </a:r>
            <a:r>
              <a:rPr lang="es-ES" altLang="es-ES" sz="1100" dirty="0" err="1">
                <a:latin typeface="Corbel" pitchFamily="34" charset="0"/>
                <a:ea typeface="Calibri" pitchFamily="34" charset="0"/>
                <a:cs typeface="Times New Roman" pitchFamily="18" charset="0"/>
              </a:rPr>
              <a:t>l'assimilació</a:t>
            </a:r>
            <a:r>
              <a:rPr lang="es-ES" altLang="es-ES" sz="1100" dirty="0">
                <a:latin typeface="Corbel" pitchFamily="34" charset="0"/>
                <a:ea typeface="Calibri" pitchFamily="34" charset="0"/>
                <a:cs typeface="Times New Roman" pitchFamily="18" charset="0"/>
              </a:rPr>
              <a:t> de la </a:t>
            </a:r>
            <a:r>
              <a:rPr lang="es-ES" altLang="es-ES" sz="1100" dirty="0" err="1">
                <a:latin typeface="Corbel" pitchFamily="34" charset="0"/>
                <a:ea typeface="Calibri" pitchFamily="34" charset="0"/>
                <a:cs typeface="Times New Roman" pitchFamily="18" charset="0"/>
              </a:rPr>
              <a:t>veritat</a:t>
            </a:r>
            <a:r>
              <a:rPr lang="es-ES" altLang="es-ES" sz="1100" dirty="0">
                <a:latin typeface="Corbel" pitchFamily="34" charset="0"/>
                <a:ea typeface="Calibri" pitchFamily="34" charset="0"/>
                <a:cs typeface="Times New Roman" pitchFamily="18" charset="0"/>
              </a:rPr>
              <a:t> i la </a:t>
            </a:r>
            <a:r>
              <a:rPr lang="es-ES" altLang="es-ES" sz="1100" dirty="0" err="1">
                <a:latin typeface="Corbel" pitchFamily="34" charset="0"/>
                <a:ea typeface="Calibri" pitchFamily="34" charset="0"/>
                <a:cs typeface="Times New Roman" pitchFamily="18" charset="0"/>
              </a:rPr>
              <a:t>versemblança</a:t>
            </a:r>
            <a:r>
              <a:rPr lang="es-ES" altLang="es-ES" sz="1100" dirty="0">
                <a:latin typeface="Corbel" pitchFamily="34" charset="0"/>
                <a:ea typeface="Calibri" pitchFamily="34" charset="0"/>
                <a:cs typeface="Times New Roman" pitchFamily="18" charset="0"/>
              </a:rPr>
              <a:t> en el </a:t>
            </a:r>
            <a:r>
              <a:rPr lang="es-ES" altLang="es-ES" sz="1100" dirty="0" err="1">
                <a:latin typeface="Corbel" pitchFamily="34" charset="0"/>
                <a:ea typeface="Calibri" pitchFamily="34" charset="0"/>
                <a:cs typeface="Times New Roman" pitchFamily="18" charset="0"/>
              </a:rPr>
              <a:t>relat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històric</a:t>
            </a:r>
            <a:r>
              <a:rPr lang="es-ES" altLang="es-ES" sz="1100" dirty="0">
                <a:latin typeface="Corbel" pitchFamily="34" charset="0"/>
                <a:ea typeface="Calibri" pitchFamily="34" charset="0"/>
                <a:cs typeface="Times New Roman" pitchFamily="18" charset="0"/>
              </a:rPr>
              <a:t>.</a:t>
            </a:r>
          </a:p>
        </p:txBody>
      </p:sp>
    </p:spTree>
    <p:extLst>
      <p:ext uri="{BB962C8B-B14F-4D97-AF65-F5344CB8AC3E}">
        <p14:creationId xmlns:p14="http://schemas.microsoft.com/office/powerpoint/2010/main" val="3583196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Wie</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Blei</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im</a:t>
            </a:r>
            <a:r>
              <a:rPr lang="en-US" altLang="es-ES" sz="1100" b="1" i="1" dirty="0">
                <a:latin typeface="Corbel" pitchFamily="34" charset="0"/>
                <a:ea typeface="Calibri" pitchFamily="34" charset="0"/>
                <a:cs typeface="Times New Roman" pitchFamily="18" charset="0"/>
              </a:rPr>
              <a:t> Magen</a:t>
            </a:r>
          </a:p>
          <a:p>
            <a:pPr>
              <a:spcBef>
                <a:spcPct val="0"/>
              </a:spcBef>
              <a:buNone/>
            </a:pPr>
            <a:r>
              <a:rPr lang="en-US" altLang="es-ES" sz="1100" dirty="0">
                <a:latin typeface="Corbel" pitchFamily="34" charset="0"/>
                <a:ea typeface="Calibri" pitchFamily="34" charset="0"/>
                <a:cs typeface="Times New Roman" pitchFamily="18" charset="0"/>
              </a:rPr>
              <a:t>2022</a:t>
            </a:r>
          </a:p>
          <a:p>
            <a:pPr>
              <a:spcBef>
                <a:spcPct val="0"/>
              </a:spcBef>
              <a:buNone/>
            </a:pPr>
            <a:r>
              <a:rPr lang="en-US" altLang="es-ES" sz="1100" dirty="0">
                <a:latin typeface="Corbel" pitchFamily="34" charset="0"/>
                <a:ea typeface="Calibri" pitchFamily="34" charset="0"/>
                <a:cs typeface="Times New Roman" pitchFamily="18" charset="0"/>
              </a:rPr>
              <a:t>UV printing on lead plate, </a:t>
            </a:r>
            <a:r>
              <a:rPr lang="en-US" altLang="es-ES" sz="1100" dirty="0" err="1">
                <a:latin typeface="Corbel" pitchFamily="34" charset="0"/>
                <a:ea typeface="Calibri" pitchFamily="34" charset="0"/>
                <a:cs typeface="Times New Roman" pitchFamily="18" charset="0"/>
              </a:rPr>
              <a:t>UVI</a:t>
            </a:r>
            <a:r>
              <a:rPr lang="en-US" altLang="es-ES" sz="1100" dirty="0">
                <a:latin typeface="Corbel" pitchFamily="34" charset="0"/>
                <a:ea typeface="Calibri" pitchFamily="34" charset="0"/>
                <a:cs typeface="Times New Roman" pitchFamily="18" charset="0"/>
              </a:rPr>
              <a:t> varnish on museum glass. Framed with aluminum profile.</a:t>
            </a:r>
          </a:p>
          <a:p>
            <a:pPr>
              <a:spcBef>
                <a:spcPct val="0"/>
              </a:spcBef>
              <a:buNone/>
            </a:pPr>
            <a:r>
              <a:rPr lang="en-US" altLang="es-ES" sz="1100" dirty="0">
                <a:latin typeface="Corbel" pitchFamily="34" charset="0"/>
                <a:ea typeface="Calibri" pitchFamily="34" charset="0"/>
                <a:cs typeface="Times New Roman" pitchFamily="18" charset="0"/>
              </a:rPr>
              <a:t>55 x 43 cm.</a:t>
            </a:r>
          </a:p>
          <a:p>
            <a:pPr>
              <a:spcBef>
                <a:spcPct val="0"/>
              </a:spcBef>
              <a:buNone/>
            </a:pPr>
            <a:r>
              <a:rPr lang="en-US" altLang="es-ES" sz="1100" dirty="0">
                <a:latin typeface="Corbel" pitchFamily="34" charset="0"/>
                <a:ea typeface="Calibri" pitchFamily="34" charset="0"/>
                <a:cs typeface="Times New Roman" pitchFamily="18" charset="0"/>
              </a:rPr>
              <a:t>Edition of 3 + 1 AP</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496" y="2051720"/>
            <a:ext cx="2857279" cy="4348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8846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8024" y="2267744"/>
            <a:ext cx="5760640" cy="533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Correr</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tras</a:t>
            </a:r>
            <a:r>
              <a:rPr lang="en-US" altLang="es-ES" sz="1100" b="1" i="1" dirty="0">
                <a:latin typeface="Corbel" pitchFamily="34" charset="0"/>
                <a:ea typeface="Calibri" pitchFamily="34" charset="0"/>
                <a:cs typeface="Times New Roman" pitchFamily="18" charset="0"/>
              </a:rPr>
              <a:t> el </a:t>
            </a:r>
            <a:r>
              <a:rPr lang="en-US" altLang="es-ES" sz="1100" b="1" i="1" dirty="0" err="1">
                <a:latin typeface="Corbel" pitchFamily="34" charset="0"/>
                <a:ea typeface="Calibri" pitchFamily="34" charset="0"/>
                <a:cs typeface="Times New Roman" pitchFamily="18" charset="0"/>
              </a:rPr>
              <a:t>viento</a:t>
            </a:r>
            <a:endParaRPr lang="en-US" altLang="es-ES" sz="1100" b="1" i="1"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2022</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In 1970, during the extensive leadership of the Ukrainian leader Leonid Brezhnev, significant progress was made in the policy of détente between the United States and the Soviet Union. However, a powerful anti-American narrative continued to be disseminated internally within the Soviet state. In the piece "Chasing the Wind," Carrasco reproduces a phrase taken from an anti-American cartoon from the </a:t>
            </a:r>
            <a:r>
              <a:rPr lang="en-US" altLang="es-ES" sz="1100" dirty="0" err="1">
                <a:latin typeface="Corbel" pitchFamily="34" charset="0"/>
                <a:ea typeface="Calibri" pitchFamily="34" charset="0"/>
                <a:cs typeface="Times New Roman" pitchFamily="18" charset="0"/>
              </a:rPr>
              <a:t>1970s</a:t>
            </a:r>
            <a:r>
              <a:rPr lang="en-US" altLang="es-ES" sz="1100" dirty="0">
                <a:latin typeface="Corbel" pitchFamily="34" charset="0"/>
                <a:ea typeface="Calibri" pitchFamily="34" charset="0"/>
                <a:cs typeface="Times New Roman" pitchFamily="18" charset="0"/>
              </a:rPr>
              <a:t>, depicting a sign that read, "Everyone can be a millionaire!" While the original cartoon showed a impoverished and depressed ad-man carrying the sign through the streets of Manhattan, this piece forces us to look in the mirror at a time when power balances, nuclear threats, and the clash between blocs are once again part of our daily narrative.</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En 1970, durante el extenso mandato del líder ucraniano </a:t>
            </a:r>
            <a:r>
              <a:rPr lang="es-ES" altLang="es-ES" sz="1100" dirty="0" err="1">
                <a:latin typeface="Corbel" pitchFamily="34" charset="0"/>
                <a:ea typeface="Calibri" pitchFamily="34" charset="0"/>
                <a:cs typeface="Times New Roman" pitchFamily="18" charset="0"/>
              </a:rPr>
              <a:t>Leonid</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Brézhnev</a:t>
            </a:r>
            <a:r>
              <a:rPr lang="es-ES" altLang="es-ES" sz="1100" dirty="0">
                <a:latin typeface="Corbel" pitchFamily="34" charset="0"/>
                <a:ea typeface="Calibri" pitchFamily="34" charset="0"/>
                <a:cs typeface="Times New Roman" pitchFamily="18" charset="0"/>
              </a:rPr>
              <a:t> se avanzó considerablemente en la política de distensión entre los Estados Unidos y la Unión Soviética. Sin embargo, se seguía difundiendo un potente relato antiestadounidense a nivel interno en el Estado soviético. En la pieza “Correr tras el viento” Carrasco reproduce una frase extraída de una viñeta antiamericana de los años 70 en la que se podía ver un cartel que rezaba: “¡Todo el mundo puede ser millonario!”. Mientras la viñeta original mostraba a un hombre-anuncio paupérrimo y deprimido, portando el cartel por el centro de Manhattan, esta pieza nos obliga a mirarnos en el espejo, en un momento en el que los equilibrios de fuerzas, la amenaza nuclear y el choque entre bloques vuelve a ser parte de nuestro relato cotidiano.</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El 1970, </a:t>
            </a:r>
            <a:r>
              <a:rPr lang="es-ES" altLang="es-ES" sz="1100" dirty="0" err="1">
                <a:latin typeface="Corbel" pitchFamily="34" charset="0"/>
                <a:ea typeface="Calibri" pitchFamily="34" charset="0"/>
                <a:cs typeface="Times New Roman" pitchFamily="18" charset="0"/>
              </a:rPr>
              <a:t>durant</a:t>
            </a:r>
            <a:r>
              <a:rPr lang="es-ES" altLang="es-ES" sz="1100" dirty="0">
                <a:latin typeface="Corbel" pitchFamily="34" charset="0"/>
                <a:ea typeface="Calibri" pitchFamily="34" charset="0"/>
                <a:cs typeface="Times New Roman" pitchFamily="18" charset="0"/>
              </a:rPr>
              <a:t> el </a:t>
            </a:r>
            <a:r>
              <a:rPr lang="es-ES" altLang="es-ES" sz="1100" dirty="0" err="1">
                <a:latin typeface="Corbel" pitchFamily="34" charset="0"/>
                <a:ea typeface="Calibri" pitchFamily="34" charset="0"/>
                <a:cs typeface="Times New Roman" pitchFamily="18" charset="0"/>
              </a:rPr>
              <a:t>llarg</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mandat</a:t>
            </a:r>
            <a:r>
              <a:rPr lang="es-ES" altLang="es-ES" sz="1100" dirty="0">
                <a:latin typeface="Corbel" pitchFamily="34" charset="0"/>
                <a:ea typeface="Calibri" pitchFamily="34" charset="0"/>
                <a:cs typeface="Times New Roman" pitchFamily="18" charset="0"/>
              </a:rPr>
              <a:t> del líder </a:t>
            </a:r>
            <a:r>
              <a:rPr lang="es-ES" altLang="es-ES" sz="1100" dirty="0" err="1">
                <a:latin typeface="Corbel" pitchFamily="34" charset="0"/>
                <a:ea typeface="Calibri" pitchFamily="34" charset="0"/>
                <a:cs typeface="Times New Roman" pitchFamily="18" charset="0"/>
              </a:rPr>
              <a:t>ucraïnès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Leonid</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Brezhnev</a:t>
            </a:r>
            <a:r>
              <a:rPr lang="es-ES" altLang="es-ES" sz="1100" dirty="0">
                <a:latin typeface="Corbel" pitchFamily="34" charset="0"/>
                <a:ea typeface="Calibri" pitchFamily="34" charset="0"/>
                <a:cs typeface="Times New Roman" pitchFamily="18" charset="0"/>
              </a:rPr>
              <a:t>, es va </a:t>
            </a:r>
            <a:r>
              <a:rPr lang="es-ES" altLang="es-ES" sz="1100" dirty="0" err="1">
                <a:latin typeface="Corbel" pitchFamily="34" charset="0"/>
                <a:ea typeface="Calibri" pitchFamily="34" charset="0"/>
                <a:cs typeface="Times New Roman" pitchFamily="18" charset="0"/>
              </a:rPr>
              <a:t>avançar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considerablement</a:t>
            </a:r>
            <a:r>
              <a:rPr lang="es-ES" altLang="es-ES" sz="1100" dirty="0">
                <a:latin typeface="Corbel" pitchFamily="34" charset="0"/>
                <a:ea typeface="Calibri" pitchFamily="34" charset="0"/>
                <a:cs typeface="Times New Roman" pitchFamily="18" charset="0"/>
              </a:rPr>
              <a:t> en la política de </a:t>
            </a:r>
            <a:r>
              <a:rPr lang="es-ES" altLang="es-ES" sz="1100" dirty="0" err="1">
                <a:latin typeface="Corbel" pitchFamily="34" charset="0"/>
                <a:ea typeface="Calibri" pitchFamily="34" charset="0"/>
                <a:cs typeface="Times New Roman" pitchFamily="18" charset="0"/>
              </a:rPr>
              <a:t>distensió</a:t>
            </a:r>
            <a:r>
              <a:rPr lang="es-ES" altLang="es-ES" sz="1100" dirty="0">
                <a:latin typeface="Corbel" pitchFamily="34" charset="0"/>
                <a:ea typeface="Calibri" pitchFamily="34" charset="0"/>
                <a:cs typeface="Times New Roman" pitchFamily="18" charset="0"/>
              </a:rPr>
              <a:t> entre </a:t>
            </a:r>
            <a:r>
              <a:rPr lang="es-ES" altLang="es-ES" sz="1100" dirty="0" err="1">
                <a:latin typeface="Corbel" pitchFamily="34" charset="0"/>
                <a:ea typeface="Calibri" pitchFamily="34" charset="0"/>
                <a:cs typeface="Times New Roman" pitchFamily="18" charset="0"/>
              </a:rPr>
              <a:t>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Estats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Units</a:t>
            </a:r>
            <a:r>
              <a:rPr lang="es-ES" altLang="es-ES" sz="1100" dirty="0">
                <a:latin typeface="Corbel" pitchFamily="34" charset="0"/>
                <a:ea typeface="Calibri" pitchFamily="34" charset="0"/>
                <a:cs typeface="Times New Roman" pitchFamily="18" charset="0"/>
              </a:rPr>
              <a:t> i la Unió </a:t>
            </a:r>
            <a:r>
              <a:rPr lang="es-ES" altLang="es-ES" sz="1100" dirty="0" err="1">
                <a:latin typeface="Corbel" pitchFamily="34" charset="0"/>
                <a:ea typeface="Calibri" pitchFamily="34" charset="0"/>
                <a:cs typeface="Times New Roman" pitchFamily="18" charset="0"/>
              </a:rPr>
              <a:t>Soviètica</a:t>
            </a:r>
            <a:r>
              <a:rPr lang="es-ES" altLang="es-ES" sz="1100" dirty="0">
                <a:latin typeface="Corbel" pitchFamily="34" charset="0"/>
                <a:ea typeface="Calibri" pitchFamily="34" charset="0"/>
                <a:cs typeface="Times New Roman" pitchFamily="18" charset="0"/>
              </a:rPr>
              <a:t>. No </a:t>
            </a:r>
            <a:r>
              <a:rPr lang="es-ES" altLang="es-ES" sz="1100" dirty="0" err="1">
                <a:latin typeface="Corbel" pitchFamily="34" charset="0"/>
                <a:ea typeface="Calibri" pitchFamily="34" charset="0"/>
                <a:cs typeface="Times New Roman" pitchFamily="18" charset="0"/>
              </a:rPr>
              <a:t>obstant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això</a:t>
            </a:r>
            <a:r>
              <a:rPr lang="es-ES" altLang="es-ES" sz="1100" dirty="0">
                <a:latin typeface="Corbel" pitchFamily="34" charset="0"/>
                <a:ea typeface="Calibri" pitchFamily="34" charset="0"/>
                <a:cs typeface="Times New Roman" pitchFamily="18" charset="0"/>
              </a:rPr>
              <a:t>, es </a:t>
            </a:r>
            <a:r>
              <a:rPr lang="es-ES" altLang="es-ES" sz="1100" dirty="0" err="1">
                <a:latin typeface="Corbel" pitchFamily="34" charset="0"/>
                <a:ea typeface="Calibri" pitchFamily="34" charset="0"/>
                <a:cs typeface="Times New Roman" pitchFamily="18" charset="0"/>
              </a:rPr>
              <a:t>continuava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difonent</a:t>
            </a:r>
            <a:r>
              <a:rPr lang="es-ES" altLang="es-ES" sz="1100" dirty="0">
                <a:latin typeface="Corbel" pitchFamily="34" charset="0"/>
                <a:ea typeface="Calibri" pitchFamily="34" charset="0"/>
                <a:cs typeface="Times New Roman" pitchFamily="18" charset="0"/>
              </a:rPr>
              <a:t> un </a:t>
            </a:r>
            <a:r>
              <a:rPr lang="es-ES" altLang="es-ES" sz="1100" dirty="0" err="1">
                <a:latin typeface="Corbel" pitchFamily="34" charset="0"/>
                <a:ea typeface="Calibri" pitchFamily="34" charset="0"/>
                <a:cs typeface="Times New Roman" pitchFamily="18" charset="0"/>
              </a:rPr>
              <a:t>potent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relat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antiamericà</a:t>
            </a:r>
            <a:r>
              <a:rPr lang="es-ES" altLang="es-ES" sz="1100" dirty="0">
                <a:latin typeface="Corbel" pitchFamily="34" charset="0"/>
                <a:ea typeface="Calibri" pitchFamily="34" charset="0"/>
                <a:cs typeface="Times New Roman" pitchFamily="18" charset="0"/>
              </a:rPr>
              <a:t> a </a:t>
            </a:r>
            <a:r>
              <a:rPr lang="es-ES" altLang="es-ES" sz="1100" dirty="0" err="1">
                <a:latin typeface="Corbel" pitchFamily="34" charset="0"/>
                <a:ea typeface="Calibri" pitchFamily="34" charset="0"/>
                <a:cs typeface="Times New Roman" pitchFamily="18" charset="0"/>
              </a:rPr>
              <a:t>nivell</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intern</a:t>
            </a:r>
            <a:r>
              <a:rPr lang="es-ES" altLang="es-ES" sz="1100" dirty="0">
                <a:latin typeface="Corbel" pitchFamily="34" charset="0"/>
                <a:ea typeface="Calibri" pitchFamily="34" charset="0"/>
                <a:cs typeface="Times New Roman" pitchFamily="18" charset="0"/>
              </a:rPr>
              <a:t> a </a:t>
            </a:r>
            <a:r>
              <a:rPr lang="es-ES" altLang="es-ES" sz="1100" dirty="0" err="1">
                <a:latin typeface="Corbel" pitchFamily="34" charset="0"/>
                <a:ea typeface="Calibri" pitchFamily="34" charset="0"/>
                <a:cs typeface="Times New Roman" pitchFamily="18" charset="0"/>
              </a:rPr>
              <a:t>l'Estat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soviètic</a:t>
            </a:r>
            <a:r>
              <a:rPr lang="es-ES" altLang="es-ES" sz="1100" dirty="0">
                <a:latin typeface="Corbel" pitchFamily="34" charset="0"/>
                <a:ea typeface="Calibri" pitchFamily="34" charset="0"/>
                <a:cs typeface="Times New Roman" pitchFamily="18" charset="0"/>
              </a:rPr>
              <a:t>. En la </a:t>
            </a:r>
            <a:r>
              <a:rPr lang="es-ES" altLang="es-ES" sz="1100" dirty="0" err="1">
                <a:latin typeface="Corbel" pitchFamily="34" charset="0"/>
                <a:ea typeface="Calibri" pitchFamily="34" charset="0"/>
                <a:cs typeface="Times New Roman" pitchFamily="18" charset="0"/>
              </a:rPr>
              <a:t>peça</a:t>
            </a:r>
            <a:r>
              <a:rPr lang="es-ES" altLang="es-ES" sz="1100" dirty="0">
                <a:latin typeface="Corbel" pitchFamily="34" charset="0"/>
                <a:ea typeface="Calibri" pitchFamily="34" charset="0"/>
                <a:cs typeface="Times New Roman" pitchFamily="18" charset="0"/>
              </a:rPr>
              <a:t> "Correr </a:t>
            </a:r>
            <a:r>
              <a:rPr lang="es-ES" altLang="es-ES" sz="1100" dirty="0" err="1">
                <a:latin typeface="Corbel" pitchFamily="34" charset="0"/>
                <a:ea typeface="Calibri" pitchFamily="34" charset="0"/>
                <a:cs typeface="Times New Roman" pitchFamily="18" charset="0"/>
              </a:rPr>
              <a:t>darrere</a:t>
            </a:r>
            <a:r>
              <a:rPr lang="es-ES" altLang="es-ES" sz="1100" dirty="0">
                <a:latin typeface="Corbel" pitchFamily="34" charset="0"/>
                <a:ea typeface="Calibri" pitchFamily="34" charset="0"/>
                <a:cs typeface="Times New Roman" pitchFamily="18" charset="0"/>
              </a:rPr>
              <a:t> del </a:t>
            </a:r>
            <a:r>
              <a:rPr lang="es-ES" altLang="es-ES" sz="1100" dirty="0" err="1">
                <a:latin typeface="Corbel" pitchFamily="34" charset="0"/>
                <a:ea typeface="Calibri" pitchFamily="34" charset="0"/>
                <a:cs typeface="Times New Roman" pitchFamily="18" charset="0"/>
              </a:rPr>
              <a:t>vent</a:t>
            </a:r>
            <a:r>
              <a:rPr lang="es-ES" altLang="es-ES" sz="1100" dirty="0">
                <a:latin typeface="Corbel" pitchFamily="34" charset="0"/>
                <a:ea typeface="Calibri" pitchFamily="34" charset="0"/>
                <a:cs typeface="Times New Roman" pitchFamily="18" charset="0"/>
              </a:rPr>
              <a:t>", Carrasco </a:t>
            </a:r>
            <a:r>
              <a:rPr lang="es-ES" altLang="es-ES" sz="1100" dirty="0" err="1">
                <a:latin typeface="Corbel" pitchFamily="34" charset="0"/>
                <a:ea typeface="Calibri" pitchFamily="34" charset="0"/>
                <a:cs typeface="Times New Roman" pitchFamily="18" charset="0"/>
              </a:rPr>
              <a:t>reproduïx</a:t>
            </a:r>
            <a:r>
              <a:rPr lang="es-ES" altLang="es-ES" sz="1100" dirty="0">
                <a:latin typeface="Corbel" pitchFamily="34" charset="0"/>
                <a:ea typeface="Calibri" pitchFamily="34" charset="0"/>
                <a:cs typeface="Times New Roman" pitchFamily="18" charset="0"/>
              </a:rPr>
              <a:t> una frase </a:t>
            </a:r>
            <a:r>
              <a:rPr lang="es-ES" altLang="es-ES" sz="1100" dirty="0" err="1">
                <a:latin typeface="Corbel" pitchFamily="34" charset="0"/>
                <a:ea typeface="Calibri" pitchFamily="34" charset="0"/>
                <a:cs typeface="Times New Roman" pitchFamily="18" charset="0"/>
              </a:rPr>
              <a:t>extreta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d'una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vinyeta</a:t>
            </a:r>
            <a:r>
              <a:rPr lang="es-ES" altLang="es-ES" sz="1100" dirty="0">
                <a:latin typeface="Corbel" pitchFamily="34" charset="0"/>
                <a:ea typeface="Calibri" pitchFamily="34" charset="0"/>
                <a:cs typeface="Times New Roman" pitchFamily="18" charset="0"/>
              </a:rPr>
              <a:t> antiamericana </a:t>
            </a:r>
            <a:r>
              <a:rPr lang="es-ES" altLang="es-ES" sz="1100" dirty="0" err="1">
                <a:latin typeface="Corbel" pitchFamily="34" charset="0"/>
                <a:ea typeface="Calibri" pitchFamily="34" charset="0"/>
                <a:cs typeface="Times New Roman" pitchFamily="18" charset="0"/>
              </a:rPr>
              <a:t>dels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anys</a:t>
            </a:r>
            <a:r>
              <a:rPr lang="es-ES" altLang="es-ES" sz="1100" dirty="0">
                <a:latin typeface="Corbel" pitchFamily="34" charset="0"/>
                <a:ea typeface="Calibri" pitchFamily="34" charset="0"/>
                <a:cs typeface="Times New Roman" pitchFamily="18" charset="0"/>
              </a:rPr>
              <a:t> 70 en </a:t>
            </a:r>
            <a:r>
              <a:rPr lang="es-ES" altLang="es-ES" sz="1100" dirty="0" err="1">
                <a:latin typeface="Corbel" pitchFamily="34" charset="0"/>
                <a:ea typeface="Calibri" pitchFamily="34" charset="0"/>
                <a:cs typeface="Times New Roman" pitchFamily="18" charset="0"/>
              </a:rPr>
              <a:t>què</a:t>
            </a:r>
            <a:r>
              <a:rPr lang="es-ES" altLang="es-ES" sz="1100" dirty="0">
                <a:latin typeface="Corbel" pitchFamily="34" charset="0"/>
                <a:ea typeface="Calibri" pitchFamily="34" charset="0"/>
                <a:cs typeface="Times New Roman" pitchFamily="18" charset="0"/>
              </a:rPr>
              <a:t> es </a:t>
            </a:r>
            <a:r>
              <a:rPr lang="es-ES" altLang="es-ES" sz="1100" dirty="0" err="1">
                <a:latin typeface="Corbel" pitchFamily="34" charset="0"/>
                <a:ea typeface="Calibri" pitchFamily="34" charset="0"/>
                <a:cs typeface="Times New Roman" pitchFamily="18" charset="0"/>
              </a:rPr>
              <a:t>podia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veure</a:t>
            </a:r>
            <a:r>
              <a:rPr lang="es-ES" altLang="es-ES" sz="1100" dirty="0">
                <a:latin typeface="Corbel" pitchFamily="34" charset="0"/>
                <a:ea typeface="Calibri" pitchFamily="34" charset="0"/>
                <a:cs typeface="Times New Roman" pitchFamily="18" charset="0"/>
              </a:rPr>
              <a:t> un </a:t>
            </a:r>
            <a:r>
              <a:rPr lang="es-ES" altLang="es-ES" sz="1100" dirty="0" err="1">
                <a:latin typeface="Corbel" pitchFamily="34" charset="0"/>
                <a:ea typeface="Calibri" pitchFamily="34" charset="0"/>
                <a:cs typeface="Times New Roman" pitchFamily="18" charset="0"/>
              </a:rPr>
              <a:t>cartell</a:t>
            </a:r>
            <a:r>
              <a:rPr lang="es-ES" altLang="es-ES" sz="1100" dirty="0">
                <a:latin typeface="Corbel" pitchFamily="34" charset="0"/>
                <a:ea typeface="Calibri" pitchFamily="34" charset="0"/>
                <a:cs typeface="Times New Roman" pitchFamily="18" charset="0"/>
              </a:rPr>
              <a:t> que </a:t>
            </a:r>
            <a:r>
              <a:rPr lang="es-ES" altLang="es-ES" sz="1100" dirty="0" err="1">
                <a:latin typeface="Corbel" pitchFamily="34" charset="0"/>
                <a:ea typeface="Calibri" pitchFamily="34" charset="0"/>
                <a:cs typeface="Times New Roman" pitchFamily="18" charset="0"/>
              </a:rPr>
              <a:t>rezava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Tothom</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pot</a:t>
            </a:r>
            <a:r>
              <a:rPr lang="es-ES" altLang="es-ES" sz="1100" dirty="0">
                <a:latin typeface="Corbel" pitchFamily="34" charset="0"/>
                <a:ea typeface="Calibri" pitchFamily="34" charset="0"/>
                <a:cs typeface="Times New Roman" pitchFamily="18" charset="0"/>
              </a:rPr>
              <a:t> ser </a:t>
            </a:r>
            <a:r>
              <a:rPr lang="es-ES" altLang="es-ES" sz="1100" dirty="0" err="1">
                <a:latin typeface="Corbel" pitchFamily="34" charset="0"/>
                <a:ea typeface="Calibri" pitchFamily="34" charset="0"/>
                <a:cs typeface="Times New Roman" pitchFamily="18" charset="0"/>
              </a:rPr>
              <a:t>milionari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Mentre</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vinyeta</a:t>
            </a:r>
            <a:r>
              <a:rPr lang="es-ES" altLang="es-ES" sz="1100" dirty="0">
                <a:latin typeface="Corbel" pitchFamily="34" charset="0"/>
                <a:ea typeface="Calibri" pitchFamily="34" charset="0"/>
                <a:cs typeface="Times New Roman" pitchFamily="18" charset="0"/>
              </a:rPr>
              <a:t> original </a:t>
            </a:r>
            <a:r>
              <a:rPr lang="es-ES" altLang="es-ES" sz="1100" dirty="0" err="1">
                <a:latin typeface="Corbel" pitchFamily="34" charset="0"/>
                <a:ea typeface="Calibri" pitchFamily="34" charset="0"/>
                <a:cs typeface="Times New Roman" pitchFamily="18" charset="0"/>
              </a:rPr>
              <a:t>mostrava</a:t>
            </a:r>
            <a:r>
              <a:rPr lang="es-ES" altLang="es-ES" sz="1100" dirty="0">
                <a:latin typeface="Corbel" pitchFamily="34" charset="0"/>
                <a:ea typeface="Calibri" pitchFamily="34" charset="0"/>
                <a:cs typeface="Times New Roman" pitchFamily="18" charset="0"/>
              </a:rPr>
              <a:t> un home-</a:t>
            </a:r>
            <a:r>
              <a:rPr lang="es-ES" altLang="es-ES" sz="1100" dirty="0" err="1">
                <a:latin typeface="Corbel" pitchFamily="34" charset="0"/>
                <a:ea typeface="Calibri" pitchFamily="34" charset="0"/>
                <a:cs typeface="Times New Roman" pitchFamily="18" charset="0"/>
              </a:rPr>
              <a:t>anunci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molt</a:t>
            </a:r>
            <a:r>
              <a:rPr lang="es-ES" altLang="es-ES" sz="1100" dirty="0">
                <a:latin typeface="Corbel" pitchFamily="34" charset="0"/>
                <a:ea typeface="Calibri" pitchFamily="34" charset="0"/>
                <a:cs typeface="Times New Roman" pitchFamily="18" charset="0"/>
              </a:rPr>
              <a:t> pobre i deprimido, </a:t>
            </a:r>
            <a:r>
              <a:rPr lang="es-ES" altLang="es-ES" sz="1100" dirty="0" err="1">
                <a:latin typeface="Corbel" pitchFamily="34" charset="0"/>
                <a:ea typeface="Calibri" pitchFamily="34" charset="0"/>
                <a:cs typeface="Times New Roman" pitchFamily="18" charset="0"/>
              </a:rPr>
              <a:t>portant</a:t>
            </a:r>
            <a:r>
              <a:rPr lang="es-ES" altLang="es-ES" sz="1100" dirty="0">
                <a:latin typeface="Corbel" pitchFamily="34" charset="0"/>
                <a:ea typeface="Calibri" pitchFamily="34" charset="0"/>
                <a:cs typeface="Times New Roman" pitchFamily="18" charset="0"/>
              </a:rPr>
              <a:t> el </a:t>
            </a:r>
            <a:r>
              <a:rPr lang="es-ES" altLang="es-ES" sz="1100" dirty="0" err="1">
                <a:latin typeface="Corbel" pitchFamily="34" charset="0"/>
                <a:ea typeface="Calibri" pitchFamily="34" charset="0"/>
                <a:cs typeface="Times New Roman" pitchFamily="18" charset="0"/>
              </a:rPr>
              <a:t>cartell</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pel</a:t>
            </a:r>
            <a:r>
              <a:rPr lang="es-ES" altLang="es-ES" sz="1100" dirty="0">
                <a:latin typeface="Corbel" pitchFamily="34" charset="0"/>
                <a:ea typeface="Calibri" pitchFamily="34" charset="0"/>
                <a:cs typeface="Times New Roman" pitchFamily="18" charset="0"/>
              </a:rPr>
              <a:t> centre de Manhattan, </a:t>
            </a:r>
            <a:r>
              <a:rPr lang="es-ES" altLang="es-ES" sz="1100" dirty="0" err="1">
                <a:latin typeface="Corbel" pitchFamily="34" charset="0"/>
                <a:ea typeface="Calibri" pitchFamily="34" charset="0"/>
                <a:cs typeface="Times New Roman" pitchFamily="18" charset="0"/>
              </a:rPr>
              <a:t>aquesta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peça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ens</a:t>
            </a:r>
            <a:r>
              <a:rPr lang="es-ES" altLang="es-ES" sz="1100" dirty="0">
                <a:latin typeface="Corbel" pitchFamily="34" charset="0"/>
                <a:ea typeface="Calibri" pitchFamily="34" charset="0"/>
                <a:cs typeface="Times New Roman" pitchFamily="18" charset="0"/>
              </a:rPr>
              <a:t> obliga a mirar-nos en </a:t>
            </a:r>
            <a:r>
              <a:rPr lang="es-ES" altLang="es-ES" sz="1100" dirty="0" err="1">
                <a:latin typeface="Corbel" pitchFamily="34" charset="0"/>
                <a:ea typeface="Calibri" pitchFamily="34" charset="0"/>
                <a:cs typeface="Times New Roman" pitchFamily="18" charset="0"/>
              </a:rPr>
              <a:t>l'espill</a:t>
            </a:r>
            <a:r>
              <a:rPr lang="es-ES" altLang="es-ES" sz="1100" dirty="0">
                <a:latin typeface="Corbel" pitchFamily="34" charset="0"/>
                <a:ea typeface="Calibri" pitchFamily="34" charset="0"/>
                <a:cs typeface="Times New Roman" pitchFamily="18" charset="0"/>
              </a:rPr>
              <a:t>, en un </a:t>
            </a:r>
            <a:r>
              <a:rPr lang="es-ES" altLang="es-ES" sz="1100" dirty="0" err="1">
                <a:latin typeface="Corbel" pitchFamily="34" charset="0"/>
                <a:ea typeface="Calibri" pitchFamily="34" charset="0"/>
                <a:cs typeface="Times New Roman" pitchFamily="18" charset="0"/>
              </a:rPr>
              <a:t>moment</a:t>
            </a:r>
            <a:r>
              <a:rPr lang="es-ES" altLang="es-ES" sz="1100" dirty="0">
                <a:latin typeface="Corbel" pitchFamily="34" charset="0"/>
                <a:ea typeface="Calibri" pitchFamily="34" charset="0"/>
                <a:cs typeface="Times New Roman" pitchFamily="18" charset="0"/>
              </a:rPr>
              <a:t> en </a:t>
            </a:r>
            <a:r>
              <a:rPr lang="es-ES" altLang="es-ES" sz="1100" dirty="0" err="1">
                <a:latin typeface="Corbel" pitchFamily="34" charset="0"/>
                <a:ea typeface="Calibri" pitchFamily="34" charset="0"/>
                <a:cs typeface="Times New Roman" pitchFamily="18" charset="0"/>
              </a:rPr>
              <a:t>què</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equilibris</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forces</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amença</a:t>
            </a:r>
            <a:r>
              <a:rPr lang="es-ES" altLang="es-ES" sz="1100" dirty="0">
                <a:latin typeface="Corbel" pitchFamily="34" charset="0"/>
                <a:ea typeface="Calibri" pitchFamily="34" charset="0"/>
                <a:cs typeface="Times New Roman" pitchFamily="18" charset="0"/>
              </a:rPr>
              <a:t> nuclear i el </a:t>
            </a:r>
            <a:r>
              <a:rPr lang="es-ES" altLang="es-ES" sz="1100" dirty="0" err="1">
                <a:latin typeface="Corbel" pitchFamily="34" charset="0"/>
                <a:ea typeface="Calibri" pitchFamily="34" charset="0"/>
                <a:cs typeface="Times New Roman" pitchFamily="18" charset="0"/>
              </a:rPr>
              <a:t>xoc</a:t>
            </a:r>
            <a:r>
              <a:rPr lang="es-ES" altLang="es-ES" sz="1100" dirty="0">
                <a:latin typeface="Corbel" pitchFamily="34" charset="0"/>
                <a:ea typeface="Calibri" pitchFamily="34" charset="0"/>
                <a:cs typeface="Times New Roman" pitchFamily="18" charset="0"/>
              </a:rPr>
              <a:t> entre blocs torna a ser </a:t>
            </a:r>
            <a:r>
              <a:rPr lang="es-ES" altLang="es-ES" sz="1100" dirty="0" err="1">
                <a:latin typeface="Corbel" pitchFamily="34" charset="0"/>
                <a:ea typeface="Calibri" pitchFamily="34" charset="0"/>
                <a:cs typeface="Times New Roman" pitchFamily="18" charset="0"/>
              </a:rPr>
              <a:t>part</a:t>
            </a:r>
            <a:r>
              <a:rPr lang="es-ES" altLang="es-ES" sz="1100" dirty="0">
                <a:latin typeface="Corbel" pitchFamily="34" charset="0"/>
                <a:ea typeface="Calibri" pitchFamily="34" charset="0"/>
                <a:cs typeface="Times New Roman" pitchFamily="18" charset="0"/>
              </a:rPr>
              <a:t> del </a:t>
            </a:r>
            <a:r>
              <a:rPr lang="es-ES" altLang="es-ES" sz="1100" dirty="0" err="1">
                <a:latin typeface="Corbel" pitchFamily="34" charset="0"/>
                <a:ea typeface="Calibri" pitchFamily="34" charset="0"/>
                <a:cs typeface="Times New Roman" pitchFamily="18" charset="0"/>
              </a:rPr>
              <a:t>nostre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relat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quotidià</a:t>
            </a:r>
            <a:r>
              <a:rPr lang="es-ES" altLang="es-ES" sz="1100" dirty="0">
                <a:latin typeface="Corbel" pitchFamily="34" charset="0"/>
                <a:ea typeface="Calibri" pitchFamily="34" charset="0"/>
                <a:cs typeface="Times New Roman" pitchFamily="18" charset="0"/>
              </a:rPr>
              <a:t>.</a:t>
            </a:r>
          </a:p>
        </p:txBody>
      </p:sp>
    </p:spTree>
    <p:extLst>
      <p:ext uri="{BB962C8B-B14F-4D97-AF65-F5344CB8AC3E}">
        <p14:creationId xmlns:p14="http://schemas.microsoft.com/office/powerpoint/2010/main" val="1244877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Correr</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tras</a:t>
            </a:r>
            <a:r>
              <a:rPr lang="en-US" altLang="es-ES" sz="1100" b="1" i="1" dirty="0">
                <a:latin typeface="Corbel" pitchFamily="34" charset="0"/>
                <a:ea typeface="Calibri" pitchFamily="34" charset="0"/>
                <a:cs typeface="Times New Roman" pitchFamily="18" charset="0"/>
              </a:rPr>
              <a:t> el </a:t>
            </a:r>
            <a:r>
              <a:rPr lang="en-US" altLang="es-ES" sz="1100" b="1" i="1" dirty="0" err="1">
                <a:latin typeface="Corbel" pitchFamily="34" charset="0"/>
                <a:ea typeface="Calibri" pitchFamily="34" charset="0"/>
                <a:cs typeface="Times New Roman" pitchFamily="18" charset="0"/>
              </a:rPr>
              <a:t>viento</a:t>
            </a:r>
            <a:endParaRPr lang="en-US" altLang="es-ES" sz="1100" b="1" i="1"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2022</a:t>
            </a:r>
          </a:p>
          <a:p>
            <a:pPr>
              <a:spcBef>
                <a:spcPct val="0"/>
              </a:spcBef>
              <a:buNone/>
            </a:pPr>
            <a:r>
              <a:rPr lang="en-US" altLang="es-ES" sz="1100" dirty="0">
                <a:latin typeface="Corbel" pitchFamily="34" charset="0"/>
                <a:ea typeface="Calibri" pitchFamily="34" charset="0"/>
                <a:cs typeface="Times New Roman" pitchFamily="18" charset="0"/>
              </a:rPr>
              <a:t>Engraved mirror and acrylic enamel. Framed with aluminum profile.</a:t>
            </a:r>
          </a:p>
          <a:p>
            <a:pPr>
              <a:spcBef>
                <a:spcPct val="0"/>
              </a:spcBef>
              <a:buNone/>
            </a:pPr>
            <a:r>
              <a:rPr lang="en-US" altLang="es-ES" sz="1100" dirty="0">
                <a:latin typeface="Corbel" pitchFamily="34" charset="0"/>
                <a:ea typeface="Calibri" pitchFamily="34" charset="0"/>
                <a:cs typeface="Times New Roman" pitchFamily="18" charset="0"/>
              </a:rPr>
              <a:t>75 x 55 cm.</a:t>
            </a:r>
          </a:p>
          <a:p>
            <a:pPr>
              <a:spcBef>
                <a:spcPct val="0"/>
              </a:spcBef>
              <a:buNone/>
            </a:pPr>
            <a:r>
              <a:rPr lang="en-US" altLang="es-ES" sz="1100" dirty="0">
                <a:latin typeface="Corbel" pitchFamily="34" charset="0"/>
                <a:ea typeface="Calibri" pitchFamily="34" charset="0"/>
                <a:cs typeface="Times New Roman" pitchFamily="18" charset="0"/>
              </a:rPr>
              <a:t>Edition of 3 + 1 AP</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674" y="2051721"/>
            <a:ext cx="2866923"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9529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0682" y="2248862"/>
            <a:ext cx="576064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11135">
              <a:buNone/>
            </a:pPr>
            <a:r>
              <a:rPr lang="es-ES" sz="1100" b="1" i="1" dirty="0"/>
              <a:t>Había venido a los bosques con otros propósitos</a:t>
            </a:r>
          </a:p>
          <a:p>
            <a:pPr>
              <a:spcBef>
                <a:spcPct val="0"/>
              </a:spcBef>
              <a:buNone/>
            </a:pPr>
            <a:r>
              <a:rPr lang="en-US" altLang="es-ES" sz="1100" dirty="0" smtClean="0">
                <a:latin typeface="Corbel" pitchFamily="34" charset="0"/>
                <a:ea typeface="Calibri" pitchFamily="34" charset="0"/>
                <a:cs typeface="Times New Roman" pitchFamily="18" charset="0"/>
              </a:rPr>
              <a:t>2024</a:t>
            </a: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 </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In 1938, fascist volunteers from the </a:t>
            </a:r>
            <a:r>
              <a:rPr lang="en-US" altLang="es-ES" sz="1100" dirty="0" err="1">
                <a:latin typeface="Corbel" pitchFamily="34" charset="0"/>
                <a:ea typeface="Calibri" pitchFamily="34" charset="0"/>
                <a:cs typeface="Times New Roman" pitchFamily="18" charset="0"/>
              </a:rPr>
              <a:t>Antrodoco</a:t>
            </a:r>
            <a:r>
              <a:rPr lang="en-US" altLang="es-ES" sz="1100" dirty="0">
                <a:latin typeface="Corbel" pitchFamily="34" charset="0"/>
                <a:ea typeface="Calibri" pitchFamily="34" charset="0"/>
                <a:cs typeface="Times New Roman" pitchFamily="18" charset="0"/>
              </a:rPr>
              <a:t> Forest Academy planted </a:t>
            </a:r>
            <a:r>
              <a:rPr lang="en-US" altLang="es-ES" sz="1100" dirty="0" smtClean="0">
                <a:latin typeface="Corbel" pitchFamily="34" charset="0"/>
                <a:ea typeface="Calibri" pitchFamily="34" charset="0"/>
                <a:cs typeface="Times New Roman" pitchFamily="18" charset="0"/>
              </a:rPr>
              <a:t>20.000 </a:t>
            </a:r>
            <a:r>
              <a:rPr lang="en-US" altLang="es-ES" sz="1100" dirty="0">
                <a:latin typeface="Corbel" pitchFamily="34" charset="0"/>
                <a:ea typeface="Calibri" pitchFamily="34" charset="0"/>
                <a:cs typeface="Times New Roman" pitchFamily="18" charset="0"/>
              </a:rPr>
              <a:t>Austrian fir trees on Mount </a:t>
            </a:r>
            <a:r>
              <a:rPr lang="en-US" altLang="es-ES" sz="1100" dirty="0" err="1">
                <a:latin typeface="Corbel" pitchFamily="34" charset="0"/>
                <a:ea typeface="Calibri" pitchFamily="34" charset="0"/>
                <a:cs typeface="Times New Roman" pitchFamily="18" charset="0"/>
              </a:rPr>
              <a:t>Giano</a:t>
            </a:r>
            <a:r>
              <a:rPr lang="en-US" altLang="es-ES" sz="1100" dirty="0">
                <a:latin typeface="Corbel" pitchFamily="34" charset="0"/>
                <a:ea typeface="Calibri" pitchFamily="34" charset="0"/>
                <a:cs typeface="Times New Roman" pitchFamily="18" charset="0"/>
              </a:rPr>
              <a:t>, in central Italy, forming the word "</a:t>
            </a:r>
            <a:r>
              <a:rPr lang="en-US" altLang="es-ES" sz="1100" dirty="0" smtClean="0">
                <a:latin typeface="Corbel" pitchFamily="34" charset="0"/>
                <a:ea typeface="Calibri" pitchFamily="34" charset="0"/>
                <a:cs typeface="Times New Roman" pitchFamily="18" charset="0"/>
              </a:rPr>
              <a:t>Dux" </a:t>
            </a:r>
            <a:r>
              <a:rPr lang="en-US" altLang="es-ES" sz="1100" dirty="0">
                <a:latin typeface="Corbel" pitchFamily="34" charset="0"/>
                <a:ea typeface="Calibri" pitchFamily="34" charset="0"/>
                <a:cs typeface="Times New Roman" pitchFamily="18" charset="0"/>
              </a:rPr>
              <a:t>(Duce, Mussolini's nickname, in Latin) with the tree mass. For its part, in 1970, coinciding with the 100th anniversary of Lenin's birth, a Soviet forestry brigade created next to the Siberian city of </a:t>
            </a:r>
            <a:r>
              <a:rPr lang="en-US" altLang="es-ES" sz="1100" dirty="0" err="1">
                <a:latin typeface="Corbel" pitchFamily="34" charset="0"/>
                <a:ea typeface="Calibri" pitchFamily="34" charset="0"/>
                <a:cs typeface="Times New Roman" pitchFamily="18" charset="0"/>
              </a:rPr>
              <a:t>Tyukalinsk</a:t>
            </a:r>
            <a:r>
              <a:rPr lang="en-US" altLang="es-ES" sz="1100" dirty="0">
                <a:latin typeface="Corbel" pitchFamily="34" charset="0"/>
                <a:ea typeface="Calibri" pitchFamily="34" charset="0"/>
                <a:cs typeface="Times New Roman" pitchFamily="18" charset="0"/>
              </a:rPr>
              <a:t> a huge geoglyph with thousands of black pines that made up the nickname of the Bolshevik leader written in Cyrillic</a:t>
            </a:r>
            <a:r>
              <a:rPr lang="en-US" altLang="es-ES" sz="1100" dirty="0" smtClean="0">
                <a:latin typeface="Corbel" pitchFamily="34" charset="0"/>
                <a:ea typeface="Calibri" pitchFamily="34" charset="0"/>
                <a:cs typeface="Times New Roman" pitchFamily="18" charset="0"/>
              </a:rPr>
              <a:t>.</a:t>
            </a:r>
          </a:p>
          <a:p>
            <a:pPr>
              <a:spcBef>
                <a:spcPct val="0"/>
              </a:spcBef>
              <a:buNone/>
            </a:pPr>
            <a:r>
              <a:rPr lang="en-US" altLang="es-ES" sz="1100" dirty="0" smtClean="0">
                <a:latin typeface="Corbel" pitchFamily="34" charset="0"/>
                <a:ea typeface="Calibri" pitchFamily="34" charset="0"/>
                <a:cs typeface="Times New Roman" pitchFamily="18" charset="0"/>
              </a:rPr>
              <a:t>Both </a:t>
            </a:r>
            <a:r>
              <a:rPr lang="en-US" altLang="es-ES" sz="1100" dirty="0">
                <a:latin typeface="Corbel" pitchFamily="34" charset="0"/>
                <a:ea typeface="Calibri" pitchFamily="34" charset="0"/>
                <a:cs typeface="Times New Roman" pitchFamily="18" charset="0"/>
              </a:rPr>
              <a:t>interventions on the landscape – elaborated by antagonistic regimes but devised with surprising similarity – exceeded the forecasts of permanence of their own executors, even surviving the regimes of both ideologues and reaching the present day. The geoglyphs, almost as if they were archaeological evidence of the mass movements of the twentieth century, also operate as a kind of palimpsest, in which debates about their destruction or permanence are intermingled with the fires and successive restorations of a legacy that is still problematic today</a:t>
            </a:r>
            <a:r>
              <a:rPr lang="en-US" altLang="es-ES" sz="1100" dirty="0" smtClean="0">
                <a:latin typeface="Corbel" pitchFamily="34" charset="0"/>
                <a:ea typeface="Calibri" pitchFamily="34" charset="0"/>
                <a:cs typeface="Times New Roman" pitchFamily="18" charset="0"/>
              </a:rPr>
              <a:t>.</a:t>
            </a:r>
          </a:p>
          <a:p>
            <a:pPr>
              <a:spcBef>
                <a:spcPct val="0"/>
              </a:spcBef>
              <a:buNone/>
            </a:pPr>
            <a:r>
              <a:rPr lang="en-US" altLang="es-ES" sz="1100" dirty="0" smtClean="0">
                <a:latin typeface="Corbel" pitchFamily="34" charset="0"/>
                <a:ea typeface="Calibri" pitchFamily="34" charset="0"/>
                <a:cs typeface="Times New Roman" pitchFamily="18" charset="0"/>
              </a:rPr>
              <a:t>This </a:t>
            </a:r>
            <a:r>
              <a:rPr lang="en-US" altLang="es-ES" sz="1100" dirty="0">
                <a:latin typeface="Corbel" pitchFamily="34" charset="0"/>
                <a:ea typeface="Calibri" pitchFamily="34" charset="0"/>
                <a:cs typeface="Times New Roman" pitchFamily="18" charset="0"/>
              </a:rPr>
              <a:t>work contrasts both satellite images with their respective geographical coordinates in an exercise of reflection on the political intervention of the landscape, the ideological battles of the twentieth century, megalomania and the cult of personality.</a:t>
            </a:r>
            <a:endParaRPr lang="es-E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En 1938, voluntarios fascistas de la Academia Forestal de </a:t>
            </a:r>
            <a:r>
              <a:rPr lang="es-ES" altLang="es-ES" sz="1100" dirty="0" err="1">
                <a:latin typeface="Corbel" pitchFamily="34" charset="0"/>
                <a:ea typeface="Calibri" pitchFamily="34" charset="0"/>
                <a:cs typeface="Times New Roman" pitchFamily="18" charset="0"/>
              </a:rPr>
              <a:t>Antrodoco</a:t>
            </a:r>
            <a:r>
              <a:rPr lang="es-ES" altLang="es-ES" sz="1100" dirty="0">
                <a:latin typeface="Corbel" pitchFamily="34" charset="0"/>
                <a:ea typeface="Calibri" pitchFamily="34" charset="0"/>
                <a:cs typeface="Times New Roman" pitchFamily="18" charset="0"/>
              </a:rPr>
              <a:t> plantaron 20.000 abetos austriacos en el monte </a:t>
            </a:r>
            <a:r>
              <a:rPr lang="es-ES" altLang="es-ES" sz="1100" dirty="0" err="1">
                <a:latin typeface="Corbel" pitchFamily="34" charset="0"/>
                <a:ea typeface="Calibri" pitchFamily="34" charset="0"/>
                <a:cs typeface="Times New Roman" pitchFamily="18" charset="0"/>
              </a:rPr>
              <a:t>Giano</a:t>
            </a:r>
            <a:r>
              <a:rPr lang="es-ES" altLang="es-ES" sz="1100" dirty="0">
                <a:latin typeface="Corbel" pitchFamily="34" charset="0"/>
                <a:ea typeface="Calibri" pitchFamily="34" charset="0"/>
                <a:cs typeface="Times New Roman" pitchFamily="18" charset="0"/>
              </a:rPr>
              <a:t>, en el centro de Italia, conformando con la masa arbórea la palabra “Dux” (Duce, apelativo de Mussolini, en latín). Por su parte, en 1970, coincidiendo con el 100º aniversario del nacimiento de Lenin, una brigada forestal soviética creaba junto a la ciudad siberiana de </a:t>
            </a:r>
            <a:r>
              <a:rPr lang="es-ES" altLang="es-ES" sz="1100" dirty="0" err="1">
                <a:latin typeface="Corbel" pitchFamily="34" charset="0"/>
                <a:ea typeface="Calibri" pitchFamily="34" charset="0"/>
                <a:cs typeface="Times New Roman" pitchFamily="18" charset="0"/>
              </a:rPr>
              <a:t>Tyukalinsk</a:t>
            </a:r>
            <a:r>
              <a:rPr lang="es-ES" altLang="es-ES" sz="1100" dirty="0">
                <a:latin typeface="Corbel" pitchFamily="34" charset="0"/>
                <a:ea typeface="Calibri" pitchFamily="34" charset="0"/>
                <a:cs typeface="Times New Roman" pitchFamily="18" charset="0"/>
              </a:rPr>
              <a:t> un enorme </a:t>
            </a:r>
            <a:r>
              <a:rPr lang="es-ES" altLang="es-ES" sz="1100" dirty="0" err="1">
                <a:latin typeface="Corbel" pitchFamily="34" charset="0"/>
                <a:ea typeface="Calibri" pitchFamily="34" charset="0"/>
                <a:cs typeface="Times New Roman" pitchFamily="18" charset="0"/>
              </a:rPr>
              <a:t>geoglifo</a:t>
            </a:r>
            <a:r>
              <a:rPr lang="es-ES" altLang="es-ES" sz="1100" dirty="0">
                <a:latin typeface="Corbel" pitchFamily="34" charset="0"/>
                <a:ea typeface="Calibri" pitchFamily="34" charset="0"/>
                <a:cs typeface="Times New Roman" pitchFamily="18" charset="0"/>
              </a:rPr>
              <a:t> con miles de pinos negros que conformaban el sobrenombre del líder bolchevique escrito en cirílico.</a:t>
            </a:r>
          </a:p>
          <a:p>
            <a:pPr>
              <a:spcBef>
                <a:spcPct val="0"/>
              </a:spcBef>
              <a:buNone/>
            </a:pPr>
            <a:r>
              <a:rPr lang="es-ES" altLang="es-ES" sz="1100" dirty="0" smtClean="0">
                <a:latin typeface="Corbel" pitchFamily="34" charset="0"/>
                <a:ea typeface="Calibri" pitchFamily="34" charset="0"/>
                <a:cs typeface="Times New Roman" pitchFamily="18" charset="0"/>
              </a:rPr>
              <a:t>Ambas </a:t>
            </a:r>
            <a:r>
              <a:rPr lang="es-ES" altLang="es-ES" sz="1100" dirty="0">
                <a:latin typeface="Corbel" pitchFamily="34" charset="0"/>
                <a:ea typeface="Calibri" pitchFamily="34" charset="0"/>
                <a:cs typeface="Times New Roman" pitchFamily="18" charset="0"/>
              </a:rPr>
              <a:t>intervenciones sobre el paisaje –elaboradas por regímenes antagónicos pero ideados con sorprendente similitud–, excedieron las previsiones de perennidad de sus propios ejecutores, sobreviviendo incluso a los regímenes de ambos ideólogos y llegando hasta la actualidad. Los </a:t>
            </a:r>
            <a:r>
              <a:rPr lang="es-ES" altLang="es-ES" sz="1100" dirty="0" err="1">
                <a:latin typeface="Corbel" pitchFamily="34" charset="0"/>
                <a:ea typeface="Calibri" pitchFamily="34" charset="0"/>
                <a:cs typeface="Times New Roman" pitchFamily="18" charset="0"/>
              </a:rPr>
              <a:t>geoglifos</a:t>
            </a:r>
            <a:r>
              <a:rPr lang="es-ES" altLang="es-ES" sz="1100" dirty="0">
                <a:latin typeface="Corbel" pitchFamily="34" charset="0"/>
                <a:ea typeface="Calibri" pitchFamily="34" charset="0"/>
                <a:cs typeface="Times New Roman" pitchFamily="18" charset="0"/>
              </a:rPr>
              <a:t>, casi como si se trataran de una prueba arqueológica de los movimientos de masas del siglo XX, operan también como una suerte de palimpsesto, en el que los debates sobre su destrucción o permanencia se entremezclan con los incendios y sucesivas restauraciones de un legado que todavía hoy nos resulta problemático.</a:t>
            </a:r>
          </a:p>
          <a:p>
            <a:pPr>
              <a:spcBef>
                <a:spcPct val="0"/>
              </a:spcBef>
              <a:buNone/>
            </a:pPr>
            <a:r>
              <a:rPr lang="es-ES" altLang="es-ES" sz="1100" dirty="0" smtClean="0">
                <a:latin typeface="Corbel" pitchFamily="34" charset="0"/>
                <a:ea typeface="Calibri" pitchFamily="34" charset="0"/>
                <a:cs typeface="Times New Roman" pitchFamily="18" charset="0"/>
              </a:rPr>
              <a:t>Esta obra, </a:t>
            </a:r>
            <a:r>
              <a:rPr lang="es-ES" altLang="es-ES" sz="1100" dirty="0">
                <a:latin typeface="Corbel" pitchFamily="34" charset="0"/>
                <a:ea typeface="Calibri" pitchFamily="34" charset="0"/>
                <a:cs typeface="Times New Roman" pitchFamily="18" charset="0"/>
              </a:rPr>
              <a:t>contrapone ambas imágenes satelitales con sus respectivas coordenadas geográficas en un ejercicio de reflexión sobre la intervención política del paisaje, las batallas ideológicas del siglo XX, la megalomanía y el culto a la personalidad</a:t>
            </a:r>
            <a:r>
              <a:rPr lang="es-ES" altLang="es-ES" sz="1100" dirty="0" smtClean="0">
                <a:latin typeface="Corbel" pitchFamily="34" charset="0"/>
                <a:ea typeface="Calibri" pitchFamily="34" charset="0"/>
                <a:cs typeface="Times New Roman" pitchFamily="18" charset="0"/>
              </a:rPr>
              <a:t>.</a:t>
            </a:r>
          </a:p>
        </p:txBody>
      </p:sp>
    </p:spTree>
    <p:extLst>
      <p:ext uri="{BB962C8B-B14F-4D97-AF65-F5344CB8AC3E}">
        <p14:creationId xmlns:p14="http://schemas.microsoft.com/office/powerpoint/2010/main" val="902245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8024" y="2267744"/>
            <a:ext cx="576064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Quimera</a:t>
            </a:r>
            <a:endParaRPr lang="en-US" altLang="es-ES" sz="1100" b="1" i="1"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2021</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In 2022, 44 years will have passed since the Spanish Constitution marked the return of Democracy after the dictatorship. With </a:t>
            </a:r>
            <a:r>
              <a:rPr lang="en-US" altLang="es-ES" sz="1100" dirty="0" err="1">
                <a:latin typeface="Corbel" pitchFamily="34" charset="0"/>
                <a:ea typeface="Calibri" pitchFamily="34" charset="0"/>
                <a:cs typeface="Times New Roman" pitchFamily="18" charset="0"/>
              </a:rPr>
              <a:t>Quimera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Alán</a:t>
            </a:r>
            <a:r>
              <a:rPr lang="en-US" altLang="es-ES" sz="1100" dirty="0">
                <a:latin typeface="Corbel" pitchFamily="34" charset="0"/>
                <a:ea typeface="Calibri" pitchFamily="34" charset="0"/>
                <a:cs typeface="Times New Roman" pitchFamily="18" charset="0"/>
              </a:rPr>
              <a:t> Carrasco questions the unimpeachable character traditionally assigned to this democratic process. To do this, the artist poses the anniversary of the constitutional text in an ironic key: the piece morphs from the actual geopolitical map of Spain into a perfect circumference that symbolizes the solidity of the official discourses that seek to avoid any debate on this founding text.</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En 2022 se cumplen 44 años de la Constitución Española que supuso la vuelta a la democracia tras la Dictadura. Con Quimera, Alán Carrasco cuestiona el carácter intachable que tradicionalmente se ha otorgado   a este proceso democrático. Para ello, el artista plantea en clave irónica el aniversario del texto constitucional: la pieza transita desde el mapa político real de España hasta una circunferencia perfecta que simboliza la rigidez de los discursos oficialistas que quieren evitar todo tipo de debate sobre este texto fundacional.</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El 2022 es </a:t>
            </a:r>
            <a:r>
              <a:rPr lang="es-ES" altLang="es-ES" sz="1100" dirty="0" err="1">
                <a:latin typeface="Corbel" pitchFamily="34" charset="0"/>
                <a:ea typeface="Calibri" pitchFamily="34" charset="0"/>
                <a:cs typeface="Times New Roman" pitchFamily="18" charset="0"/>
              </a:rPr>
              <a:t>compleixen</a:t>
            </a:r>
            <a:r>
              <a:rPr lang="es-ES" altLang="es-ES" sz="1100" dirty="0">
                <a:latin typeface="Corbel" pitchFamily="34" charset="0"/>
                <a:ea typeface="Calibri" pitchFamily="34" charset="0"/>
                <a:cs typeface="Times New Roman" pitchFamily="18" charset="0"/>
              </a:rPr>
              <a:t> 44 </a:t>
            </a:r>
            <a:r>
              <a:rPr lang="es-ES" altLang="es-ES" sz="1100" dirty="0" err="1">
                <a:latin typeface="Corbel" pitchFamily="34" charset="0"/>
                <a:ea typeface="Calibri" pitchFamily="34" charset="0"/>
                <a:cs typeface="Times New Roman" pitchFamily="18" charset="0"/>
              </a:rPr>
              <a:t>anys</a:t>
            </a:r>
            <a:r>
              <a:rPr lang="es-ES" altLang="es-ES" sz="1100" dirty="0">
                <a:latin typeface="Corbel" pitchFamily="34" charset="0"/>
                <a:ea typeface="Calibri" pitchFamily="34" charset="0"/>
                <a:cs typeface="Times New Roman" pitchFamily="18" charset="0"/>
              </a:rPr>
              <a:t> de la </a:t>
            </a:r>
            <a:r>
              <a:rPr lang="es-ES" altLang="es-ES" sz="1100" dirty="0" err="1">
                <a:latin typeface="Corbel" pitchFamily="34" charset="0"/>
                <a:ea typeface="Calibri" pitchFamily="34" charset="0"/>
                <a:cs typeface="Times New Roman" pitchFamily="18" charset="0"/>
              </a:rPr>
              <a:t>Constitució</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Espanyola</a:t>
            </a:r>
            <a:r>
              <a:rPr lang="es-ES" altLang="es-ES" sz="1100" dirty="0">
                <a:latin typeface="Corbel" pitchFamily="34" charset="0"/>
                <a:ea typeface="Calibri" pitchFamily="34" charset="0"/>
                <a:cs typeface="Times New Roman" pitchFamily="18" charset="0"/>
              </a:rPr>
              <a:t> que va </a:t>
            </a:r>
            <a:r>
              <a:rPr lang="es-ES" altLang="es-ES" sz="1100" dirty="0" err="1">
                <a:latin typeface="Corbel" pitchFamily="34" charset="0"/>
                <a:ea typeface="Calibri" pitchFamily="34" charset="0"/>
                <a:cs typeface="Times New Roman" pitchFamily="18" charset="0"/>
              </a:rPr>
              <a:t>suposar</a:t>
            </a:r>
            <a:r>
              <a:rPr lang="es-ES" altLang="es-ES" sz="1100" dirty="0">
                <a:latin typeface="Corbel" pitchFamily="34" charset="0"/>
                <a:ea typeface="Calibri" pitchFamily="34" charset="0"/>
                <a:cs typeface="Times New Roman" pitchFamily="18" charset="0"/>
              </a:rPr>
              <a:t> la tornada a la </a:t>
            </a:r>
            <a:r>
              <a:rPr lang="es-ES" altLang="es-ES" sz="1100" dirty="0" err="1">
                <a:latin typeface="Corbel" pitchFamily="34" charset="0"/>
                <a:ea typeface="Calibri" pitchFamily="34" charset="0"/>
                <a:cs typeface="Times New Roman" pitchFamily="18" charset="0"/>
              </a:rPr>
              <a:t>democràcia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després</a:t>
            </a:r>
            <a:r>
              <a:rPr lang="es-ES" altLang="es-ES" sz="1100" dirty="0">
                <a:latin typeface="Corbel" pitchFamily="34" charset="0"/>
                <a:ea typeface="Calibri" pitchFamily="34" charset="0"/>
                <a:cs typeface="Times New Roman" pitchFamily="18" charset="0"/>
              </a:rPr>
              <a:t> de la Dictadura. </a:t>
            </a:r>
            <a:r>
              <a:rPr lang="es-ES" altLang="es-ES" sz="1100" dirty="0" err="1">
                <a:latin typeface="Corbel" pitchFamily="34" charset="0"/>
                <a:ea typeface="Calibri" pitchFamily="34" charset="0"/>
                <a:cs typeface="Times New Roman" pitchFamily="18" charset="0"/>
              </a:rPr>
              <a:t>Amb</a:t>
            </a:r>
            <a:r>
              <a:rPr lang="es-ES" altLang="es-ES" sz="1100" dirty="0">
                <a:latin typeface="Corbel" pitchFamily="34" charset="0"/>
                <a:ea typeface="Calibri" pitchFamily="34" charset="0"/>
                <a:cs typeface="Times New Roman" pitchFamily="18" charset="0"/>
              </a:rPr>
              <a:t> Quimera Alán Carrasco </a:t>
            </a:r>
            <a:r>
              <a:rPr lang="es-ES" altLang="es-ES" sz="1100" dirty="0" err="1">
                <a:latin typeface="Corbel" pitchFamily="34" charset="0"/>
                <a:ea typeface="Calibri" pitchFamily="34" charset="0"/>
                <a:cs typeface="Times New Roman" pitchFamily="18" charset="0"/>
              </a:rPr>
              <a:t>qüestiona</a:t>
            </a:r>
            <a:r>
              <a:rPr lang="es-ES" altLang="es-ES" sz="1100" dirty="0">
                <a:latin typeface="Corbel" pitchFamily="34" charset="0"/>
                <a:ea typeface="Calibri" pitchFamily="34" charset="0"/>
                <a:cs typeface="Times New Roman" pitchFamily="18" charset="0"/>
              </a:rPr>
              <a:t> el </a:t>
            </a:r>
            <a:r>
              <a:rPr lang="es-ES" altLang="es-ES" sz="1100" dirty="0" err="1">
                <a:latin typeface="Corbel" pitchFamily="34" charset="0"/>
                <a:ea typeface="Calibri" pitchFamily="34" charset="0"/>
                <a:cs typeface="Times New Roman" pitchFamily="18" charset="0"/>
              </a:rPr>
              <a:t>caràcter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irreprotxable</a:t>
            </a:r>
            <a:r>
              <a:rPr lang="es-ES" altLang="es-ES" sz="1100" dirty="0">
                <a:latin typeface="Corbel" pitchFamily="34" charset="0"/>
                <a:ea typeface="Calibri" pitchFamily="34" charset="0"/>
                <a:cs typeface="Times New Roman" pitchFamily="18" charset="0"/>
              </a:rPr>
              <a:t> que </a:t>
            </a:r>
            <a:r>
              <a:rPr lang="es-ES" altLang="es-ES" sz="1100" dirty="0" err="1">
                <a:latin typeface="Corbel" pitchFamily="34" charset="0"/>
                <a:ea typeface="Calibri" pitchFamily="34" charset="0"/>
                <a:cs typeface="Times New Roman" pitchFamily="18" charset="0"/>
              </a:rPr>
              <a:t>tradicionalment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s'ha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atorgat</a:t>
            </a:r>
            <a:r>
              <a:rPr lang="es-ES" altLang="es-ES" sz="1100" dirty="0">
                <a:latin typeface="Corbel" pitchFamily="34" charset="0"/>
                <a:ea typeface="Calibri" pitchFamily="34" charset="0"/>
                <a:cs typeface="Times New Roman" pitchFamily="18" charset="0"/>
              </a:rPr>
              <a:t> a </a:t>
            </a:r>
            <a:r>
              <a:rPr lang="es-ES" altLang="es-ES" sz="1100" dirty="0" err="1">
                <a:latin typeface="Corbel" pitchFamily="34" charset="0"/>
                <a:ea typeface="Calibri" pitchFamily="34" charset="0"/>
                <a:cs typeface="Times New Roman" pitchFamily="18" charset="0"/>
              </a:rPr>
              <a:t>aquest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procés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democràtic</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Així</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doncs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l'artista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planteja</a:t>
            </a:r>
            <a:r>
              <a:rPr lang="es-ES" altLang="es-ES" sz="1100" dirty="0">
                <a:latin typeface="Corbel" pitchFamily="34" charset="0"/>
                <a:ea typeface="Calibri" pitchFamily="34" charset="0"/>
                <a:cs typeface="Times New Roman" pitchFamily="18" charset="0"/>
              </a:rPr>
              <a:t> en </a:t>
            </a:r>
            <a:r>
              <a:rPr lang="es-ES" altLang="es-ES" sz="1100" dirty="0" err="1">
                <a:latin typeface="Corbel" pitchFamily="34" charset="0"/>
                <a:ea typeface="Calibri" pitchFamily="34" charset="0"/>
                <a:cs typeface="Times New Roman" pitchFamily="18" charset="0"/>
              </a:rPr>
              <a:t>clau</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irònica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l'aniversari</a:t>
            </a:r>
            <a:r>
              <a:rPr lang="es-ES" altLang="es-ES" sz="1100" dirty="0">
                <a:latin typeface="Corbel" pitchFamily="34" charset="0"/>
                <a:ea typeface="Calibri" pitchFamily="34" charset="0"/>
                <a:cs typeface="Times New Roman" pitchFamily="18" charset="0"/>
              </a:rPr>
              <a:t> del </a:t>
            </a:r>
            <a:r>
              <a:rPr lang="es-ES" altLang="es-ES" sz="1100" dirty="0" err="1">
                <a:latin typeface="Corbel" pitchFamily="34" charset="0"/>
                <a:ea typeface="Calibri" pitchFamily="34" charset="0"/>
                <a:cs typeface="Times New Roman" pitchFamily="18" charset="0"/>
              </a:rPr>
              <a:t>text</a:t>
            </a:r>
            <a:r>
              <a:rPr lang="es-ES" altLang="es-ES" sz="1100" dirty="0">
                <a:latin typeface="Corbel" pitchFamily="34" charset="0"/>
                <a:ea typeface="Calibri" pitchFamily="34" charset="0"/>
                <a:cs typeface="Times New Roman" pitchFamily="18" charset="0"/>
              </a:rPr>
              <a:t> constitucional: la </a:t>
            </a:r>
            <a:r>
              <a:rPr lang="es-ES" altLang="es-ES" sz="1100" dirty="0" err="1">
                <a:latin typeface="Corbel" pitchFamily="34" charset="0"/>
                <a:ea typeface="Calibri" pitchFamily="34" charset="0"/>
                <a:cs typeface="Times New Roman" pitchFamily="18" charset="0"/>
              </a:rPr>
              <a:t>peça</a:t>
            </a:r>
            <a:r>
              <a:rPr lang="es-ES" altLang="es-ES" sz="1100" dirty="0">
                <a:latin typeface="Corbel" pitchFamily="34" charset="0"/>
                <a:ea typeface="Calibri" pitchFamily="34" charset="0"/>
                <a:cs typeface="Times New Roman" pitchFamily="18" charset="0"/>
              </a:rPr>
              <a:t> transita des del mapa </a:t>
            </a:r>
            <a:r>
              <a:rPr lang="es-ES" altLang="es-ES" sz="1100" dirty="0" err="1">
                <a:latin typeface="Corbel" pitchFamily="34" charset="0"/>
                <a:ea typeface="Calibri" pitchFamily="34" charset="0"/>
                <a:cs typeface="Times New Roman" pitchFamily="18" charset="0"/>
              </a:rPr>
              <a:t>polític</a:t>
            </a:r>
            <a:r>
              <a:rPr lang="es-ES" altLang="es-ES" sz="1100" dirty="0">
                <a:latin typeface="Corbel" pitchFamily="34" charset="0"/>
                <a:ea typeface="Calibri" pitchFamily="34" charset="0"/>
                <a:cs typeface="Times New Roman" pitchFamily="18" charset="0"/>
              </a:rPr>
              <a:t> real </a:t>
            </a:r>
            <a:r>
              <a:rPr lang="es-ES" altLang="es-ES" sz="1100" dirty="0" err="1">
                <a:latin typeface="Corbel" pitchFamily="34" charset="0"/>
                <a:ea typeface="Calibri" pitchFamily="34" charset="0"/>
                <a:cs typeface="Times New Roman" pitchFamily="18" charset="0"/>
              </a:rPr>
              <a:t>d'Espanya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fins</a:t>
            </a:r>
            <a:r>
              <a:rPr lang="es-ES" altLang="es-ES" sz="1100" dirty="0">
                <a:latin typeface="Corbel" pitchFamily="34" charset="0"/>
                <a:ea typeface="Calibri" pitchFamily="34" charset="0"/>
                <a:cs typeface="Times New Roman" pitchFamily="18" charset="0"/>
              </a:rPr>
              <a:t> a una </a:t>
            </a:r>
            <a:r>
              <a:rPr lang="es-ES" altLang="es-ES" sz="1100" dirty="0" err="1">
                <a:latin typeface="Corbel" pitchFamily="34" charset="0"/>
                <a:ea typeface="Calibri" pitchFamily="34" charset="0"/>
                <a:cs typeface="Times New Roman" pitchFamily="18" charset="0"/>
              </a:rPr>
              <a:t>circumferència</a:t>
            </a:r>
            <a:r>
              <a:rPr lang="es-ES" altLang="es-ES" sz="1100" dirty="0">
                <a:latin typeface="Corbel" pitchFamily="34" charset="0"/>
                <a:ea typeface="Calibri" pitchFamily="34" charset="0"/>
                <a:cs typeface="Times New Roman" pitchFamily="18" charset="0"/>
              </a:rPr>
              <a:t> perfecta que </a:t>
            </a:r>
            <a:r>
              <a:rPr lang="es-ES" altLang="es-ES" sz="1100" dirty="0" err="1">
                <a:latin typeface="Corbel" pitchFamily="34" charset="0"/>
                <a:ea typeface="Calibri" pitchFamily="34" charset="0"/>
                <a:cs typeface="Times New Roman" pitchFamily="18" charset="0"/>
              </a:rPr>
              <a:t>simbolitza</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rigidesa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dels</a:t>
            </a:r>
            <a:r>
              <a:rPr lang="es-ES" altLang="es-ES" sz="1100" dirty="0">
                <a:latin typeface="Corbel" pitchFamily="34" charset="0"/>
                <a:ea typeface="Calibri" pitchFamily="34" charset="0"/>
                <a:cs typeface="Times New Roman" pitchFamily="18" charset="0"/>
              </a:rPr>
              <a:t> discursos </a:t>
            </a:r>
            <a:r>
              <a:rPr lang="es-ES" altLang="es-ES" sz="1100" dirty="0" err="1">
                <a:latin typeface="Corbel" pitchFamily="34" charset="0"/>
                <a:ea typeface="Calibri" pitchFamily="34" charset="0"/>
                <a:cs typeface="Times New Roman" pitchFamily="18" charset="0"/>
              </a:rPr>
              <a:t>oficialistes</a:t>
            </a:r>
            <a:r>
              <a:rPr lang="es-ES" altLang="es-ES" sz="1100" dirty="0">
                <a:latin typeface="Corbel" pitchFamily="34" charset="0"/>
                <a:ea typeface="Calibri" pitchFamily="34" charset="0"/>
                <a:cs typeface="Times New Roman" pitchFamily="18" charset="0"/>
              </a:rPr>
              <a:t> que </a:t>
            </a:r>
            <a:r>
              <a:rPr lang="es-ES" altLang="es-ES" sz="1100" dirty="0" err="1">
                <a:latin typeface="Corbel" pitchFamily="34" charset="0"/>
                <a:ea typeface="Calibri" pitchFamily="34" charset="0"/>
                <a:cs typeface="Times New Roman" pitchFamily="18" charset="0"/>
              </a:rPr>
              <a:t>volen</a:t>
            </a:r>
            <a:r>
              <a:rPr lang="es-ES" altLang="es-ES" sz="1100" dirty="0">
                <a:latin typeface="Corbel" pitchFamily="34" charset="0"/>
                <a:ea typeface="Calibri" pitchFamily="34" charset="0"/>
                <a:cs typeface="Times New Roman" pitchFamily="18" charset="0"/>
              </a:rPr>
              <a:t> evitar </a:t>
            </a:r>
            <a:r>
              <a:rPr lang="es-ES" altLang="es-ES" sz="1100" dirty="0" err="1">
                <a:latin typeface="Corbel" pitchFamily="34" charset="0"/>
                <a:ea typeface="Calibri" pitchFamily="34" charset="0"/>
                <a:cs typeface="Times New Roman" pitchFamily="18" charset="0"/>
              </a:rPr>
              <a:t>tot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tipus</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debat</a:t>
            </a:r>
            <a:r>
              <a:rPr lang="es-ES" altLang="es-ES" sz="1100" dirty="0">
                <a:latin typeface="Corbel" pitchFamily="34" charset="0"/>
                <a:ea typeface="Calibri" pitchFamily="34" charset="0"/>
                <a:cs typeface="Times New Roman" pitchFamily="18" charset="0"/>
              </a:rPr>
              <a:t> sobre </a:t>
            </a:r>
            <a:r>
              <a:rPr lang="es-ES" altLang="es-ES" sz="1100" dirty="0" err="1">
                <a:latin typeface="Corbel" pitchFamily="34" charset="0"/>
                <a:ea typeface="Calibri" pitchFamily="34" charset="0"/>
                <a:cs typeface="Times New Roman" pitchFamily="18" charset="0"/>
              </a:rPr>
              <a:t>aquest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text</a:t>
            </a:r>
            <a:r>
              <a:rPr lang="es-ES" altLang="es-ES" sz="1100" dirty="0">
                <a:latin typeface="Corbel" pitchFamily="34" charset="0"/>
                <a:ea typeface="Calibri" pitchFamily="34" charset="0"/>
                <a:cs typeface="Times New Roman" pitchFamily="18" charset="0"/>
              </a:rPr>
              <a:t> fundacional.</a:t>
            </a:r>
          </a:p>
        </p:txBody>
      </p:sp>
    </p:spTree>
    <p:extLst>
      <p:ext uri="{BB962C8B-B14F-4D97-AF65-F5344CB8AC3E}">
        <p14:creationId xmlns:p14="http://schemas.microsoft.com/office/powerpoint/2010/main" val="3247360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Quimera</a:t>
            </a:r>
            <a:endParaRPr lang="en-US" altLang="es-ES" sz="1100" b="1" i="1"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2021</a:t>
            </a:r>
          </a:p>
          <a:p>
            <a:pPr>
              <a:spcBef>
                <a:spcPct val="0"/>
              </a:spcBef>
              <a:buNone/>
            </a:pPr>
            <a:r>
              <a:rPr lang="en-US" altLang="es-ES" sz="1100" dirty="0">
                <a:latin typeface="Corbel" pitchFamily="34" charset="0"/>
                <a:ea typeface="Calibri" pitchFamily="34" charset="0"/>
                <a:cs typeface="Times New Roman" pitchFamily="18" charset="0"/>
              </a:rPr>
              <a:t>Sandblasted and laser cut on stainless steel pieces</a:t>
            </a:r>
          </a:p>
          <a:p>
            <a:pPr>
              <a:spcBef>
                <a:spcPct val="0"/>
              </a:spcBef>
              <a:buNone/>
            </a:pPr>
            <a:r>
              <a:rPr lang="en-US" altLang="es-ES" sz="1100" dirty="0">
                <a:latin typeface="Corbel" pitchFamily="34" charset="0"/>
                <a:ea typeface="Calibri" pitchFamily="34" charset="0"/>
                <a:cs typeface="Times New Roman" pitchFamily="18" charset="0"/>
              </a:rPr>
              <a:t>44 parts: 11 x 11 x 0,5 cm. each.</a:t>
            </a:r>
          </a:p>
          <a:p>
            <a:pPr>
              <a:spcBef>
                <a:spcPct val="0"/>
              </a:spcBef>
              <a:buNone/>
            </a:pPr>
            <a:r>
              <a:rPr lang="en-US" altLang="es-ES" sz="1100" dirty="0">
                <a:latin typeface="Corbel" pitchFamily="34" charset="0"/>
                <a:ea typeface="Calibri" pitchFamily="34" charset="0"/>
                <a:cs typeface="Times New Roman" pitchFamily="18" charset="0"/>
              </a:rPr>
              <a:t>Edition of 3 + 1 AP</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174" y="2051720"/>
            <a:ext cx="2833923"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6649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0682" y="2248862"/>
            <a:ext cx="5760640"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a:latin typeface="Corbel" pitchFamily="34" charset="0"/>
                <a:ea typeface="Calibri" pitchFamily="34" charset="0"/>
                <a:cs typeface="Times New Roman" pitchFamily="18" charset="0"/>
              </a:rPr>
              <a:t>Simpatico, </a:t>
            </a:r>
            <a:r>
              <a:rPr lang="en-US" altLang="es-ES" sz="1100" b="1" i="1" dirty="0" err="1">
                <a:latin typeface="Corbel" pitchFamily="34" charset="0"/>
                <a:ea typeface="Calibri" pitchFamily="34" charset="0"/>
                <a:cs typeface="Times New Roman" pitchFamily="18" charset="0"/>
              </a:rPr>
              <a:t>carino</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buono</a:t>
            </a:r>
            <a:endParaRPr lang="en-US" altLang="es-ES" sz="1100" b="1" i="1"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2022</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Between 1968 and 1970, Italian families gathered around the television to watch the RAI comedy La </a:t>
            </a:r>
            <a:r>
              <a:rPr lang="en-US" altLang="es-ES" sz="1100" dirty="0" err="1">
                <a:latin typeface="Corbel" pitchFamily="34" charset="0"/>
                <a:ea typeface="Calibri" pitchFamily="34" charset="0"/>
                <a:cs typeface="Times New Roman" pitchFamily="18" charset="0"/>
              </a:rPr>
              <a:t>Famiglia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Benvenuti</a:t>
            </a:r>
            <a:r>
              <a:rPr lang="en-US" altLang="es-ES" sz="1100" dirty="0">
                <a:latin typeface="Corbel" pitchFamily="34" charset="0"/>
                <a:ea typeface="Calibri" pitchFamily="34" charset="0"/>
                <a:cs typeface="Times New Roman" pitchFamily="18" charset="0"/>
              </a:rPr>
              <a:t>. The series, which was of great public success, narrated the daily life of the prototypical middle-class Italian family. Andrea </a:t>
            </a:r>
            <a:r>
              <a:rPr lang="en-US" altLang="es-ES" sz="1100" dirty="0" err="1">
                <a:latin typeface="Corbel" pitchFamily="34" charset="0"/>
                <a:ea typeface="Calibri" pitchFamily="34" charset="0"/>
                <a:cs typeface="Times New Roman" pitchFamily="18" charset="0"/>
              </a:rPr>
              <a:t>Benvenuti</a:t>
            </a:r>
            <a:r>
              <a:rPr lang="en-US" altLang="es-ES" sz="1100" dirty="0">
                <a:latin typeface="Corbel" pitchFamily="34" charset="0"/>
                <a:ea typeface="Calibri" pitchFamily="34" charset="0"/>
                <a:cs typeface="Times New Roman" pitchFamily="18" charset="0"/>
              </a:rPr>
              <a:t>, the youngest son of the family, was one of the most recorded characters. Andrea was interpreted by the actor Giuseppe Valerio </a:t>
            </a:r>
            <a:r>
              <a:rPr lang="en-US" altLang="es-ES" sz="1100" dirty="0" err="1">
                <a:latin typeface="Corbel" pitchFamily="34" charset="0"/>
                <a:ea typeface="Calibri" pitchFamily="34" charset="0"/>
                <a:cs typeface="Times New Roman" pitchFamily="18" charset="0"/>
              </a:rPr>
              <a:t>Fioravanti</a:t>
            </a:r>
            <a:r>
              <a:rPr lang="en-US" altLang="es-ES" sz="1100" dirty="0">
                <a:latin typeface="Corbel" pitchFamily="34" charset="0"/>
                <a:ea typeface="Calibri" pitchFamily="34" charset="0"/>
                <a:cs typeface="Times New Roman" pitchFamily="18" charset="0"/>
              </a:rPr>
              <a:t>, a man who a few years later became the leader of a neo-fascist terrorist organization. Tried and convicted for a total of 95 murders, including those of the Bologna Central Station massacre. Simpatico, </a:t>
            </a:r>
            <a:r>
              <a:rPr lang="en-US" altLang="es-ES" sz="1100" dirty="0" err="1">
                <a:latin typeface="Corbel" pitchFamily="34" charset="0"/>
                <a:ea typeface="Calibri" pitchFamily="34" charset="0"/>
                <a:cs typeface="Times New Roman" pitchFamily="18" charset="0"/>
              </a:rPr>
              <a:t>Carino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Buono</a:t>
            </a:r>
            <a:r>
              <a:rPr lang="en-US" altLang="es-ES" sz="1100" dirty="0">
                <a:latin typeface="Corbel" pitchFamily="34" charset="0"/>
                <a:ea typeface="Calibri" pitchFamily="34" charset="0"/>
                <a:cs typeface="Times New Roman" pitchFamily="18" charset="0"/>
              </a:rPr>
              <a:t> reproduces in a soliloquy all the dialogues of the character played by </a:t>
            </a:r>
            <a:r>
              <a:rPr lang="en-US" altLang="es-ES" sz="1100" dirty="0" err="1">
                <a:latin typeface="Corbel" pitchFamily="34" charset="0"/>
                <a:ea typeface="Calibri" pitchFamily="34" charset="0"/>
                <a:cs typeface="Times New Roman" pitchFamily="18" charset="0"/>
              </a:rPr>
              <a:t>Fioravanti</a:t>
            </a:r>
            <a:r>
              <a:rPr lang="en-US" altLang="es-ES" sz="1100" dirty="0">
                <a:latin typeface="Corbel" pitchFamily="34" charset="0"/>
                <a:ea typeface="Calibri" pitchFamily="34" charset="0"/>
                <a:cs typeface="Times New Roman" pitchFamily="18" charset="0"/>
              </a:rPr>
              <a:t> throughout the two seasons of  La </a:t>
            </a:r>
            <a:r>
              <a:rPr lang="en-US" altLang="es-ES" sz="1100" dirty="0" err="1">
                <a:latin typeface="Corbel" pitchFamily="34" charset="0"/>
                <a:ea typeface="Calibri" pitchFamily="34" charset="0"/>
                <a:cs typeface="Times New Roman" pitchFamily="18" charset="0"/>
              </a:rPr>
              <a:t>Famiglia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Benvenuti</a:t>
            </a:r>
            <a:r>
              <a:rPr lang="en-US" altLang="es-ES" sz="1100" dirty="0">
                <a:latin typeface="Corbel" pitchFamily="34" charset="0"/>
                <a:ea typeface="Calibri" pitchFamily="34" charset="0"/>
                <a:cs typeface="Times New Roman" pitchFamily="18" charset="0"/>
              </a:rPr>
              <a:t>, suggesting through those unconnected phrases, the rupture between the plane of fiction and reality.</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Entre 1968 y 1970 las familias italianas se reunían en torno al televisor para ver la comedia de la </a:t>
            </a:r>
            <a:r>
              <a:rPr lang="es-ES" altLang="es-ES" sz="1100" dirty="0" err="1">
                <a:latin typeface="Corbel" pitchFamily="34" charset="0"/>
                <a:ea typeface="Calibri" pitchFamily="34" charset="0"/>
                <a:cs typeface="Times New Roman" pitchFamily="18" charset="0"/>
              </a:rPr>
              <a:t>RAI</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Famiglia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Benvenuti</a:t>
            </a:r>
            <a:r>
              <a:rPr lang="es-ES" altLang="es-ES" sz="1100" dirty="0">
                <a:latin typeface="Corbel" pitchFamily="34" charset="0"/>
                <a:ea typeface="Calibri" pitchFamily="34" charset="0"/>
                <a:cs typeface="Times New Roman" pitchFamily="18" charset="0"/>
              </a:rPr>
              <a:t>. La serie, que tuvo un gran éxito de público, narraba la vida cotidiana del prototipo de familia de clase media en la Italia del momento. Andrea </a:t>
            </a:r>
            <a:r>
              <a:rPr lang="es-ES" altLang="es-ES" sz="1100" dirty="0" err="1">
                <a:latin typeface="Corbel" pitchFamily="34" charset="0"/>
                <a:ea typeface="Calibri" pitchFamily="34" charset="0"/>
                <a:cs typeface="Times New Roman" pitchFamily="18" charset="0"/>
              </a:rPr>
              <a:t>Benvenuti</a:t>
            </a:r>
            <a:r>
              <a:rPr lang="es-ES" altLang="es-ES" sz="1100" dirty="0">
                <a:latin typeface="Corbel" pitchFamily="34" charset="0"/>
                <a:ea typeface="Calibri" pitchFamily="34" charset="0"/>
                <a:cs typeface="Times New Roman" pitchFamily="18" charset="0"/>
              </a:rPr>
              <a:t>, el hijo pequeño de la familia, es uno de los personajes más recordados por su rol entrañable. Este papel fue interpretado por el actor Giuseppe Valerio Fioravanti quien, pocos años después, se convirtió en líder de una organización terrorista neofascista. Juzgado y condenado como responsable de un total de 95 asesinatos, incluidos los de la masacre de la Estación Central de Bolonia. La pieza </a:t>
            </a:r>
            <a:r>
              <a:rPr lang="es-ES" altLang="es-ES" sz="1100" dirty="0" err="1">
                <a:latin typeface="Corbel" pitchFamily="34" charset="0"/>
                <a:ea typeface="Calibri" pitchFamily="34" charset="0"/>
                <a:cs typeface="Times New Roman" pitchFamily="18" charset="0"/>
              </a:rPr>
              <a:t>Simpatico</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carino</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buono</a:t>
            </a:r>
            <a:r>
              <a:rPr lang="es-ES" altLang="es-ES" sz="1100" dirty="0">
                <a:latin typeface="Corbel" pitchFamily="34" charset="0"/>
                <a:ea typeface="Calibri" pitchFamily="34" charset="0"/>
                <a:cs typeface="Times New Roman" pitchFamily="18" charset="0"/>
              </a:rPr>
              <a:t> reproduce a modo de soliloquio todos los diálogos del personaje interpretado por Fioravanti a lo largo de las dos temporadas de La </a:t>
            </a:r>
            <a:r>
              <a:rPr lang="es-ES" altLang="es-ES" sz="1100" dirty="0" err="1">
                <a:latin typeface="Corbel" pitchFamily="34" charset="0"/>
                <a:ea typeface="Calibri" pitchFamily="34" charset="0"/>
                <a:cs typeface="Times New Roman" pitchFamily="18" charset="0"/>
              </a:rPr>
              <a:t>Famiglia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Benvenuti</a:t>
            </a:r>
            <a:r>
              <a:rPr lang="es-ES" altLang="es-ES" sz="1100" dirty="0">
                <a:latin typeface="Corbel" pitchFamily="34" charset="0"/>
                <a:ea typeface="Calibri" pitchFamily="34" charset="0"/>
                <a:cs typeface="Times New Roman" pitchFamily="18" charset="0"/>
              </a:rPr>
              <a:t> sugiriendo, a través de esas frases inconexas, la ruptura entre el plano de la ficción y el de la realidad.</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Entre el 1968 i el 1970 les </a:t>
            </a:r>
            <a:r>
              <a:rPr lang="es-ES" altLang="es-ES" sz="1100" dirty="0" err="1">
                <a:latin typeface="Corbel" pitchFamily="34" charset="0"/>
                <a:ea typeface="Calibri" pitchFamily="34" charset="0"/>
                <a:cs typeface="Times New Roman" pitchFamily="18" charset="0"/>
              </a:rPr>
              <a:t>famílies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italianes</a:t>
            </a:r>
            <a:r>
              <a:rPr lang="es-ES" altLang="es-ES" sz="1100" dirty="0">
                <a:latin typeface="Corbel" pitchFamily="34" charset="0"/>
                <a:ea typeface="Calibri" pitchFamily="34" charset="0"/>
                <a:cs typeface="Times New Roman" pitchFamily="18" charset="0"/>
              </a:rPr>
              <a:t> es </a:t>
            </a:r>
            <a:r>
              <a:rPr lang="es-ES" altLang="es-ES" sz="1100" dirty="0" err="1">
                <a:latin typeface="Corbel" pitchFamily="34" charset="0"/>
                <a:ea typeface="Calibri" pitchFamily="34" charset="0"/>
                <a:cs typeface="Times New Roman" pitchFamily="18" charset="0"/>
              </a:rPr>
              <a:t>reunien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entorn</a:t>
            </a:r>
            <a:r>
              <a:rPr lang="es-ES" altLang="es-ES" sz="1100" dirty="0">
                <a:latin typeface="Corbel" pitchFamily="34" charset="0"/>
                <a:ea typeface="Calibri" pitchFamily="34" charset="0"/>
                <a:cs typeface="Times New Roman" pitchFamily="18" charset="0"/>
              </a:rPr>
              <a:t> del televisor per a </a:t>
            </a:r>
            <a:r>
              <a:rPr lang="es-ES" altLang="es-ES" sz="1100" dirty="0" err="1">
                <a:latin typeface="Corbel" pitchFamily="34" charset="0"/>
                <a:ea typeface="Calibri" pitchFamily="34" charset="0"/>
                <a:cs typeface="Times New Roman" pitchFamily="18" charset="0"/>
              </a:rPr>
              <a:t>veure</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comèdia</a:t>
            </a:r>
            <a:r>
              <a:rPr lang="es-ES" altLang="es-ES" sz="1100" dirty="0">
                <a:latin typeface="Corbel" pitchFamily="34" charset="0"/>
                <a:ea typeface="Calibri" pitchFamily="34" charset="0"/>
                <a:cs typeface="Times New Roman" pitchFamily="18" charset="0"/>
              </a:rPr>
              <a:t> de la </a:t>
            </a:r>
            <a:r>
              <a:rPr lang="es-ES" altLang="es-ES" sz="1100" dirty="0" err="1">
                <a:latin typeface="Corbel" pitchFamily="34" charset="0"/>
                <a:ea typeface="Calibri" pitchFamily="34" charset="0"/>
                <a:cs typeface="Times New Roman" pitchFamily="18" charset="0"/>
              </a:rPr>
              <a:t>RAI</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Famiglia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Benvenuti</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sèrie</a:t>
            </a:r>
            <a:r>
              <a:rPr lang="es-ES" altLang="es-ES" sz="1100" dirty="0">
                <a:latin typeface="Corbel" pitchFamily="34" charset="0"/>
                <a:ea typeface="Calibri" pitchFamily="34" charset="0"/>
                <a:cs typeface="Times New Roman" pitchFamily="18" charset="0"/>
              </a:rPr>
              <a:t>, que va </a:t>
            </a:r>
            <a:r>
              <a:rPr lang="es-ES" altLang="es-ES" sz="1100" dirty="0" err="1">
                <a:latin typeface="Corbel" pitchFamily="34" charset="0"/>
                <a:ea typeface="Calibri" pitchFamily="34" charset="0"/>
                <a:cs typeface="Times New Roman" pitchFamily="18" charset="0"/>
              </a:rPr>
              <a:t>tenir</a:t>
            </a:r>
            <a:r>
              <a:rPr lang="es-ES" altLang="es-ES" sz="1100" dirty="0">
                <a:latin typeface="Corbel" pitchFamily="34" charset="0"/>
                <a:ea typeface="Calibri" pitchFamily="34" charset="0"/>
                <a:cs typeface="Times New Roman" pitchFamily="18" charset="0"/>
              </a:rPr>
              <a:t> un gran </a:t>
            </a:r>
            <a:r>
              <a:rPr lang="es-ES" altLang="es-ES" sz="1100" dirty="0" err="1">
                <a:latin typeface="Corbel" pitchFamily="34" charset="0"/>
                <a:ea typeface="Calibri" pitchFamily="34" charset="0"/>
                <a:cs typeface="Times New Roman" pitchFamily="18" charset="0"/>
              </a:rPr>
              <a:t>èxit</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públic</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narrava</a:t>
            </a:r>
            <a:r>
              <a:rPr lang="es-ES" altLang="es-ES" sz="1100" dirty="0">
                <a:latin typeface="Corbel" pitchFamily="34" charset="0"/>
                <a:ea typeface="Calibri" pitchFamily="34" charset="0"/>
                <a:cs typeface="Times New Roman" pitchFamily="18" charset="0"/>
              </a:rPr>
              <a:t> la vida </a:t>
            </a:r>
            <a:r>
              <a:rPr lang="es-ES" altLang="es-ES" sz="1100" dirty="0" err="1">
                <a:latin typeface="Corbel" pitchFamily="34" charset="0"/>
                <a:ea typeface="Calibri" pitchFamily="34" charset="0"/>
                <a:cs typeface="Times New Roman" pitchFamily="18" charset="0"/>
              </a:rPr>
              <a:t>quotidiana</a:t>
            </a:r>
            <a:r>
              <a:rPr lang="es-ES" altLang="es-ES" sz="1100" dirty="0">
                <a:latin typeface="Corbel" pitchFamily="34" charset="0"/>
                <a:ea typeface="Calibri" pitchFamily="34" charset="0"/>
                <a:cs typeface="Times New Roman" pitchFamily="18" charset="0"/>
              </a:rPr>
              <a:t> del </a:t>
            </a:r>
            <a:r>
              <a:rPr lang="es-ES" altLang="es-ES" sz="1100" dirty="0" err="1">
                <a:latin typeface="Corbel" pitchFamily="34" charset="0"/>
                <a:ea typeface="Calibri" pitchFamily="34" charset="0"/>
                <a:cs typeface="Times New Roman" pitchFamily="18" charset="0"/>
              </a:rPr>
              <a:t>prototip</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família</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classe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mitjana</a:t>
            </a:r>
            <a:r>
              <a:rPr lang="es-ES" altLang="es-ES" sz="1100" dirty="0">
                <a:latin typeface="Corbel" pitchFamily="34" charset="0"/>
                <a:ea typeface="Calibri" pitchFamily="34" charset="0"/>
                <a:cs typeface="Times New Roman" pitchFamily="18" charset="0"/>
              </a:rPr>
              <a:t> a la </a:t>
            </a:r>
            <a:r>
              <a:rPr lang="es-ES" altLang="es-ES" sz="1100" dirty="0" err="1">
                <a:latin typeface="Corbel" pitchFamily="34" charset="0"/>
                <a:ea typeface="Calibri" pitchFamily="34" charset="0"/>
                <a:cs typeface="Times New Roman" pitchFamily="18" charset="0"/>
              </a:rPr>
              <a:t>Itàlia</a:t>
            </a:r>
            <a:r>
              <a:rPr lang="es-ES" altLang="es-ES" sz="1100" dirty="0">
                <a:latin typeface="Corbel" pitchFamily="34" charset="0"/>
                <a:ea typeface="Calibri" pitchFamily="34" charset="0"/>
                <a:cs typeface="Times New Roman" pitchFamily="18" charset="0"/>
              </a:rPr>
              <a:t> del </a:t>
            </a:r>
            <a:r>
              <a:rPr lang="es-ES" altLang="es-ES" sz="1100" dirty="0" err="1">
                <a:latin typeface="Corbel" pitchFamily="34" charset="0"/>
                <a:ea typeface="Calibri" pitchFamily="34" charset="0"/>
                <a:cs typeface="Times New Roman" pitchFamily="18" charset="0"/>
              </a:rPr>
              <a:t>moment</a:t>
            </a:r>
            <a:r>
              <a:rPr lang="es-ES" altLang="es-ES" sz="1100" dirty="0">
                <a:latin typeface="Corbel" pitchFamily="34" charset="0"/>
                <a:ea typeface="Calibri" pitchFamily="34" charset="0"/>
                <a:cs typeface="Times New Roman" pitchFamily="18" charset="0"/>
              </a:rPr>
              <a:t>. Andrea </a:t>
            </a:r>
            <a:r>
              <a:rPr lang="es-ES" altLang="es-ES" sz="1100" dirty="0" err="1">
                <a:latin typeface="Corbel" pitchFamily="34" charset="0"/>
                <a:ea typeface="Calibri" pitchFamily="34" charset="0"/>
                <a:cs typeface="Times New Roman" pitchFamily="18" charset="0"/>
              </a:rPr>
              <a:t>Benvenuti</a:t>
            </a:r>
            <a:r>
              <a:rPr lang="es-ES" altLang="es-ES" sz="1100" dirty="0">
                <a:latin typeface="Corbel" pitchFamily="34" charset="0"/>
                <a:ea typeface="Calibri" pitchFamily="34" charset="0"/>
                <a:cs typeface="Times New Roman" pitchFamily="18" charset="0"/>
              </a:rPr>
              <a:t>, el </a:t>
            </a:r>
            <a:r>
              <a:rPr lang="es-ES" altLang="es-ES" sz="1100" dirty="0" err="1">
                <a:latin typeface="Corbel" pitchFamily="34" charset="0"/>
                <a:ea typeface="Calibri" pitchFamily="34" charset="0"/>
                <a:cs typeface="Times New Roman" pitchFamily="18" charset="0"/>
              </a:rPr>
              <a:t>fill</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petit</a:t>
            </a:r>
            <a:r>
              <a:rPr lang="es-ES" altLang="es-ES" sz="1100" dirty="0">
                <a:latin typeface="Corbel" pitchFamily="34" charset="0"/>
                <a:ea typeface="Calibri" pitchFamily="34" charset="0"/>
                <a:cs typeface="Times New Roman" pitchFamily="18" charset="0"/>
              </a:rPr>
              <a:t> de la </a:t>
            </a:r>
            <a:r>
              <a:rPr lang="es-ES" altLang="es-ES" sz="1100" dirty="0" err="1">
                <a:latin typeface="Corbel" pitchFamily="34" charset="0"/>
                <a:ea typeface="Calibri" pitchFamily="34" charset="0"/>
                <a:cs typeface="Times New Roman" pitchFamily="18" charset="0"/>
              </a:rPr>
              <a:t>família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és</a:t>
            </a:r>
            <a:r>
              <a:rPr lang="es-ES" altLang="es-ES" sz="1100" dirty="0">
                <a:latin typeface="Corbel" pitchFamily="34" charset="0"/>
                <a:ea typeface="Calibri" pitchFamily="34" charset="0"/>
                <a:cs typeface="Times New Roman" pitchFamily="18" charset="0"/>
              </a:rPr>
              <a:t> un </a:t>
            </a:r>
            <a:r>
              <a:rPr lang="es-ES" altLang="es-ES" sz="1100" dirty="0" err="1">
                <a:latin typeface="Corbel" pitchFamily="34" charset="0"/>
                <a:ea typeface="Calibri" pitchFamily="34" charset="0"/>
                <a:cs typeface="Times New Roman" pitchFamily="18" charset="0"/>
              </a:rPr>
              <a:t>dels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personatges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més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recordats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pel</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seu</a:t>
            </a:r>
            <a:r>
              <a:rPr lang="es-ES" altLang="es-ES" sz="1100" dirty="0">
                <a:latin typeface="Corbel" pitchFamily="34" charset="0"/>
                <a:ea typeface="Calibri" pitchFamily="34" charset="0"/>
                <a:cs typeface="Times New Roman" pitchFamily="18" charset="0"/>
              </a:rPr>
              <a:t> rol </a:t>
            </a:r>
            <a:r>
              <a:rPr lang="es-ES" altLang="es-ES" sz="1100" dirty="0" err="1">
                <a:latin typeface="Corbel" pitchFamily="34" charset="0"/>
                <a:ea typeface="Calibri" pitchFamily="34" charset="0"/>
                <a:cs typeface="Times New Roman" pitchFamily="18" charset="0"/>
              </a:rPr>
              <a:t>entranyable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Aquest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paper</a:t>
            </a:r>
            <a:r>
              <a:rPr lang="es-ES" altLang="es-ES" sz="1100" dirty="0">
                <a:latin typeface="Corbel" pitchFamily="34" charset="0"/>
                <a:ea typeface="Calibri" pitchFamily="34" charset="0"/>
                <a:cs typeface="Times New Roman" pitchFamily="18" charset="0"/>
              </a:rPr>
              <a:t> va ser </a:t>
            </a:r>
            <a:r>
              <a:rPr lang="es-ES" altLang="es-ES" sz="1100" dirty="0" err="1">
                <a:latin typeface="Corbel" pitchFamily="34" charset="0"/>
                <a:ea typeface="Calibri" pitchFamily="34" charset="0"/>
                <a:cs typeface="Times New Roman" pitchFamily="18" charset="0"/>
              </a:rPr>
              <a:t>interpretat</a:t>
            </a:r>
            <a:r>
              <a:rPr lang="es-ES" altLang="es-ES" sz="1100" dirty="0">
                <a:latin typeface="Corbel" pitchFamily="34" charset="0"/>
                <a:ea typeface="Calibri" pitchFamily="34" charset="0"/>
                <a:cs typeface="Times New Roman" pitchFamily="18" charset="0"/>
              </a:rPr>
              <a:t> per </a:t>
            </a:r>
            <a:r>
              <a:rPr lang="es-ES" altLang="es-ES" sz="1100" dirty="0" err="1">
                <a:latin typeface="Corbel" pitchFamily="34" charset="0"/>
                <a:ea typeface="Calibri" pitchFamily="34" charset="0"/>
                <a:cs typeface="Times New Roman" pitchFamily="18" charset="0"/>
              </a:rPr>
              <a:t>l'actor</a:t>
            </a:r>
            <a:r>
              <a:rPr lang="es-ES" altLang="es-ES" sz="1100" dirty="0">
                <a:latin typeface="Corbel" pitchFamily="34" charset="0"/>
                <a:ea typeface="Calibri" pitchFamily="34" charset="0"/>
                <a:cs typeface="Times New Roman" pitchFamily="18" charset="0"/>
              </a:rPr>
              <a:t> Giuseppe Valerio Fioravanti </a:t>
            </a:r>
            <a:r>
              <a:rPr lang="es-ES" altLang="es-ES" sz="1100" dirty="0" err="1">
                <a:latin typeface="Corbel" pitchFamily="34" charset="0"/>
                <a:ea typeface="Calibri" pitchFamily="34" charset="0"/>
                <a:cs typeface="Times New Roman" pitchFamily="18" charset="0"/>
              </a:rPr>
              <a:t>qui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pocs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anys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després</a:t>
            </a:r>
            <a:r>
              <a:rPr lang="es-ES" altLang="es-ES" sz="1100" dirty="0">
                <a:latin typeface="Corbel" pitchFamily="34" charset="0"/>
                <a:ea typeface="Calibri" pitchFamily="34" charset="0"/>
                <a:cs typeface="Times New Roman" pitchFamily="18" charset="0"/>
              </a:rPr>
              <a:t>, es va convertir en el líder </a:t>
            </a:r>
            <a:r>
              <a:rPr lang="es-ES" altLang="es-ES" sz="1100" dirty="0" err="1">
                <a:latin typeface="Corbel" pitchFamily="34" charset="0"/>
                <a:ea typeface="Calibri" pitchFamily="34" charset="0"/>
                <a:cs typeface="Times New Roman" pitchFamily="18" charset="0"/>
              </a:rPr>
              <a:t>d’una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organització</a:t>
            </a:r>
            <a:r>
              <a:rPr lang="es-ES" altLang="es-ES" sz="1100" dirty="0">
                <a:latin typeface="Corbel" pitchFamily="34" charset="0"/>
                <a:ea typeface="Calibri" pitchFamily="34" charset="0"/>
                <a:cs typeface="Times New Roman" pitchFamily="18" charset="0"/>
              </a:rPr>
              <a:t> terrorista </a:t>
            </a:r>
            <a:r>
              <a:rPr lang="es-ES" altLang="es-ES" sz="1100" dirty="0" err="1">
                <a:latin typeface="Corbel" pitchFamily="34" charset="0"/>
                <a:ea typeface="Calibri" pitchFamily="34" charset="0"/>
                <a:cs typeface="Times New Roman" pitchFamily="18" charset="0"/>
              </a:rPr>
              <a:t>neofeixista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Jutjat</a:t>
            </a:r>
            <a:r>
              <a:rPr lang="es-ES" altLang="es-ES" sz="1100" dirty="0">
                <a:latin typeface="Corbel" pitchFamily="34" charset="0"/>
                <a:ea typeface="Calibri" pitchFamily="34" charset="0"/>
                <a:cs typeface="Times New Roman" pitchFamily="18" charset="0"/>
              </a:rPr>
              <a:t> i </a:t>
            </a:r>
            <a:r>
              <a:rPr lang="es-ES" altLang="es-ES" sz="1100" dirty="0" err="1">
                <a:latin typeface="Corbel" pitchFamily="34" charset="0"/>
                <a:ea typeface="Calibri" pitchFamily="34" charset="0"/>
                <a:cs typeface="Times New Roman" pitchFamily="18" charset="0"/>
              </a:rPr>
              <a:t>condemnat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com</a:t>
            </a:r>
            <a:r>
              <a:rPr lang="es-ES" altLang="es-ES" sz="1100" dirty="0">
                <a:latin typeface="Corbel" pitchFamily="34" charset="0"/>
                <a:ea typeface="Calibri" pitchFamily="34" charset="0"/>
                <a:cs typeface="Times New Roman" pitchFamily="18" charset="0"/>
              </a:rPr>
              <a:t> a responsable </a:t>
            </a:r>
            <a:r>
              <a:rPr lang="es-ES" altLang="es-ES" sz="1100" dirty="0" err="1">
                <a:latin typeface="Corbel" pitchFamily="34" charset="0"/>
                <a:ea typeface="Calibri" pitchFamily="34" charset="0"/>
                <a:cs typeface="Times New Roman" pitchFamily="18" charset="0"/>
              </a:rPr>
              <a:t>d'un</a:t>
            </a:r>
            <a:r>
              <a:rPr lang="es-ES" altLang="es-ES" sz="1100" dirty="0">
                <a:latin typeface="Corbel" pitchFamily="34" charset="0"/>
                <a:ea typeface="Calibri" pitchFamily="34" charset="0"/>
                <a:cs typeface="Times New Roman" pitchFamily="18" charset="0"/>
              </a:rPr>
              <a:t> total de 95 </a:t>
            </a:r>
            <a:r>
              <a:rPr lang="es-ES" altLang="es-ES" sz="1100" dirty="0" err="1">
                <a:latin typeface="Corbel" pitchFamily="34" charset="0"/>
                <a:ea typeface="Calibri" pitchFamily="34" charset="0"/>
                <a:cs typeface="Times New Roman" pitchFamily="18" charset="0"/>
              </a:rPr>
              <a:t>assassinats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inclosos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els</a:t>
            </a:r>
            <a:r>
              <a:rPr lang="es-ES" altLang="es-ES" sz="1100" dirty="0">
                <a:latin typeface="Corbel" pitchFamily="34" charset="0"/>
                <a:ea typeface="Calibri" pitchFamily="34" charset="0"/>
                <a:cs typeface="Times New Roman" pitchFamily="18" charset="0"/>
              </a:rPr>
              <a:t> de la </a:t>
            </a:r>
            <a:r>
              <a:rPr lang="es-ES" altLang="es-ES" sz="1100" dirty="0" err="1">
                <a:latin typeface="Corbel" pitchFamily="34" charset="0"/>
                <a:ea typeface="Calibri" pitchFamily="34" charset="0"/>
                <a:cs typeface="Times New Roman" pitchFamily="18" charset="0"/>
              </a:rPr>
              <a:t>massacre</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l'Estació</a:t>
            </a:r>
            <a:r>
              <a:rPr lang="es-ES" altLang="es-ES" sz="1100" dirty="0">
                <a:latin typeface="Corbel" pitchFamily="34" charset="0"/>
                <a:ea typeface="Calibri" pitchFamily="34" charset="0"/>
                <a:cs typeface="Times New Roman" pitchFamily="18" charset="0"/>
              </a:rPr>
              <a:t> Central de </a:t>
            </a:r>
            <a:r>
              <a:rPr lang="es-ES" altLang="es-ES" sz="1100" dirty="0" err="1">
                <a:latin typeface="Corbel" pitchFamily="34" charset="0"/>
                <a:ea typeface="Calibri" pitchFamily="34" charset="0"/>
                <a:cs typeface="Times New Roman" pitchFamily="18" charset="0"/>
              </a:rPr>
              <a:t>Bolonya</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peça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Simpatico</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carino</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buono</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reprodueix</a:t>
            </a:r>
            <a:r>
              <a:rPr lang="es-ES" altLang="es-ES" sz="1100" dirty="0">
                <a:latin typeface="Corbel" pitchFamily="34" charset="0"/>
                <a:ea typeface="Calibri" pitchFamily="34" charset="0"/>
                <a:cs typeface="Times New Roman" pitchFamily="18" charset="0"/>
              </a:rPr>
              <a:t> a manera de </a:t>
            </a:r>
            <a:r>
              <a:rPr lang="es-ES" altLang="es-ES" sz="1100" dirty="0" err="1">
                <a:latin typeface="Corbel" pitchFamily="34" charset="0"/>
                <a:ea typeface="Calibri" pitchFamily="34" charset="0"/>
                <a:cs typeface="Times New Roman" pitchFamily="18" charset="0"/>
              </a:rPr>
              <a:t>soliloqui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tots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diàlegs</a:t>
            </a:r>
            <a:r>
              <a:rPr lang="es-ES" altLang="es-ES" sz="1100" dirty="0">
                <a:latin typeface="Corbel" pitchFamily="34" charset="0"/>
                <a:ea typeface="Calibri" pitchFamily="34" charset="0"/>
                <a:cs typeface="Times New Roman" pitchFamily="18" charset="0"/>
              </a:rPr>
              <a:t> del </a:t>
            </a:r>
            <a:r>
              <a:rPr lang="es-ES" altLang="es-ES" sz="1100" dirty="0" err="1">
                <a:latin typeface="Corbel" pitchFamily="34" charset="0"/>
                <a:ea typeface="Calibri" pitchFamily="34" charset="0"/>
                <a:cs typeface="Times New Roman" pitchFamily="18" charset="0"/>
              </a:rPr>
              <a:t>personatge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interpretat</a:t>
            </a:r>
            <a:r>
              <a:rPr lang="es-ES" altLang="es-ES" sz="1100" dirty="0">
                <a:latin typeface="Corbel" pitchFamily="34" charset="0"/>
                <a:ea typeface="Calibri" pitchFamily="34" charset="0"/>
                <a:cs typeface="Times New Roman" pitchFamily="18" charset="0"/>
              </a:rPr>
              <a:t> per Fioravanti al </a:t>
            </a:r>
            <a:r>
              <a:rPr lang="es-ES" altLang="es-ES" sz="1100" dirty="0" err="1">
                <a:latin typeface="Corbel" pitchFamily="34" charset="0"/>
                <a:ea typeface="Calibri" pitchFamily="34" charset="0"/>
                <a:cs typeface="Times New Roman" pitchFamily="18" charset="0"/>
              </a:rPr>
              <a:t>llarg</a:t>
            </a:r>
            <a:r>
              <a:rPr lang="es-ES" altLang="es-ES" sz="1100" dirty="0">
                <a:latin typeface="Corbel" pitchFamily="34" charset="0"/>
                <a:ea typeface="Calibri" pitchFamily="34" charset="0"/>
                <a:cs typeface="Times New Roman" pitchFamily="18" charset="0"/>
              </a:rPr>
              <a:t> de les </a:t>
            </a:r>
            <a:r>
              <a:rPr lang="es-ES" altLang="es-ES" sz="1100" dirty="0" err="1">
                <a:latin typeface="Corbel" pitchFamily="34" charset="0"/>
                <a:ea typeface="Calibri" pitchFamily="34" charset="0"/>
                <a:cs typeface="Times New Roman" pitchFamily="18" charset="0"/>
              </a:rPr>
              <a:t>dues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temporades</a:t>
            </a:r>
            <a:r>
              <a:rPr lang="es-ES" altLang="es-ES" sz="1100" dirty="0">
                <a:latin typeface="Corbel" pitchFamily="34" charset="0"/>
                <a:ea typeface="Calibri" pitchFamily="34" charset="0"/>
                <a:cs typeface="Times New Roman" pitchFamily="18" charset="0"/>
              </a:rPr>
              <a:t> de La </a:t>
            </a:r>
            <a:r>
              <a:rPr lang="es-ES" altLang="es-ES" sz="1100" dirty="0" err="1">
                <a:latin typeface="Corbel" pitchFamily="34" charset="0"/>
                <a:ea typeface="Calibri" pitchFamily="34" charset="0"/>
                <a:cs typeface="Times New Roman" pitchFamily="18" charset="0"/>
              </a:rPr>
              <a:t>Famiglia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Benvenuti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suggerint</a:t>
            </a:r>
            <a:r>
              <a:rPr lang="es-ES" altLang="es-ES" sz="1100" dirty="0">
                <a:latin typeface="Corbel" pitchFamily="34" charset="0"/>
                <a:ea typeface="Calibri" pitchFamily="34" charset="0"/>
                <a:cs typeface="Times New Roman" pitchFamily="18" charset="0"/>
              </a:rPr>
              <a:t>, a través </a:t>
            </a:r>
            <a:r>
              <a:rPr lang="es-ES" altLang="es-ES" sz="1100" dirty="0" err="1">
                <a:latin typeface="Corbel" pitchFamily="34" charset="0"/>
                <a:ea typeface="Calibri" pitchFamily="34" charset="0"/>
                <a:cs typeface="Times New Roman" pitchFamily="18" charset="0"/>
              </a:rPr>
              <a:t>d'aquestes</a:t>
            </a:r>
            <a:r>
              <a:rPr lang="es-ES" altLang="es-ES" sz="1100" dirty="0">
                <a:latin typeface="Corbel" pitchFamily="34" charset="0"/>
                <a:ea typeface="Calibri" pitchFamily="34" charset="0"/>
                <a:cs typeface="Times New Roman" pitchFamily="18" charset="0"/>
              </a:rPr>
              <a:t> frases </a:t>
            </a:r>
            <a:r>
              <a:rPr lang="es-ES" altLang="es-ES" sz="1100" dirty="0" err="1">
                <a:latin typeface="Corbel" pitchFamily="34" charset="0"/>
                <a:ea typeface="Calibri" pitchFamily="34" charset="0"/>
                <a:cs typeface="Times New Roman" pitchFamily="18" charset="0"/>
              </a:rPr>
              <a:t>inconnexes</a:t>
            </a:r>
            <a:r>
              <a:rPr lang="es-ES" altLang="es-ES" sz="1100" dirty="0">
                <a:latin typeface="Corbel" pitchFamily="34" charset="0"/>
                <a:ea typeface="Calibri" pitchFamily="34" charset="0"/>
                <a:cs typeface="Times New Roman" pitchFamily="18" charset="0"/>
              </a:rPr>
              <a:t>, la ruptura entre el </a:t>
            </a:r>
            <a:r>
              <a:rPr lang="es-ES" altLang="es-ES" sz="1100" dirty="0" err="1">
                <a:latin typeface="Corbel" pitchFamily="34" charset="0"/>
                <a:ea typeface="Calibri" pitchFamily="34" charset="0"/>
                <a:cs typeface="Times New Roman" pitchFamily="18" charset="0"/>
              </a:rPr>
              <a:t>pla</a:t>
            </a:r>
            <a:r>
              <a:rPr lang="es-ES" altLang="es-ES" sz="1100" dirty="0">
                <a:latin typeface="Corbel" pitchFamily="34" charset="0"/>
                <a:ea typeface="Calibri" pitchFamily="34" charset="0"/>
                <a:cs typeface="Times New Roman" pitchFamily="18" charset="0"/>
              </a:rPr>
              <a:t> de la </a:t>
            </a:r>
            <a:r>
              <a:rPr lang="es-ES" altLang="es-ES" sz="1100" dirty="0" err="1">
                <a:latin typeface="Corbel" pitchFamily="34" charset="0"/>
                <a:ea typeface="Calibri" pitchFamily="34" charset="0"/>
                <a:cs typeface="Times New Roman" pitchFamily="18" charset="0"/>
              </a:rPr>
              <a:t>ficció</a:t>
            </a:r>
            <a:r>
              <a:rPr lang="es-ES" altLang="es-ES" sz="1100" dirty="0">
                <a:latin typeface="Corbel" pitchFamily="34" charset="0"/>
                <a:ea typeface="Calibri" pitchFamily="34" charset="0"/>
                <a:cs typeface="Times New Roman" pitchFamily="18" charset="0"/>
              </a:rPr>
              <a:t> i el de la </a:t>
            </a:r>
            <a:r>
              <a:rPr lang="es-ES" altLang="es-ES" sz="1100" dirty="0" err="1">
                <a:latin typeface="Corbel" pitchFamily="34" charset="0"/>
                <a:ea typeface="Calibri" pitchFamily="34" charset="0"/>
                <a:cs typeface="Times New Roman" pitchFamily="18" charset="0"/>
              </a:rPr>
              <a:t>realitat</a:t>
            </a:r>
            <a:r>
              <a:rPr lang="es-ES" altLang="es-ES" sz="1100" dirty="0">
                <a:latin typeface="Corbel" pitchFamily="34" charset="0"/>
                <a:ea typeface="Calibri" pitchFamily="34" charset="0"/>
                <a:cs typeface="Times New Roman" pitchFamily="18" charset="0"/>
              </a:rPr>
              <a:t>.</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p:txBody>
      </p:sp>
    </p:spTree>
    <p:extLst>
      <p:ext uri="{BB962C8B-B14F-4D97-AF65-F5344CB8AC3E}">
        <p14:creationId xmlns:p14="http://schemas.microsoft.com/office/powerpoint/2010/main" val="561468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a:latin typeface="Corbel" pitchFamily="34" charset="0"/>
                <a:ea typeface="Calibri" pitchFamily="34" charset="0"/>
                <a:cs typeface="Times New Roman" pitchFamily="18" charset="0"/>
              </a:rPr>
              <a:t>Simpatico, </a:t>
            </a:r>
            <a:r>
              <a:rPr lang="en-US" altLang="es-ES" sz="1100" b="1" i="1" dirty="0" err="1">
                <a:latin typeface="Corbel" pitchFamily="34" charset="0"/>
                <a:ea typeface="Calibri" pitchFamily="34" charset="0"/>
                <a:cs typeface="Times New Roman" pitchFamily="18" charset="0"/>
              </a:rPr>
              <a:t>carino</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buono</a:t>
            </a:r>
            <a:endParaRPr lang="en-US" altLang="es-ES" sz="1100" b="1" i="1"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2022</a:t>
            </a:r>
          </a:p>
          <a:p>
            <a:pPr>
              <a:spcBef>
                <a:spcPct val="0"/>
              </a:spcBef>
              <a:buNone/>
            </a:pPr>
            <a:r>
              <a:rPr lang="en-US" altLang="es-ES" sz="1100" dirty="0">
                <a:latin typeface="Corbel" pitchFamily="34" charset="0"/>
                <a:ea typeface="Calibri" pitchFamily="34" charset="0"/>
                <a:cs typeface="Times New Roman" pitchFamily="18" charset="0"/>
              </a:rPr>
              <a:t>Single-channel video, loop.</a:t>
            </a:r>
          </a:p>
          <a:p>
            <a:pPr>
              <a:spcBef>
                <a:spcPct val="0"/>
              </a:spcBef>
              <a:buNone/>
            </a:pPr>
            <a:r>
              <a:rPr lang="en-US" altLang="es-ES" sz="1100" dirty="0" err="1">
                <a:latin typeface="Corbel" pitchFamily="34" charset="0"/>
                <a:ea typeface="Calibri" pitchFamily="34" charset="0"/>
                <a:cs typeface="Times New Roman" pitchFamily="18" charset="0"/>
              </a:rPr>
              <a:t>1h</a:t>
            </a:r>
            <a:r>
              <a:rPr lang="en-US" altLang="es-ES" sz="1100" dirty="0">
                <a:latin typeface="Corbel" pitchFamily="34" charset="0"/>
                <a:ea typeface="Calibri" pitchFamily="34" charset="0"/>
                <a:cs typeface="Times New Roman" pitchFamily="18" charset="0"/>
              </a:rPr>
              <a:t> 12’ 4’’</a:t>
            </a:r>
          </a:p>
          <a:p>
            <a:pPr>
              <a:spcBef>
                <a:spcPct val="0"/>
              </a:spcBef>
              <a:buNone/>
            </a:pPr>
            <a:r>
              <a:rPr lang="en-US" altLang="es-ES" sz="1100" dirty="0">
                <a:latin typeface="Corbel" pitchFamily="34" charset="0"/>
                <a:ea typeface="Calibri" pitchFamily="34" charset="0"/>
                <a:cs typeface="Times New Roman" pitchFamily="18" charset="0"/>
              </a:rPr>
              <a:t>Edition of 3 + 1 AP</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756" y="2411760"/>
            <a:ext cx="4707508" cy="3114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0979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0682" y="2248862"/>
            <a:ext cx="576064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a:latin typeface="Corbel" pitchFamily="34" charset="0"/>
                <a:ea typeface="Calibri" pitchFamily="34" charset="0"/>
                <a:cs typeface="Times New Roman" pitchFamily="18" charset="0"/>
              </a:rPr>
              <a:t>Garibaldi </a:t>
            </a:r>
          </a:p>
          <a:p>
            <a:pPr>
              <a:spcBef>
                <a:spcPct val="0"/>
              </a:spcBef>
              <a:buNone/>
            </a:pPr>
            <a:r>
              <a:rPr lang="en-US" altLang="es-ES" sz="1100" dirty="0">
                <a:latin typeface="Corbel" pitchFamily="34" charset="0"/>
                <a:ea typeface="Calibri" pitchFamily="34" charset="0"/>
                <a:cs typeface="Times New Roman" pitchFamily="18" charset="0"/>
              </a:rPr>
              <a:t>2022</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In 1948, on the occasion of the general elections in Italy, the left-wing parties decided to group as the </a:t>
            </a:r>
            <a:r>
              <a:rPr lang="en-US" altLang="es-ES" sz="1100" dirty="0" err="1">
                <a:latin typeface="Corbel" pitchFamily="34" charset="0"/>
                <a:ea typeface="Calibri" pitchFamily="34" charset="0"/>
                <a:cs typeface="Times New Roman" pitchFamily="18" charset="0"/>
              </a:rPr>
              <a:t>Fronte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Democratico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Popolare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FDP</a:t>
            </a:r>
            <a:r>
              <a:rPr lang="en-US" altLang="es-ES" sz="1100" dirty="0">
                <a:latin typeface="Corbel" pitchFamily="34" charset="0"/>
                <a:ea typeface="Calibri" pitchFamily="34" charset="0"/>
                <a:cs typeface="Times New Roman" pitchFamily="18" charset="0"/>
              </a:rPr>
              <a:t>) coalition to force themselves against the Christian Democracy party that would finally take power. The anagram that the leftist Front decided to use included the effigy of Giuseppe Garibaldi, a symbol of the Risorgimento and the soldier who unified modern Italy. This coalition provoked an immediate reaction in monarchists, neo-fascist circles, and the Christian Democrats, who supported by the USA, began a campaign to discredit what they perceived as a communist threat. With gunpowder and fire –in allusion to the brutal dirty campaign against the left– this piece recreates an image of anti-communist propaganda in which, as in traditional </a:t>
            </a:r>
            <a:r>
              <a:rPr lang="en-US" altLang="es-ES" sz="1100" dirty="0" err="1">
                <a:latin typeface="Corbel" pitchFamily="34" charset="0"/>
                <a:ea typeface="Calibri" pitchFamily="34" charset="0"/>
                <a:cs typeface="Times New Roman" pitchFamily="18" charset="0"/>
              </a:rPr>
              <a:t>ambigrams</a:t>
            </a:r>
            <a:r>
              <a:rPr lang="en-US" altLang="es-ES" sz="1100" dirty="0">
                <a:latin typeface="Corbel" pitchFamily="34" charset="0"/>
                <a:ea typeface="Calibri" pitchFamily="34" charset="0"/>
                <a:cs typeface="Times New Roman" pitchFamily="18" charset="0"/>
              </a:rPr>
              <a:t>, Garibaldi's face becomes Stalin's. </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En 1948, con motivo de las elecciones generales de Italia, los partidos de la izquierda decidieron agruparse en la coalición </a:t>
            </a:r>
            <a:r>
              <a:rPr lang="es-ES" altLang="es-ES" sz="1100" dirty="0" err="1">
                <a:latin typeface="Corbel" pitchFamily="34" charset="0"/>
                <a:ea typeface="Calibri" pitchFamily="34" charset="0"/>
                <a:cs typeface="Times New Roman" pitchFamily="18" charset="0"/>
              </a:rPr>
              <a:t>Fronte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Democratico</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Popolare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FDP</a:t>
            </a:r>
            <a:r>
              <a:rPr lang="es-ES" altLang="es-ES" sz="1100" dirty="0">
                <a:latin typeface="Corbel" pitchFamily="34" charset="0"/>
                <a:ea typeface="Calibri" pitchFamily="34" charset="0"/>
                <a:cs typeface="Times New Roman" pitchFamily="18" charset="0"/>
              </a:rPr>
              <a:t>) para hacer fuerza contra el partido Democracia Cristiana que finalmente se haría con el poder. El anagrama que el Frente izquierdista decidió utilizar incluía la efigie de Giuseppe Garibaldi, el militar unificador de la Italia moderna y símbolo del </a:t>
            </a:r>
            <a:r>
              <a:rPr lang="es-ES" altLang="es-ES" sz="1100" dirty="0" err="1">
                <a:latin typeface="Corbel" pitchFamily="34" charset="0"/>
                <a:ea typeface="Calibri" pitchFamily="34" charset="0"/>
                <a:cs typeface="Times New Roman" pitchFamily="18" charset="0"/>
              </a:rPr>
              <a:t>Risorgimento</a:t>
            </a:r>
            <a:r>
              <a:rPr lang="es-ES" altLang="es-ES" sz="1100" dirty="0">
                <a:latin typeface="Corbel" pitchFamily="34" charset="0"/>
                <a:ea typeface="Calibri" pitchFamily="34" charset="0"/>
                <a:cs typeface="Times New Roman" pitchFamily="18" charset="0"/>
              </a:rPr>
              <a:t>. Esta coalición provocó una reacción inmediata en los círculos monárquicos, los neofascistas y la Democracia Cristiana que, apoyados por los EE.UU., iniciaron una campaña de descrédito ante lo que percibían como una amenaza comunista. Esta pieza recrea con pólvora y fuego –aludiendo a la brutal campaña sucia contra la izquierda– una imagen de la propaganda anticomunista en que, como en los tradicionales </a:t>
            </a:r>
            <a:r>
              <a:rPr lang="es-ES" altLang="es-ES" sz="1100" dirty="0" err="1">
                <a:latin typeface="Corbel" pitchFamily="34" charset="0"/>
                <a:ea typeface="Calibri" pitchFamily="34" charset="0"/>
                <a:cs typeface="Times New Roman" pitchFamily="18" charset="0"/>
              </a:rPr>
              <a:t>ambigramas</a:t>
            </a:r>
            <a:r>
              <a:rPr lang="es-ES" altLang="es-ES" sz="1100" dirty="0">
                <a:latin typeface="Corbel" pitchFamily="34" charset="0"/>
                <a:ea typeface="Calibri" pitchFamily="34" charset="0"/>
                <a:cs typeface="Times New Roman" pitchFamily="18" charset="0"/>
              </a:rPr>
              <a:t>, el rostro de Garibaldi se convierte en el de Stalin.</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s-ES" altLang="es-ES" sz="1100" dirty="0" err="1">
                <a:latin typeface="Corbel" pitchFamily="34" charset="0"/>
                <a:ea typeface="Calibri" pitchFamily="34" charset="0"/>
                <a:cs typeface="Times New Roman" pitchFamily="18" charset="0"/>
              </a:rPr>
              <a:t>L’any</a:t>
            </a:r>
            <a:r>
              <a:rPr lang="es-ES" altLang="es-ES" sz="1100" dirty="0">
                <a:latin typeface="Corbel" pitchFamily="34" charset="0"/>
                <a:ea typeface="Calibri" pitchFamily="34" charset="0"/>
                <a:cs typeface="Times New Roman" pitchFamily="18" charset="0"/>
              </a:rPr>
              <a:t> 1948, </a:t>
            </a:r>
            <a:r>
              <a:rPr lang="es-ES" altLang="es-ES" sz="1100" dirty="0" err="1">
                <a:latin typeface="Corbel" pitchFamily="34" charset="0"/>
                <a:ea typeface="Calibri" pitchFamily="34" charset="0"/>
                <a:cs typeface="Times New Roman" pitchFamily="18" charset="0"/>
              </a:rPr>
              <a:t>amb</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motiu</a:t>
            </a:r>
            <a:r>
              <a:rPr lang="es-ES" altLang="es-ES" sz="1100" dirty="0">
                <a:latin typeface="Corbel" pitchFamily="34" charset="0"/>
                <a:ea typeface="Calibri" pitchFamily="34" charset="0"/>
                <a:cs typeface="Times New Roman" pitchFamily="18" charset="0"/>
              </a:rPr>
              <a:t> de les </a:t>
            </a:r>
            <a:r>
              <a:rPr lang="es-ES" altLang="es-ES" sz="1100" dirty="0" err="1">
                <a:latin typeface="Corbel" pitchFamily="34" charset="0"/>
                <a:ea typeface="Calibri" pitchFamily="34" charset="0"/>
                <a:cs typeface="Times New Roman" pitchFamily="18" charset="0"/>
              </a:rPr>
              <a:t>eleccions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generals</a:t>
            </a:r>
            <a:r>
              <a:rPr lang="es-ES" altLang="es-ES" sz="1100" dirty="0">
                <a:latin typeface="Corbel" pitchFamily="34" charset="0"/>
                <a:ea typeface="Calibri" pitchFamily="34" charset="0"/>
                <a:cs typeface="Times New Roman" pitchFamily="18" charset="0"/>
              </a:rPr>
              <a:t> a </a:t>
            </a:r>
            <a:r>
              <a:rPr lang="es-ES" altLang="es-ES" sz="1100" dirty="0" err="1">
                <a:latin typeface="Corbel" pitchFamily="34" charset="0"/>
                <a:ea typeface="Calibri" pitchFamily="34" charset="0"/>
                <a:cs typeface="Times New Roman" pitchFamily="18" charset="0"/>
              </a:rPr>
              <a:t>Itàlia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partits</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l'esquerra</a:t>
            </a:r>
            <a:r>
              <a:rPr lang="es-ES" altLang="es-ES" sz="1100" dirty="0">
                <a:latin typeface="Corbel" pitchFamily="34" charset="0"/>
                <a:ea typeface="Calibri" pitchFamily="34" charset="0"/>
                <a:cs typeface="Times New Roman" pitchFamily="18" charset="0"/>
              </a:rPr>
              <a:t> van decidir agrupar-se en la </a:t>
            </a:r>
            <a:r>
              <a:rPr lang="es-ES" altLang="es-ES" sz="1100" dirty="0" err="1">
                <a:latin typeface="Corbel" pitchFamily="34" charset="0"/>
                <a:ea typeface="Calibri" pitchFamily="34" charset="0"/>
                <a:cs typeface="Times New Roman" pitchFamily="18" charset="0"/>
              </a:rPr>
              <a:t>coalició</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Fronte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Democratico</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Popolare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FDP</a:t>
            </a:r>
            <a:r>
              <a:rPr lang="es-ES" altLang="es-ES" sz="1100" dirty="0">
                <a:latin typeface="Corbel" pitchFamily="34" charset="0"/>
                <a:ea typeface="Calibri" pitchFamily="34" charset="0"/>
                <a:cs typeface="Times New Roman" pitchFamily="18" charset="0"/>
              </a:rPr>
              <a:t>) per </a:t>
            </a:r>
            <a:r>
              <a:rPr lang="es-ES" altLang="es-ES" sz="1100" dirty="0" err="1">
                <a:latin typeface="Corbel" pitchFamily="34" charset="0"/>
                <a:ea typeface="Calibri" pitchFamily="34" charset="0"/>
                <a:cs typeface="Times New Roman" pitchFamily="18" charset="0"/>
              </a:rPr>
              <a:t>fer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força</a:t>
            </a:r>
            <a:r>
              <a:rPr lang="es-ES" altLang="es-ES" sz="1100" dirty="0">
                <a:latin typeface="Corbel" pitchFamily="34" charset="0"/>
                <a:ea typeface="Calibri" pitchFamily="34" charset="0"/>
                <a:cs typeface="Times New Roman" pitchFamily="18" charset="0"/>
              </a:rPr>
              <a:t> contra el </a:t>
            </a:r>
            <a:r>
              <a:rPr lang="es-ES" altLang="es-ES" sz="1100" dirty="0" err="1">
                <a:latin typeface="Corbel" pitchFamily="34" charset="0"/>
                <a:ea typeface="Calibri" pitchFamily="34" charset="0"/>
                <a:cs typeface="Times New Roman" pitchFamily="18" charset="0"/>
              </a:rPr>
              <a:t>partit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Democràcia</a:t>
            </a:r>
            <a:r>
              <a:rPr lang="es-ES" altLang="es-ES" sz="1100" dirty="0">
                <a:latin typeface="Corbel" pitchFamily="34" charset="0"/>
                <a:ea typeface="Calibri" pitchFamily="34" charset="0"/>
                <a:cs typeface="Times New Roman" pitchFamily="18" charset="0"/>
              </a:rPr>
              <a:t> Cristiana  que </a:t>
            </a:r>
            <a:r>
              <a:rPr lang="es-ES" altLang="es-ES" sz="1100" dirty="0" err="1">
                <a:latin typeface="Corbel" pitchFamily="34" charset="0"/>
                <a:ea typeface="Calibri" pitchFamily="34" charset="0"/>
                <a:cs typeface="Times New Roman" pitchFamily="18" charset="0"/>
              </a:rPr>
              <a:t>finalment</a:t>
            </a:r>
            <a:r>
              <a:rPr lang="es-ES" altLang="es-ES" sz="1100" dirty="0">
                <a:latin typeface="Corbel" pitchFamily="34" charset="0"/>
                <a:ea typeface="Calibri" pitchFamily="34" charset="0"/>
                <a:cs typeface="Times New Roman" pitchFamily="18" charset="0"/>
              </a:rPr>
              <a:t> es </a:t>
            </a:r>
            <a:r>
              <a:rPr lang="es-ES" altLang="es-ES" sz="1100" dirty="0" err="1">
                <a:latin typeface="Corbel" pitchFamily="34" charset="0"/>
                <a:ea typeface="Calibri" pitchFamily="34" charset="0"/>
                <a:cs typeface="Times New Roman" pitchFamily="18" charset="0"/>
              </a:rPr>
              <a:t>faria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amb</a:t>
            </a:r>
            <a:r>
              <a:rPr lang="es-ES" altLang="es-ES" sz="1100" dirty="0">
                <a:latin typeface="Corbel" pitchFamily="34" charset="0"/>
                <a:ea typeface="Calibri" pitchFamily="34" charset="0"/>
                <a:cs typeface="Times New Roman" pitchFamily="18" charset="0"/>
              </a:rPr>
              <a:t> el poder. </a:t>
            </a:r>
            <a:r>
              <a:rPr lang="es-ES" altLang="es-ES" sz="1100" dirty="0" err="1">
                <a:latin typeface="Corbel" pitchFamily="34" charset="0"/>
                <a:ea typeface="Calibri" pitchFamily="34" charset="0"/>
                <a:cs typeface="Times New Roman" pitchFamily="18" charset="0"/>
              </a:rPr>
              <a:t>L'anagrama</a:t>
            </a:r>
            <a:r>
              <a:rPr lang="es-ES" altLang="es-ES" sz="1100" dirty="0">
                <a:latin typeface="Corbel" pitchFamily="34" charset="0"/>
                <a:ea typeface="Calibri" pitchFamily="34" charset="0"/>
                <a:cs typeface="Times New Roman" pitchFamily="18" charset="0"/>
              </a:rPr>
              <a:t> que el Front </a:t>
            </a:r>
            <a:r>
              <a:rPr lang="es-ES" altLang="es-ES" sz="1100" dirty="0" err="1">
                <a:latin typeface="Corbel" pitchFamily="34" charset="0"/>
                <a:ea typeface="Calibri" pitchFamily="34" charset="0"/>
                <a:cs typeface="Times New Roman" pitchFamily="18" charset="0"/>
              </a:rPr>
              <a:t>esquerrà</a:t>
            </a:r>
            <a:r>
              <a:rPr lang="es-ES" altLang="es-ES" sz="1100" dirty="0">
                <a:latin typeface="Corbel" pitchFamily="34" charset="0"/>
                <a:ea typeface="Calibri" pitchFamily="34" charset="0"/>
                <a:cs typeface="Times New Roman" pitchFamily="18" charset="0"/>
              </a:rPr>
              <a:t> va decidir </a:t>
            </a:r>
            <a:r>
              <a:rPr lang="es-ES" altLang="es-ES" sz="1100" dirty="0" err="1">
                <a:latin typeface="Corbel" pitchFamily="34" charset="0"/>
                <a:ea typeface="Calibri" pitchFamily="34" charset="0"/>
                <a:cs typeface="Times New Roman" pitchFamily="18" charset="0"/>
              </a:rPr>
              <a:t>utilitzar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incloïa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l'efígie</a:t>
            </a:r>
            <a:r>
              <a:rPr lang="es-ES" altLang="es-ES" sz="1100" dirty="0">
                <a:latin typeface="Corbel" pitchFamily="34" charset="0"/>
                <a:ea typeface="Calibri" pitchFamily="34" charset="0"/>
                <a:cs typeface="Times New Roman" pitchFamily="18" charset="0"/>
              </a:rPr>
              <a:t> de Giuseppe Garibaldi, el militar unificador de la </a:t>
            </a:r>
            <a:r>
              <a:rPr lang="es-ES" altLang="es-ES" sz="1100" dirty="0" err="1">
                <a:latin typeface="Corbel" pitchFamily="34" charset="0"/>
                <a:ea typeface="Calibri" pitchFamily="34" charset="0"/>
                <a:cs typeface="Times New Roman" pitchFamily="18" charset="0"/>
              </a:rPr>
              <a:t>Itàlia</a:t>
            </a:r>
            <a:r>
              <a:rPr lang="es-ES" altLang="es-ES" sz="1100" dirty="0">
                <a:latin typeface="Corbel" pitchFamily="34" charset="0"/>
                <a:ea typeface="Calibri" pitchFamily="34" charset="0"/>
                <a:cs typeface="Times New Roman" pitchFamily="18" charset="0"/>
              </a:rPr>
              <a:t> moderna i </a:t>
            </a:r>
            <a:r>
              <a:rPr lang="es-ES" altLang="es-ES" sz="1100" dirty="0" err="1">
                <a:latin typeface="Corbel" pitchFamily="34" charset="0"/>
                <a:ea typeface="Calibri" pitchFamily="34" charset="0"/>
                <a:cs typeface="Times New Roman" pitchFamily="18" charset="0"/>
              </a:rPr>
              <a:t>símbol</a:t>
            </a:r>
            <a:r>
              <a:rPr lang="es-ES" altLang="es-ES" sz="1100" dirty="0">
                <a:latin typeface="Corbel" pitchFamily="34" charset="0"/>
                <a:ea typeface="Calibri" pitchFamily="34" charset="0"/>
                <a:cs typeface="Times New Roman" pitchFamily="18" charset="0"/>
              </a:rPr>
              <a:t> del </a:t>
            </a:r>
            <a:r>
              <a:rPr lang="es-ES" altLang="es-ES" sz="1100" dirty="0" err="1">
                <a:latin typeface="Corbel" pitchFamily="34" charset="0"/>
                <a:ea typeface="Calibri" pitchFamily="34" charset="0"/>
                <a:cs typeface="Times New Roman" pitchFamily="18" charset="0"/>
              </a:rPr>
              <a:t>Risorgimento</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Aquesta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coalició</a:t>
            </a:r>
            <a:r>
              <a:rPr lang="es-ES" altLang="es-ES" sz="1100" dirty="0">
                <a:latin typeface="Corbel" pitchFamily="34" charset="0"/>
                <a:ea typeface="Calibri" pitchFamily="34" charset="0"/>
                <a:cs typeface="Times New Roman" pitchFamily="18" charset="0"/>
              </a:rPr>
              <a:t> va provocar una </a:t>
            </a:r>
            <a:r>
              <a:rPr lang="es-ES" altLang="es-ES" sz="1100" dirty="0" err="1">
                <a:latin typeface="Corbel" pitchFamily="34" charset="0"/>
                <a:ea typeface="Calibri" pitchFamily="34" charset="0"/>
                <a:cs typeface="Times New Roman" pitchFamily="18" charset="0"/>
              </a:rPr>
              <a:t>reacció</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immediata</a:t>
            </a:r>
            <a:r>
              <a:rPr lang="es-ES" altLang="es-ES" sz="1100" dirty="0">
                <a:latin typeface="Corbel" pitchFamily="34" charset="0"/>
                <a:ea typeface="Calibri" pitchFamily="34" charset="0"/>
                <a:cs typeface="Times New Roman" pitchFamily="18" charset="0"/>
              </a:rPr>
              <a:t> en </a:t>
            </a:r>
            <a:r>
              <a:rPr lang="es-ES" altLang="es-ES" sz="1100" dirty="0" err="1">
                <a:latin typeface="Corbel" pitchFamily="34" charset="0"/>
                <a:ea typeface="Calibri" pitchFamily="34" charset="0"/>
                <a:cs typeface="Times New Roman" pitchFamily="18" charset="0"/>
              </a:rPr>
              <a:t>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cercles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monàrquics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neofeixistes</a:t>
            </a:r>
            <a:r>
              <a:rPr lang="es-ES" altLang="es-ES" sz="1100" dirty="0">
                <a:latin typeface="Corbel" pitchFamily="34" charset="0"/>
                <a:ea typeface="Calibri" pitchFamily="34" charset="0"/>
                <a:cs typeface="Times New Roman" pitchFamily="18" charset="0"/>
              </a:rPr>
              <a:t> i la </a:t>
            </a:r>
            <a:r>
              <a:rPr lang="es-ES" altLang="es-ES" sz="1100" dirty="0" err="1">
                <a:latin typeface="Corbel" pitchFamily="34" charset="0"/>
                <a:ea typeface="Calibri" pitchFamily="34" charset="0"/>
                <a:cs typeface="Times New Roman" pitchFamily="18" charset="0"/>
              </a:rPr>
              <a:t>Democràcia</a:t>
            </a:r>
            <a:r>
              <a:rPr lang="es-ES" altLang="es-ES" sz="1100" dirty="0">
                <a:latin typeface="Corbel" pitchFamily="34" charset="0"/>
                <a:ea typeface="Calibri" pitchFamily="34" charset="0"/>
                <a:cs typeface="Times New Roman" pitchFamily="18" charset="0"/>
              </a:rPr>
              <a:t> Cristiana que, </a:t>
            </a:r>
            <a:r>
              <a:rPr lang="es-ES" altLang="es-ES" sz="1100" dirty="0" err="1">
                <a:latin typeface="Corbel" pitchFamily="34" charset="0"/>
                <a:ea typeface="Calibri" pitchFamily="34" charset="0"/>
                <a:cs typeface="Times New Roman" pitchFamily="18" charset="0"/>
              </a:rPr>
              <a:t>secundats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pels</a:t>
            </a:r>
            <a:r>
              <a:rPr lang="es-ES" altLang="es-ES" sz="1100" dirty="0">
                <a:latin typeface="Corbel" pitchFamily="34" charset="0"/>
                <a:ea typeface="Calibri" pitchFamily="34" charset="0"/>
                <a:cs typeface="Times New Roman" pitchFamily="18" charset="0"/>
              </a:rPr>
              <a:t> EUA, van iniciar una </a:t>
            </a:r>
            <a:r>
              <a:rPr lang="es-ES" altLang="es-ES" sz="1100" dirty="0" err="1">
                <a:latin typeface="Corbel" pitchFamily="34" charset="0"/>
                <a:ea typeface="Calibri" pitchFamily="34" charset="0"/>
                <a:cs typeface="Times New Roman" pitchFamily="18" charset="0"/>
              </a:rPr>
              <a:t>campanya</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descrèdit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davant</a:t>
            </a:r>
            <a:r>
              <a:rPr lang="es-ES" altLang="es-ES" sz="1100" dirty="0">
                <a:latin typeface="Corbel" pitchFamily="34" charset="0"/>
                <a:ea typeface="Calibri" pitchFamily="34" charset="0"/>
                <a:cs typeface="Times New Roman" pitchFamily="18" charset="0"/>
              </a:rPr>
              <a:t> el que </a:t>
            </a:r>
            <a:r>
              <a:rPr lang="es-ES" altLang="es-ES" sz="1100" dirty="0" err="1">
                <a:latin typeface="Corbel" pitchFamily="34" charset="0"/>
                <a:ea typeface="Calibri" pitchFamily="34" charset="0"/>
                <a:cs typeface="Times New Roman" pitchFamily="18" charset="0"/>
              </a:rPr>
              <a:t>percebien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com</a:t>
            </a:r>
            <a:r>
              <a:rPr lang="es-ES" altLang="es-ES" sz="1100" dirty="0">
                <a:latin typeface="Corbel" pitchFamily="34" charset="0"/>
                <a:ea typeface="Calibri" pitchFamily="34" charset="0"/>
                <a:cs typeface="Times New Roman" pitchFamily="18" charset="0"/>
              </a:rPr>
              <a:t> a una </a:t>
            </a:r>
            <a:r>
              <a:rPr lang="es-ES" altLang="es-ES" sz="1100" dirty="0" err="1">
                <a:latin typeface="Corbel" pitchFamily="34" charset="0"/>
                <a:ea typeface="Calibri" pitchFamily="34" charset="0"/>
                <a:cs typeface="Times New Roman" pitchFamily="18" charset="0"/>
              </a:rPr>
              <a:t>amenaça</a:t>
            </a:r>
            <a:r>
              <a:rPr lang="es-ES" altLang="es-ES" sz="1100" dirty="0">
                <a:latin typeface="Corbel" pitchFamily="34" charset="0"/>
                <a:ea typeface="Calibri" pitchFamily="34" charset="0"/>
                <a:cs typeface="Times New Roman" pitchFamily="18" charset="0"/>
              </a:rPr>
              <a:t> comunista. </a:t>
            </a:r>
            <a:r>
              <a:rPr lang="es-ES" altLang="es-ES" sz="1100" dirty="0" err="1">
                <a:latin typeface="Corbel" pitchFamily="34" charset="0"/>
                <a:ea typeface="Calibri" pitchFamily="34" charset="0"/>
                <a:cs typeface="Times New Roman" pitchFamily="18" charset="0"/>
              </a:rPr>
              <a:t>Aquesta</a:t>
            </a:r>
            <a:r>
              <a:rPr lang="es-ES" altLang="es-ES" sz="1100" dirty="0">
                <a:latin typeface="Corbel" pitchFamily="34" charset="0"/>
                <a:ea typeface="Calibri" pitchFamily="34" charset="0"/>
                <a:cs typeface="Times New Roman" pitchFamily="18" charset="0"/>
              </a:rPr>
              <a:t> obra recrea </a:t>
            </a:r>
            <a:r>
              <a:rPr lang="es-ES" altLang="es-ES" sz="1100" dirty="0" err="1">
                <a:latin typeface="Corbel" pitchFamily="34" charset="0"/>
                <a:ea typeface="Calibri" pitchFamily="34" charset="0"/>
                <a:cs typeface="Times New Roman" pitchFamily="18" charset="0"/>
              </a:rPr>
              <a:t>amb</a:t>
            </a:r>
            <a:r>
              <a:rPr lang="es-ES" altLang="es-ES" sz="1100" dirty="0">
                <a:latin typeface="Corbel" pitchFamily="34" charset="0"/>
                <a:ea typeface="Calibri" pitchFamily="34" charset="0"/>
                <a:cs typeface="Times New Roman" pitchFamily="18" charset="0"/>
              </a:rPr>
              <a:t> pólvora i </a:t>
            </a:r>
            <a:r>
              <a:rPr lang="es-ES" altLang="es-ES" sz="1100" dirty="0" err="1">
                <a:latin typeface="Corbel" pitchFamily="34" charset="0"/>
                <a:ea typeface="Calibri" pitchFamily="34" charset="0"/>
                <a:cs typeface="Times New Roman" pitchFamily="18" charset="0"/>
              </a:rPr>
              <a:t>foc</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al·ludint</a:t>
            </a:r>
            <a:r>
              <a:rPr lang="es-ES" altLang="es-ES" sz="1100" dirty="0">
                <a:latin typeface="Corbel" pitchFamily="34" charset="0"/>
                <a:ea typeface="Calibri" pitchFamily="34" charset="0"/>
                <a:cs typeface="Times New Roman" pitchFamily="18" charset="0"/>
              </a:rPr>
              <a:t> a la </a:t>
            </a:r>
            <a:r>
              <a:rPr lang="es-ES" altLang="es-ES" sz="1100" dirty="0" err="1">
                <a:latin typeface="Corbel" pitchFamily="34" charset="0"/>
                <a:ea typeface="Calibri" pitchFamily="34" charset="0"/>
                <a:cs typeface="Times New Roman" pitchFamily="18" charset="0"/>
              </a:rPr>
              <a:t>potent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campanya</a:t>
            </a:r>
            <a:r>
              <a:rPr lang="es-ES" altLang="es-ES" sz="1100" dirty="0">
                <a:latin typeface="Corbel" pitchFamily="34" charset="0"/>
                <a:ea typeface="Calibri" pitchFamily="34" charset="0"/>
                <a:cs typeface="Times New Roman" pitchFamily="18" charset="0"/>
              </a:rPr>
              <a:t> bruta contra </a:t>
            </a:r>
            <a:r>
              <a:rPr lang="es-ES" altLang="es-ES" sz="1100" dirty="0" err="1">
                <a:latin typeface="Corbel" pitchFamily="34" charset="0"/>
                <a:ea typeface="Calibri" pitchFamily="34" charset="0"/>
                <a:cs typeface="Times New Roman" pitchFamily="18" charset="0"/>
              </a:rPr>
              <a:t>l'esquerra</a:t>
            </a:r>
            <a:r>
              <a:rPr lang="es-ES" altLang="es-ES" sz="1100" dirty="0">
                <a:latin typeface="Corbel" pitchFamily="34" charset="0"/>
                <a:ea typeface="Calibri" pitchFamily="34" charset="0"/>
                <a:cs typeface="Times New Roman" pitchFamily="18" charset="0"/>
              </a:rPr>
              <a:t>– una </a:t>
            </a:r>
            <a:r>
              <a:rPr lang="es-ES" altLang="es-ES" sz="1100" dirty="0" err="1">
                <a:latin typeface="Corbel" pitchFamily="34" charset="0"/>
                <a:ea typeface="Calibri" pitchFamily="34" charset="0"/>
                <a:cs typeface="Times New Roman" pitchFamily="18" charset="0"/>
              </a:rPr>
              <a:t>imatge</a:t>
            </a:r>
            <a:r>
              <a:rPr lang="es-ES" altLang="es-ES" sz="1100" dirty="0">
                <a:latin typeface="Corbel" pitchFamily="34" charset="0"/>
                <a:ea typeface="Calibri" pitchFamily="34" charset="0"/>
                <a:cs typeface="Times New Roman" pitchFamily="18" charset="0"/>
              </a:rPr>
              <a:t> de la propaganda anticomunista en </a:t>
            </a:r>
            <a:r>
              <a:rPr lang="es-ES" altLang="es-ES" sz="1100" dirty="0" err="1">
                <a:latin typeface="Corbel" pitchFamily="34" charset="0"/>
                <a:ea typeface="Calibri" pitchFamily="34" charset="0"/>
                <a:cs typeface="Times New Roman" pitchFamily="18" charset="0"/>
              </a:rPr>
              <a:t>què</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com</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tradicionals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ambigrames</a:t>
            </a:r>
            <a:r>
              <a:rPr lang="es-ES" altLang="es-ES" sz="1100" dirty="0">
                <a:latin typeface="Corbel" pitchFamily="34" charset="0"/>
                <a:ea typeface="Calibri" pitchFamily="34" charset="0"/>
                <a:cs typeface="Times New Roman" pitchFamily="18" charset="0"/>
              </a:rPr>
              <a:t>, el </a:t>
            </a:r>
            <a:r>
              <a:rPr lang="es-ES" altLang="es-ES" sz="1100" dirty="0" err="1">
                <a:latin typeface="Corbel" pitchFamily="34" charset="0"/>
                <a:ea typeface="Calibri" pitchFamily="34" charset="0"/>
                <a:cs typeface="Times New Roman" pitchFamily="18" charset="0"/>
              </a:rPr>
              <a:t>rostre</a:t>
            </a:r>
            <a:r>
              <a:rPr lang="es-ES" altLang="es-ES" sz="1100" dirty="0">
                <a:latin typeface="Corbel" pitchFamily="34" charset="0"/>
                <a:ea typeface="Calibri" pitchFamily="34" charset="0"/>
                <a:cs typeface="Times New Roman" pitchFamily="18" charset="0"/>
              </a:rPr>
              <a:t> de Garibaldi es </a:t>
            </a:r>
            <a:r>
              <a:rPr lang="es-ES" altLang="es-ES" sz="1100" dirty="0" err="1">
                <a:latin typeface="Corbel" pitchFamily="34" charset="0"/>
                <a:ea typeface="Calibri" pitchFamily="34" charset="0"/>
                <a:cs typeface="Times New Roman" pitchFamily="18" charset="0"/>
              </a:rPr>
              <a:t>converteix</a:t>
            </a:r>
            <a:r>
              <a:rPr lang="es-ES" altLang="es-ES" sz="1100" dirty="0">
                <a:latin typeface="Corbel" pitchFamily="34" charset="0"/>
                <a:ea typeface="Calibri" pitchFamily="34" charset="0"/>
                <a:cs typeface="Times New Roman" pitchFamily="18" charset="0"/>
              </a:rPr>
              <a:t> en el de Stalin.</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p:txBody>
      </p:sp>
    </p:spTree>
    <p:extLst>
      <p:ext uri="{BB962C8B-B14F-4D97-AF65-F5344CB8AC3E}">
        <p14:creationId xmlns:p14="http://schemas.microsoft.com/office/powerpoint/2010/main" val="926450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a:latin typeface="Corbel" pitchFamily="34" charset="0"/>
                <a:ea typeface="Calibri" pitchFamily="34" charset="0"/>
                <a:cs typeface="Times New Roman" pitchFamily="18" charset="0"/>
              </a:rPr>
              <a:t>Garibaldi</a:t>
            </a:r>
          </a:p>
          <a:p>
            <a:pPr>
              <a:spcBef>
                <a:spcPct val="0"/>
              </a:spcBef>
              <a:buNone/>
            </a:pPr>
            <a:r>
              <a:rPr lang="en-US" altLang="es-ES" sz="1100" dirty="0">
                <a:latin typeface="Corbel" pitchFamily="34" charset="0"/>
                <a:ea typeface="Calibri" pitchFamily="34" charset="0"/>
                <a:cs typeface="Times New Roman" pitchFamily="18" charset="0"/>
              </a:rPr>
              <a:t>2022</a:t>
            </a:r>
          </a:p>
          <a:p>
            <a:pPr>
              <a:spcBef>
                <a:spcPct val="0"/>
              </a:spcBef>
              <a:buNone/>
            </a:pPr>
            <a:r>
              <a:rPr lang="en-US" altLang="es-ES" sz="1100" dirty="0">
                <a:latin typeface="Corbel" pitchFamily="34" charset="0"/>
                <a:ea typeface="Calibri" pitchFamily="34" charset="0"/>
                <a:cs typeface="Times New Roman" pitchFamily="18" charset="0"/>
              </a:rPr>
              <a:t>Pyrography on linen canvas on wooden frame.</a:t>
            </a:r>
          </a:p>
          <a:p>
            <a:pPr>
              <a:spcBef>
                <a:spcPct val="0"/>
              </a:spcBef>
              <a:buNone/>
            </a:pPr>
            <a:r>
              <a:rPr lang="en-US" altLang="es-ES" sz="1100" dirty="0">
                <a:latin typeface="Corbel" pitchFamily="34" charset="0"/>
                <a:ea typeface="Calibri" pitchFamily="34" charset="0"/>
                <a:cs typeface="Times New Roman" pitchFamily="18" charset="0"/>
              </a:rPr>
              <a:t>92 x 140 x 4 cm.</a:t>
            </a:r>
          </a:p>
          <a:p>
            <a:pPr>
              <a:spcBef>
                <a:spcPct val="0"/>
              </a:spcBef>
              <a:buNone/>
            </a:pPr>
            <a:r>
              <a:rPr lang="en-US" altLang="es-ES" sz="1100" dirty="0">
                <a:latin typeface="Corbel" pitchFamily="34" charset="0"/>
                <a:ea typeface="Calibri" pitchFamily="34" charset="0"/>
                <a:cs typeface="Times New Roman" pitchFamily="18" charset="0"/>
              </a:rPr>
              <a:t>Unique piece</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784" y="2411761"/>
            <a:ext cx="3960440" cy="395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530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0682" y="2248862"/>
            <a:ext cx="5760640" cy="567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a:latin typeface="Corbel" pitchFamily="34" charset="0"/>
                <a:ea typeface="Calibri" pitchFamily="34" charset="0"/>
                <a:cs typeface="Times New Roman" pitchFamily="18" charset="0"/>
              </a:rPr>
              <a:t>Le due </a:t>
            </a:r>
            <a:r>
              <a:rPr lang="en-US" altLang="es-ES" sz="1100" b="1" i="1" dirty="0" err="1">
                <a:latin typeface="Corbel" pitchFamily="34" charset="0"/>
                <a:ea typeface="Calibri" pitchFamily="34" charset="0"/>
                <a:cs typeface="Times New Roman" pitchFamily="18" charset="0"/>
              </a:rPr>
              <a:t>differenti</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fasi</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della</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tensione</a:t>
            </a:r>
            <a:r>
              <a:rPr lang="en-US" altLang="es-ES" sz="1100" b="1" i="1" dirty="0">
                <a:latin typeface="Corbel" pitchFamily="34" charset="0"/>
                <a:ea typeface="Calibri" pitchFamily="34" charset="0"/>
                <a:cs typeface="Times New Roman" pitchFamily="18" charset="0"/>
              </a:rPr>
              <a:t> </a:t>
            </a:r>
          </a:p>
          <a:p>
            <a:pPr>
              <a:spcBef>
                <a:spcPct val="0"/>
              </a:spcBef>
              <a:buNone/>
            </a:pPr>
            <a:r>
              <a:rPr lang="en-US" altLang="es-ES" sz="1100" dirty="0">
                <a:latin typeface="Corbel" pitchFamily="34" charset="0"/>
                <a:ea typeface="Calibri" pitchFamily="34" charset="0"/>
                <a:cs typeface="Times New Roman" pitchFamily="18" charset="0"/>
              </a:rPr>
              <a:t>2022</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In November 14, 1974, just a year before his assassination, Pier Paolo </a:t>
            </a:r>
            <a:r>
              <a:rPr lang="en-US" altLang="es-ES" sz="1100" dirty="0" err="1">
                <a:latin typeface="Corbel" pitchFamily="34" charset="0"/>
                <a:ea typeface="Calibri" pitchFamily="34" charset="0"/>
                <a:cs typeface="Times New Roman" pitchFamily="18" charset="0"/>
              </a:rPr>
              <a:t>Pasolini</a:t>
            </a:r>
            <a:r>
              <a:rPr lang="en-US" altLang="es-ES" sz="1100" dirty="0">
                <a:latin typeface="Corbel" pitchFamily="34" charset="0"/>
                <a:ea typeface="Calibri" pitchFamily="34" charset="0"/>
                <a:cs typeface="Times New Roman" pitchFamily="18" charset="0"/>
              </a:rPr>
              <a:t> would write his famous </a:t>
            </a:r>
            <a:r>
              <a:rPr lang="en-US" altLang="es-ES" sz="1100" dirty="0" err="1">
                <a:latin typeface="Corbel" pitchFamily="34" charset="0"/>
                <a:ea typeface="Calibri" pitchFamily="34" charset="0"/>
                <a:cs typeface="Times New Roman" pitchFamily="18" charset="0"/>
              </a:rPr>
              <a:t>Cos'è</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questo</a:t>
            </a:r>
            <a:r>
              <a:rPr lang="en-US" altLang="es-ES" sz="1100" dirty="0">
                <a:latin typeface="Corbel" pitchFamily="34" charset="0"/>
                <a:ea typeface="Calibri" pitchFamily="34" charset="0"/>
                <a:cs typeface="Times New Roman" pitchFamily="18" charset="0"/>
              </a:rPr>
              <a:t> coup? Io so (What is this coup? I know) published in the newspaper </a:t>
            </a:r>
            <a:r>
              <a:rPr lang="en-US" altLang="es-ES" sz="1100" dirty="0" err="1">
                <a:latin typeface="Corbel" pitchFamily="34" charset="0"/>
                <a:ea typeface="Calibri" pitchFamily="34" charset="0"/>
                <a:cs typeface="Times New Roman" pitchFamily="18" charset="0"/>
              </a:rPr>
              <a:t>Corriere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della</a:t>
            </a:r>
            <a:r>
              <a:rPr lang="en-US" altLang="es-ES" sz="1100" dirty="0">
                <a:latin typeface="Corbel" pitchFamily="34" charset="0"/>
                <a:ea typeface="Calibri" pitchFamily="34" charset="0"/>
                <a:cs typeface="Times New Roman" pitchFamily="18" charset="0"/>
              </a:rPr>
              <a:t> Sera. In it, the author claimed to know "the names of those who controlled the two different – in fact, opposite – phases of the tension", in reference to the perpetrators, material, and intellectual, of the Piazza Fontana attack on December 12, 1969. The sculpture Le due </a:t>
            </a:r>
            <a:r>
              <a:rPr lang="en-US" altLang="es-ES" sz="1100" dirty="0" err="1">
                <a:latin typeface="Corbel" pitchFamily="34" charset="0"/>
                <a:ea typeface="Calibri" pitchFamily="34" charset="0"/>
                <a:cs typeface="Times New Roman" pitchFamily="18" charset="0"/>
              </a:rPr>
              <a:t>differenti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fasi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della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tensione</a:t>
            </a:r>
            <a:r>
              <a:rPr lang="en-US" altLang="es-ES" sz="1100" dirty="0">
                <a:latin typeface="Corbel" pitchFamily="34" charset="0"/>
                <a:ea typeface="Calibri" pitchFamily="34" charset="0"/>
                <a:cs typeface="Times New Roman" pitchFamily="18" charset="0"/>
              </a:rPr>
              <a:t> rescues the advertising graphics of the typewriter that </a:t>
            </a:r>
            <a:r>
              <a:rPr lang="en-US" altLang="es-ES" sz="1100" dirty="0" err="1">
                <a:latin typeface="Corbel" pitchFamily="34" charset="0"/>
                <a:ea typeface="Calibri" pitchFamily="34" charset="0"/>
                <a:cs typeface="Times New Roman" pitchFamily="18" charset="0"/>
              </a:rPr>
              <a:t>Pasolini</a:t>
            </a:r>
            <a:r>
              <a:rPr lang="en-US" altLang="es-ES" sz="1100" dirty="0">
                <a:latin typeface="Corbel" pitchFamily="34" charset="0"/>
                <a:ea typeface="Calibri" pitchFamily="34" charset="0"/>
                <a:cs typeface="Times New Roman" pitchFamily="18" charset="0"/>
              </a:rPr>
              <a:t> used to write his Corsair Writings. With this multitude of metal arrows, which rotate in opposite directions, Carrasco translates the chaos and confrontation described in </a:t>
            </a:r>
            <a:r>
              <a:rPr lang="en-US" altLang="es-ES" sz="1100" dirty="0" err="1">
                <a:latin typeface="Corbel" pitchFamily="34" charset="0"/>
                <a:ea typeface="Calibri" pitchFamily="34" charset="0"/>
                <a:cs typeface="Times New Roman" pitchFamily="18" charset="0"/>
              </a:rPr>
              <a:t>Pasolini's</a:t>
            </a:r>
            <a:r>
              <a:rPr lang="en-US" altLang="es-ES" sz="1100" dirty="0">
                <a:latin typeface="Corbel" pitchFamily="34" charset="0"/>
                <a:ea typeface="Calibri" pitchFamily="34" charset="0"/>
                <a:cs typeface="Times New Roman" pitchFamily="18" charset="0"/>
              </a:rPr>
              <a:t> words.</a:t>
            </a:r>
            <a:endParaRPr lang="es-ES" altLang="es-ES" sz="1100" dirty="0">
              <a:latin typeface="Corbel" pitchFamily="34" charset="0"/>
              <a:ea typeface="Calibri" pitchFamily="34" charset="0"/>
              <a:cs typeface="Times New Roman" pitchFamily="18" charset="0"/>
            </a:endParaRP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El 14 de noviembre de 1974, apenas un año antes de su asesinato, </a:t>
            </a:r>
            <a:r>
              <a:rPr lang="es-ES" altLang="es-ES" sz="1100" dirty="0" err="1">
                <a:latin typeface="Corbel" pitchFamily="34" charset="0"/>
                <a:ea typeface="Calibri" pitchFamily="34" charset="0"/>
                <a:cs typeface="Times New Roman" pitchFamily="18" charset="0"/>
              </a:rPr>
              <a:t>Pier</a:t>
            </a:r>
            <a:r>
              <a:rPr lang="es-ES" altLang="es-ES" sz="1100" dirty="0">
                <a:latin typeface="Corbel" pitchFamily="34" charset="0"/>
                <a:ea typeface="Calibri" pitchFamily="34" charset="0"/>
                <a:cs typeface="Times New Roman" pitchFamily="18" charset="0"/>
              </a:rPr>
              <a:t> Paolo </a:t>
            </a:r>
            <a:r>
              <a:rPr lang="es-ES" altLang="es-ES" sz="1100" dirty="0" err="1">
                <a:latin typeface="Corbel" pitchFamily="34" charset="0"/>
                <a:ea typeface="Calibri" pitchFamily="34" charset="0"/>
                <a:cs typeface="Times New Roman" pitchFamily="18" charset="0"/>
              </a:rPr>
              <a:t>Pasolini</a:t>
            </a:r>
            <a:r>
              <a:rPr lang="es-ES" altLang="es-ES" sz="1100" dirty="0">
                <a:latin typeface="Corbel" pitchFamily="34" charset="0"/>
                <a:ea typeface="Calibri" pitchFamily="34" charset="0"/>
                <a:cs typeface="Times New Roman" pitchFamily="18" charset="0"/>
              </a:rPr>
              <a:t> escribiría su célebre </a:t>
            </a:r>
            <a:r>
              <a:rPr lang="es-ES" altLang="es-ES" sz="1100" dirty="0" err="1">
                <a:latin typeface="Corbel" pitchFamily="34" charset="0"/>
                <a:ea typeface="Calibri" pitchFamily="34" charset="0"/>
                <a:cs typeface="Times New Roman" pitchFamily="18" charset="0"/>
              </a:rPr>
              <a:t>Cos'è</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questo</a:t>
            </a:r>
            <a:r>
              <a:rPr lang="es-ES" altLang="es-ES" sz="1100" dirty="0">
                <a:latin typeface="Corbel" pitchFamily="34" charset="0"/>
                <a:ea typeface="Calibri" pitchFamily="34" charset="0"/>
                <a:cs typeface="Times New Roman" pitchFamily="18" charset="0"/>
              </a:rPr>
              <a:t> golpe? </a:t>
            </a:r>
            <a:r>
              <a:rPr lang="es-ES" altLang="es-ES" sz="1100" dirty="0" err="1">
                <a:latin typeface="Corbel" pitchFamily="34" charset="0"/>
                <a:ea typeface="Calibri" pitchFamily="34" charset="0"/>
                <a:cs typeface="Times New Roman" pitchFamily="18" charset="0"/>
              </a:rPr>
              <a:t>Io</a:t>
            </a:r>
            <a:r>
              <a:rPr lang="es-ES" altLang="es-ES" sz="1100" dirty="0">
                <a:latin typeface="Corbel" pitchFamily="34" charset="0"/>
                <a:ea typeface="Calibri" pitchFamily="34" charset="0"/>
                <a:cs typeface="Times New Roman" pitchFamily="18" charset="0"/>
              </a:rPr>
              <a:t> so (¿Qué es este golpe? Yo lo sé) publicado en el periódico Corriere </a:t>
            </a:r>
            <a:r>
              <a:rPr lang="es-ES" altLang="es-ES" sz="1100" dirty="0" err="1">
                <a:latin typeface="Corbel" pitchFamily="34" charset="0"/>
                <a:ea typeface="Calibri" pitchFamily="34" charset="0"/>
                <a:cs typeface="Times New Roman" pitchFamily="18" charset="0"/>
              </a:rPr>
              <a:t>della</a:t>
            </a:r>
            <a:r>
              <a:rPr lang="es-ES" altLang="es-ES" sz="1100" dirty="0">
                <a:latin typeface="Corbel" pitchFamily="34" charset="0"/>
                <a:ea typeface="Calibri" pitchFamily="34" charset="0"/>
                <a:cs typeface="Times New Roman" pitchFamily="18" charset="0"/>
              </a:rPr>
              <a:t> Sera.  En él, el autor afirmaba conocer "los nombres de quienes controlaban las dos fases diferentes –de hecho opuestas– de la tensión", en referencia a los autores, materiales e intelectuales, del atentado de la Piazza Fontana el 12 de diciembre de 1969. La escultura Le </a:t>
            </a:r>
            <a:r>
              <a:rPr lang="es-ES" altLang="es-ES" sz="1100" dirty="0" err="1">
                <a:latin typeface="Corbel" pitchFamily="34" charset="0"/>
                <a:ea typeface="Calibri" pitchFamily="34" charset="0"/>
                <a:cs typeface="Times New Roman" pitchFamily="18" charset="0"/>
              </a:rPr>
              <a:t>due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differenti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fasi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della</a:t>
            </a:r>
            <a:r>
              <a:rPr lang="es-ES" altLang="es-ES" sz="1100" dirty="0">
                <a:latin typeface="Corbel" pitchFamily="34" charset="0"/>
                <a:ea typeface="Calibri" pitchFamily="34" charset="0"/>
                <a:cs typeface="Times New Roman" pitchFamily="18" charset="0"/>
              </a:rPr>
              <a:t> tensione rescata la gráfica publicitaria de la máquina de escribir que utilizó </a:t>
            </a:r>
            <a:r>
              <a:rPr lang="es-ES" altLang="es-ES" sz="1100" dirty="0" err="1">
                <a:latin typeface="Corbel" pitchFamily="34" charset="0"/>
                <a:ea typeface="Calibri" pitchFamily="34" charset="0"/>
                <a:cs typeface="Times New Roman" pitchFamily="18" charset="0"/>
              </a:rPr>
              <a:t>Pasolini</a:t>
            </a:r>
            <a:r>
              <a:rPr lang="es-ES" altLang="es-ES" sz="1100" dirty="0">
                <a:latin typeface="Corbel" pitchFamily="34" charset="0"/>
                <a:ea typeface="Calibri" pitchFamily="34" charset="0"/>
                <a:cs typeface="Times New Roman" pitchFamily="18" charset="0"/>
              </a:rPr>
              <a:t> para redactar sus Escritos Corsarios. Con esta multitud de flechas de metal, que giran en sentidos opuestos, Carrasco traduce el caos y enfrentamiento descritos en las palabras de </a:t>
            </a:r>
            <a:r>
              <a:rPr lang="es-ES" altLang="es-ES" sz="1100" dirty="0" err="1">
                <a:latin typeface="Corbel" pitchFamily="34" charset="0"/>
                <a:ea typeface="Calibri" pitchFamily="34" charset="0"/>
                <a:cs typeface="Times New Roman" pitchFamily="18" charset="0"/>
              </a:rPr>
              <a:t>Pasolini</a:t>
            </a:r>
            <a:r>
              <a:rPr lang="es-ES" altLang="es-ES" sz="1100" dirty="0">
                <a:latin typeface="Corbel" pitchFamily="34" charset="0"/>
                <a:ea typeface="Calibri" pitchFamily="34" charset="0"/>
                <a:cs typeface="Times New Roman" pitchFamily="18" charset="0"/>
              </a:rPr>
              <a:t>.</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El 14 de </a:t>
            </a:r>
            <a:r>
              <a:rPr lang="es-ES" altLang="es-ES" sz="1100" dirty="0" err="1">
                <a:latin typeface="Corbel" pitchFamily="34" charset="0"/>
                <a:ea typeface="Calibri" pitchFamily="34" charset="0"/>
                <a:cs typeface="Times New Roman" pitchFamily="18" charset="0"/>
              </a:rPr>
              <a:t>novembre</a:t>
            </a:r>
            <a:r>
              <a:rPr lang="es-ES" altLang="es-ES" sz="1100" dirty="0">
                <a:latin typeface="Corbel" pitchFamily="34" charset="0"/>
                <a:ea typeface="Calibri" pitchFamily="34" charset="0"/>
                <a:cs typeface="Times New Roman" pitchFamily="18" charset="0"/>
              </a:rPr>
              <a:t> de 1974, </a:t>
            </a:r>
            <a:r>
              <a:rPr lang="es-ES" altLang="es-ES" sz="1100" dirty="0" err="1">
                <a:latin typeface="Corbel" pitchFamily="34" charset="0"/>
                <a:ea typeface="Calibri" pitchFamily="34" charset="0"/>
                <a:cs typeface="Times New Roman" pitchFamily="18" charset="0"/>
              </a:rPr>
              <a:t>poc</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més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d’un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any</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abans</a:t>
            </a:r>
            <a:r>
              <a:rPr lang="es-ES" altLang="es-ES" sz="1100" dirty="0">
                <a:latin typeface="Corbel" pitchFamily="34" charset="0"/>
                <a:ea typeface="Calibri" pitchFamily="34" charset="0"/>
                <a:cs typeface="Times New Roman" pitchFamily="18" charset="0"/>
              </a:rPr>
              <a:t> del </a:t>
            </a:r>
            <a:r>
              <a:rPr lang="es-ES" altLang="es-ES" sz="1100" dirty="0" err="1">
                <a:latin typeface="Corbel" pitchFamily="34" charset="0"/>
                <a:ea typeface="Calibri" pitchFamily="34" charset="0"/>
                <a:cs typeface="Times New Roman" pitchFamily="18" charset="0"/>
              </a:rPr>
              <a:t>seu</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assassinat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Pier</a:t>
            </a:r>
            <a:r>
              <a:rPr lang="es-ES" altLang="es-ES" sz="1100" dirty="0">
                <a:latin typeface="Corbel" pitchFamily="34" charset="0"/>
                <a:ea typeface="Calibri" pitchFamily="34" charset="0"/>
                <a:cs typeface="Times New Roman" pitchFamily="18" charset="0"/>
              </a:rPr>
              <a:t> Paolo </a:t>
            </a:r>
            <a:r>
              <a:rPr lang="es-ES" altLang="es-ES" sz="1100" dirty="0" err="1">
                <a:latin typeface="Corbel" pitchFamily="34" charset="0"/>
                <a:ea typeface="Calibri" pitchFamily="34" charset="0"/>
                <a:cs typeface="Times New Roman" pitchFamily="18" charset="0"/>
              </a:rPr>
              <a:t>Pasolini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escrivia</a:t>
            </a:r>
            <a:r>
              <a:rPr lang="es-ES" altLang="es-ES" sz="1100" dirty="0">
                <a:latin typeface="Corbel" pitchFamily="34" charset="0"/>
                <a:ea typeface="Calibri" pitchFamily="34" charset="0"/>
                <a:cs typeface="Times New Roman" pitchFamily="18" charset="0"/>
              </a:rPr>
              <a:t> el </a:t>
            </a:r>
            <a:r>
              <a:rPr lang="es-ES" altLang="es-ES" sz="1100" dirty="0" err="1">
                <a:latin typeface="Corbel" pitchFamily="34" charset="0"/>
                <a:ea typeface="Calibri" pitchFamily="34" charset="0"/>
                <a:cs typeface="Times New Roman" pitchFamily="18" charset="0"/>
              </a:rPr>
              <a:t>seu</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cèlebre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Cos'è</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questo</a:t>
            </a:r>
            <a:r>
              <a:rPr lang="es-ES" altLang="es-ES" sz="1100" dirty="0">
                <a:latin typeface="Corbel" pitchFamily="34" charset="0"/>
                <a:ea typeface="Calibri" pitchFamily="34" charset="0"/>
                <a:cs typeface="Times New Roman" pitchFamily="18" charset="0"/>
              </a:rPr>
              <a:t> golpe? </a:t>
            </a:r>
            <a:r>
              <a:rPr lang="es-ES" altLang="es-ES" sz="1100" dirty="0" err="1">
                <a:latin typeface="Corbel" pitchFamily="34" charset="0"/>
                <a:ea typeface="Calibri" pitchFamily="34" charset="0"/>
                <a:cs typeface="Times New Roman" pitchFamily="18" charset="0"/>
              </a:rPr>
              <a:t>Io</a:t>
            </a:r>
            <a:r>
              <a:rPr lang="es-ES" altLang="es-ES" sz="1100" dirty="0">
                <a:latin typeface="Corbel" pitchFamily="34" charset="0"/>
                <a:ea typeface="Calibri" pitchFamily="34" charset="0"/>
                <a:cs typeface="Times New Roman" pitchFamily="18" charset="0"/>
              </a:rPr>
              <a:t> so (</a:t>
            </a:r>
            <a:r>
              <a:rPr lang="es-ES" altLang="es-ES" sz="1100" dirty="0" err="1">
                <a:latin typeface="Corbel" pitchFamily="34" charset="0"/>
                <a:ea typeface="Calibri" pitchFamily="34" charset="0"/>
                <a:cs typeface="Times New Roman" pitchFamily="18" charset="0"/>
              </a:rPr>
              <a:t>Què</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és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aquest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cop</a:t>
            </a:r>
            <a:r>
              <a:rPr lang="es-ES" altLang="es-ES" sz="1100" dirty="0">
                <a:latin typeface="Corbel" pitchFamily="34" charset="0"/>
                <a:ea typeface="Calibri" pitchFamily="34" charset="0"/>
                <a:cs typeface="Times New Roman" pitchFamily="18" charset="0"/>
              </a:rPr>
              <a:t>? Jo </a:t>
            </a:r>
            <a:r>
              <a:rPr lang="es-ES" altLang="es-ES" sz="1100" dirty="0" err="1">
                <a:latin typeface="Corbel" pitchFamily="34" charset="0"/>
                <a:ea typeface="Calibri" pitchFamily="34" charset="0"/>
                <a:cs typeface="Times New Roman" pitchFamily="18" charset="0"/>
              </a:rPr>
              <a:t>ho</a:t>
            </a:r>
            <a:r>
              <a:rPr lang="es-ES" altLang="es-ES" sz="1100" dirty="0">
                <a:latin typeface="Corbel" pitchFamily="34" charset="0"/>
                <a:ea typeface="Calibri" pitchFamily="34" charset="0"/>
                <a:cs typeface="Times New Roman" pitchFamily="18" charset="0"/>
              </a:rPr>
              <a:t> sé) </a:t>
            </a:r>
            <a:r>
              <a:rPr lang="es-ES" altLang="es-ES" sz="1100" dirty="0" err="1">
                <a:latin typeface="Corbel" pitchFamily="34" charset="0"/>
                <a:ea typeface="Calibri" pitchFamily="34" charset="0"/>
                <a:cs typeface="Times New Roman" pitchFamily="18" charset="0"/>
              </a:rPr>
              <a:t>publicat</a:t>
            </a:r>
            <a:r>
              <a:rPr lang="es-ES" altLang="es-ES" sz="1100" dirty="0">
                <a:latin typeface="Corbel" pitchFamily="34" charset="0"/>
                <a:ea typeface="Calibri" pitchFamily="34" charset="0"/>
                <a:cs typeface="Times New Roman" pitchFamily="18" charset="0"/>
              </a:rPr>
              <a:t> al </a:t>
            </a:r>
            <a:r>
              <a:rPr lang="es-ES" altLang="es-ES" sz="1100" dirty="0" err="1">
                <a:latin typeface="Corbel" pitchFamily="34" charset="0"/>
                <a:ea typeface="Calibri" pitchFamily="34" charset="0"/>
                <a:cs typeface="Times New Roman" pitchFamily="18" charset="0"/>
              </a:rPr>
              <a:t>diari</a:t>
            </a:r>
            <a:r>
              <a:rPr lang="es-ES" altLang="es-ES" sz="1100" dirty="0">
                <a:latin typeface="Corbel" pitchFamily="34" charset="0"/>
                <a:ea typeface="Calibri" pitchFamily="34" charset="0"/>
                <a:cs typeface="Times New Roman" pitchFamily="18" charset="0"/>
              </a:rPr>
              <a:t> Corriere </a:t>
            </a:r>
            <a:r>
              <a:rPr lang="es-ES" altLang="es-ES" sz="1100" dirty="0" err="1">
                <a:latin typeface="Corbel" pitchFamily="34" charset="0"/>
                <a:ea typeface="Calibri" pitchFamily="34" charset="0"/>
                <a:cs typeface="Times New Roman" pitchFamily="18" charset="0"/>
              </a:rPr>
              <a:t>della</a:t>
            </a:r>
            <a:r>
              <a:rPr lang="es-ES" altLang="es-ES" sz="1100" dirty="0">
                <a:latin typeface="Corbel" pitchFamily="34" charset="0"/>
                <a:ea typeface="Calibri" pitchFamily="34" charset="0"/>
                <a:cs typeface="Times New Roman" pitchFamily="18" charset="0"/>
              </a:rPr>
              <a:t> Sera. </a:t>
            </a:r>
            <a:r>
              <a:rPr lang="es-ES" altLang="es-ES" sz="1100" dirty="0" err="1">
                <a:latin typeface="Corbel" pitchFamily="34" charset="0"/>
                <a:ea typeface="Calibri" pitchFamily="34" charset="0"/>
                <a:cs typeface="Times New Roman" pitchFamily="18" charset="0"/>
              </a:rPr>
              <a:t>Allà</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l'autor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afirmava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conèixer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noms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qui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controlaven</a:t>
            </a:r>
            <a:r>
              <a:rPr lang="es-ES" altLang="es-ES" sz="1100" dirty="0">
                <a:latin typeface="Corbel" pitchFamily="34" charset="0"/>
                <a:ea typeface="Calibri" pitchFamily="34" charset="0"/>
                <a:cs typeface="Times New Roman" pitchFamily="18" charset="0"/>
              </a:rPr>
              <a:t> les </a:t>
            </a:r>
            <a:r>
              <a:rPr lang="es-ES" altLang="es-ES" sz="1100" dirty="0" err="1">
                <a:latin typeface="Corbel" pitchFamily="34" charset="0"/>
                <a:ea typeface="Calibri" pitchFamily="34" charset="0"/>
                <a:cs typeface="Times New Roman" pitchFamily="18" charset="0"/>
              </a:rPr>
              <a:t>dues</a:t>
            </a:r>
            <a:r>
              <a:rPr lang="es-ES" altLang="es-ES" sz="1100" dirty="0">
                <a:latin typeface="Corbel" pitchFamily="34" charset="0"/>
                <a:ea typeface="Calibri" pitchFamily="34" charset="0"/>
                <a:cs typeface="Times New Roman" pitchFamily="18" charset="0"/>
              </a:rPr>
              <a:t> fases </a:t>
            </a:r>
            <a:r>
              <a:rPr lang="es-ES" altLang="es-ES" sz="1100" dirty="0" err="1">
                <a:latin typeface="Corbel" pitchFamily="34" charset="0"/>
                <a:ea typeface="Calibri" pitchFamily="34" charset="0"/>
                <a:cs typeface="Times New Roman" pitchFamily="18" charset="0"/>
              </a:rPr>
              <a:t>diferents</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fet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oposades</a:t>
            </a:r>
            <a:r>
              <a:rPr lang="es-ES" altLang="es-ES" sz="1100" dirty="0">
                <a:latin typeface="Corbel" pitchFamily="34" charset="0"/>
                <a:ea typeface="Calibri" pitchFamily="34" charset="0"/>
                <a:cs typeface="Times New Roman" pitchFamily="18" charset="0"/>
              </a:rPr>
              <a:t>– de la </a:t>
            </a:r>
            <a:r>
              <a:rPr lang="es-ES" altLang="es-ES" sz="1100" dirty="0" err="1">
                <a:latin typeface="Corbel" pitchFamily="34" charset="0"/>
                <a:ea typeface="Calibri" pitchFamily="34" charset="0"/>
                <a:cs typeface="Times New Roman" pitchFamily="18" charset="0"/>
              </a:rPr>
              <a:t>tensió</a:t>
            </a:r>
            <a:r>
              <a:rPr lang="es-ES" altLang="es-ES" sz="1100" dirty="0">
                <a:latin typeface="Corbel" pitchFamily="34" charset="0"/>
                <a:ea typeface="Calibri" pitchFamily="34" charset="0"/>
                <a:cs typeface="Times New Roman" pitchFamily="18" charset="0"/>
              </a:rPr>
              <a:t>", en </a:t>
            </a:r>
            <a:r>
              <a:rPr lang="es-ES" altLang="es-ES" sz="1100" dirty="0" err="1">
                <a:latin typeface="Corbel" pitchFamily="34" charset="0"/>
                <a:ea typeface="Calibri" pitchFamily="34" charset="0"/>
                <a:cs typeface="Times New Roman" pitchFamily="18" charset="0"/>
              </a:rPr>
              <a:t>referència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autors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materials</a:t>
            </a:r>
            <a:r>
              <a:rPr lang="es-ES" altLang="es-ES" sz="1100" dirty="0">
                <a:latin typeface="Corbel" pitchFamily="34" charset="0"/>
                <a:ea typeface="Calibri" pitchFamily="34" charset="0"/>
                <a:cs typeface="Times New Roman" pitchFamily="18" charset="0"/>
              </a:rPr>
              <a:t> i </a:t>
            </a:r>
            <a:r>
              <a:rPr lang="es-ES" altLang="es-ES" sz="1100" dirty="0" err="1">
                <a:latin typeface="Corbel" pitchFamily="34" charset="0"/>
                <a:ea typeface="Calibri" pitchFamily="34" charset="0"/>
                <a:cs typeface="Times New Roman" pitchFamily="18" charset="0"/>
              </a:rPr>
              <a:t>intel·lectuals</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l'atemptat</a:t>
            </a:r>
            <a:r>
              <a:rPr lang="es-ES" altLang="es-ES" sz="1100" dirty="0">
                <a:latin typeface="Corbel" pitchFamily="34" charset="0"/>
                <a:ea typeface="Calibri" pitchFamily="34" charset="0"/>
                <a:cs typeface="Times New Roman" pitchFamily="18" charset="0"/>
              </a:rPr>
              <a:t> de la Piazza Fontana el 12 de desembre de 1969. </a:t>
            </a:r>
            <a:r>
              <a:rPr lang="es-ES" altLang="es-ES" sz="1100" dirty="0" err="1">
                <a:latin typeface="Corbel" pitchFamily="34" charset="0"/>
                <a:ea typeface="Calibri" pitchFamily="34" charset="0"/>
                <a:cs typeface="Times New Roman" pitchFamily="18" charset="0"/>
              </a:rPr>
              <a:t>L'escultura</a:t>
            </a:r>
            <a:r>
              <a:rPr lang="es-ES" altLang="es-ES" sz="1100" dirty="0">
                <a:latin typeface="Corbel" pitchFamily="34" charset="0"/>
                <a:ea typeface="Calibri" pitchFamily="34" charset="0"/>
                <a:cs typeface="Times New Roman" pitchFamily="18" charset="0"/>
              </a:rPr>
              <a:t> Le </a:t>
            </a:r>
            <a:r>
              <a:rPr lang="es-ES" altLang="es-ES" sz="1100" dirty="0" err="1">
                <a:latin typeface="Corbel" pitchFamily="34" charset="0"/>
                <a:ea typeface="Calibri" pitchFamily="34" charset="0"/>
                <a:cs typeface="Times New Roman" pitchFamily="18" charset="0"/>
              </a:rPr>
              <a:t>due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differenti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fasi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della</a:t>
            </a:r>
            <a:r>
              <a:rPr lang="es-ES" altLang="es-ES" sz="1100" dirty="0">
                <a:latin typeface="Corbel" pitchFamily="34" charset="0"/>
                <a:ea typeface="Calibri" pitchFamily="34" charset="0"/>
                <a:cs typeface="Times New Roman" pitchFamily="18" charset="0"/>
              </a:rPr>
              <a:t> tensione rescata la </a:t>
            </a:r>
            <a:r>
              <a:rPr lang="es-ES" altLang="es-ES" sz="1100" dirty="0" err="1">
                <a:latin typeface="Corbel" pitchFamily="34" charset="0"/>
                <a:ea typeface="Calibri" pitchFamily="34" charset="0"/>
                <a:cs typeface="Times New Roman" pitchFamily="18" charset="0"/>
              </a:rPr>
              <a:t>gràfica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publicitària</a:t>
            </a:r>
            <a:r>
              <a:rPr lang="es-ES" altLang="es-ES" sz="1100" dirty="0">
                <a:latin typeface="Corbel" pitchFamily="34" charset="0"/>
                <a:ea typeface="Calibri" pitchFamily="34" charset="0"/>
                <a:cs typeface="Times New Roman" pitchFamily="18" charset="0"/>
              </a:rPr>
              <a:t> de la </a:t>
            </a:r>
            <a:r>
              <a:rPr lang="es-ES" altLang="es-ES" sz="1100" dirty="0" err="1">
                <a:latin typeface="Corbel" pitchFamily="34" charset="0"/>
                <a:ea typeface="Calibri" pitchFamily="34" charset="0"/>
                <a:cs typeface="Times New Roman" pitchFamily="18" charset="0"/>
              </a:rPr>
              <a:t>màquina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d'escriure</a:t>
            </a:r>
            <a:r>
              <a:rPr lang="es-ES" altLang="es-ES" sz="1100" dirty="0">
                <a:latin typeface="Corbel" pitchFamily="34" charset="0"/>
                <a:ea typeface="Calibri" pitchFamily="34" charset="0"/>
                <a:cs typeface="Times New Roman" pitchFamily="18" charset="0"/>
              </a:rPr>
              <a:t> que va </a:t>
            </a:r>
            <a:r>
              <a:rPr lang="es-ES" altLang="es-ES" sz="1100" dirty="0" err="1">
                <a:latin typeface="Corbel" pitchFamily="34" charset="0"/>
                <a:ea typeface="Calibri" pitchFamily="34" charset="0"/>
                <a:cs typeface="Times New Roman" pitchFamily="18" charset="0"/>
              </a:rPr>
              <a:t>utilitzar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Pasolini</a:t>
            </a:r>
            <a:r>
              <a:rPr lang="es-ES" altLang="es-ES" sz="1100" dirty="0">
                <a:latin typeface="Corbel" pitchFamily="34" charset="0"/>
                <a:ea typeface="Calibri" pitchFamily="34" charset="0"/>
                <a:cs typeface="Times New Roman" pitchFamily="18" charset="0"/>
              </a:rPr>
              <a:t> per a redactar </a:t>
            </a:r>
            <a:r>
              <a:rPr lang="es-ES" altLang="es-ES" sz="1100" dirty="0" err="1">
                <a:latin typeface="Corbel" pitchFamily="34" charset="0"/>
                <a:ea typeface="Calibri" pitchFamily="34" charset="0"/>
                <a:cs typeface="Times New Roman" pitchFamily="18" charset="0"/>
              </a:rPr>
              <a:t>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seus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Escrits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Corsaris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Amb</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aquesta</a:t>
            </a:r>
            <a:r>
              <a:rPr lang="es-ES" altLang="es-ES" sz="1100" dirty="0">
                <a:latin typeface="Corbel" pitchFamily="34" charset="0"/>
                <a:ea typeface="Calibri" pitchFamily="34" charset="0"/>
                <a:cs typeface="Times New Roman" pitchFamily="18" charset="0"/>
              </a:rPr>
              <a:t> multitud de </a:t>
            </a:r>
            <a:r>
              <a:rPr lang="es-ES" altLang="es-ES" sz="1100" dirty="0" err="1">
                <a:latin typeface="Corbel" pitchFamily="34" charset="0"/>
                <a:ea typeface="Calibri" pitchFamily="34" charset="0"/>
                <a:cs typeface="Times New Roman" pitchFamily="18" charset="0"/>
              </a:rPr>
              <a:t>fletxes</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metall</a:t>
            </a:r>
            <a:r>
              <a:rPr lang="es-ES" altLang="es-ES" sz="1100" dirty="0">
                <a:latin typeface="Corbel" pitchFamily="34" charset="0"/>
                <a:ea typeface="Calibri" pitchFamily="34" charset="0"/>
                <a:cs typeface="Times New Roman" pitchFamily="18" charset="0"/>
              </a:rPr>
              <a:t>, que giren en </a:t>
            </a:r>
            <a:r>
              <a:rPr lang="es-ES" altLang="es-ES" sz="1100" dirty="0" err="1">
                <a:latin typeface="Corbel" pitchFamily="34" charset="0"/>
                <a:ea typeface="Calibri" pitchFamily="34" charset="0"/>
                <a:cs typeface="Times New Roman" pitchFamily="18" charset="0"/>
              </a:rPr>
              <a:t>sentits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oposats</a:t>
            </a:r>
            <a:r>
              <a:rPr lang="es-ES" altLang="es-ES" sz="1100" dirty="0">
                <a:latin typeface="Corbel" pitchFamily="34" charset="0"/>
                <a:ea typeface="Calibri" pitchFamily="34" charset="0"/>
                <a:cs typeface="Times New Roman" pitchFamily="18" charset="0"/>
              </a:rPr>
              <a:t>, Carrasco </a:t>
            </a:r>
            <a:r>
              <a:rPr lang="es-ES" altLang="es-ES" sz="1100" dirty="0" err="1">
                <a:latin typeface="Corbel" pitchFamily="34" charset="0"/>
                <a:ea typeface="Calibri" pitchFamily="34" charset="0"/>
                <a:cs typeface="Times New Roman" pitchFamily="18" charset="0"/>
              </a:rPr>
              <a:t>tradueix</a:t>
            </a:r>
            <a:r>
              <a:rPr lang="es-ES" altLang="es-ES" sz="1100" dirty="0">
                <a:latin typeface="Corbel" pitchFamily="34" charset="0"/>
                <a:ea typeface="Calibri" pitchFamily="34" charset="0"/>
                <a:cs typeface="Times New Roman" pitchFamily="18" charset="0"/>
              </a:rPr>
              <a:t> el caos i </a:t>
            </a:r>
            <a:r>
              <a:rPr lang="es-ES" altLang="es-ES" sz="1100" dirty="0" err="1">
                <a:latin typeface="Corbel" pitchFamily="34" charset="0"/>
                <a:ea typeface="Calibri" pitchFamily="34" charset="0"/>
                <a:cs typeface="Times New Roman" pitchFamily="18" charset="0"/>
              </a:rPr>
              <a:t>l’enfrontament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descrits</a:t>
            </a:r>
            <a:r>
              <a:rPr lang="es-ES" altLang="es-ES" sz="1100" dirty="0">
                <a:latin typeface="Corbel" pitchFamily="34" charset="0"/>
                <a:ea typeface="Calibri" pitchFamily="34" charset="0"/>
                <a:cs typeface="Times New Roman" pitchFamily="18" charset="0"/>
              </a:rPr>
              <a:t> en les </a:t>
            </a:r>
            <a:r>
              <a:rPr lang="es-ES" altLang="es-ES" sz="1100" dirty="0" err="1">
                <a:latin typeface="Corbel" pitchFamily="34" charset="0"/>
                <a:ea typeface="Calibri" pitchFamily="34" charset="0"/>
                <a:cs typeface="Times New Roman" pitchFamily="18" charset="0"/>
              </a:rPr>
              <a:t>paraules</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Pasolini</a:t>
            </a:r>
            <a:r>
              <a:rPr lang="es-ES" altLang="es-ES" sz="1100" dirty="0">
                <a:latin typeface="Corbel" pitchFamily="34" charset="0"/>
                <a:ea typeface="Calibri" pitchFamily="34" charset="0"/>
                <a:cs typeface="Times New Roman" pitchFamily="18" charset="0"/>
              </a:rPr>
              <a:t>.</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p:txBody>
      </p:sp>
    </p:spTree>
    <p:extLst>
      <p:ext uri="{BB962C8B-B14F-4D97-AF65-F5344CB8AC3E}">
        <p14:creationId xmlns:p14="http://schemas.microsoft.com/office/powerpoint/2010/main" val="2895498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it-IT" altLang="es-ES" sz="1100" b="1" i="1" dirty="0">
                <a:latin typeface="Corbel" pitchFamily="34" charset="0"/>
                <a:ea typeface="Calibri" pitchFamily="34" charset="0"/>
                <a:cs typeface="Times New Roman" pitchFamily="18" charset="0"/>
              </a:rPr>
              <a:t>Le due differenti fasi della tensione</a:t>
            </a:r>
          </a:p>
          <a:p>
            <a:pPr>
              <a:spcBef>
                <a:spcPct val="0"/>
              </a:spcBef>
              <a:buNone/>
            </a:pPr>
            <a:r>
              <a:rPr lang="it-IT" altLang="es-ES" sz="1100" dirty="0">
                <a:latin typeface="Corbel" pitchFamily="34" charset="0"/>
                <a:ea typeface="Calibri" pitchFamily="34" charset="0"/>
                <a:cs typeface="Times New Roman" pitchFamily="18" charset="0"/>
              </a:rPr>
              <a:t>2022</a:t>
            </a:r>
          </a:p>
          <a:p>
            <a:pPr>
              <a:spcBef>
                <a:spcPct val="0"/>
              </a:spcBef>
              <a:buNone/>
            </a:pPr>
            <a:r>
              <a:rPr lang="it-IT" altLang="es-ES" sz="1100" dirty="0">
                <a:latin typeface="Corbel" pitchFamily="34" charset="0"/>
                <a:ea typeface="Calibri" pitchFamily="34" charset="0"/>
                <a:cs typeface="Times New Roman" pitchFamily="18" charset="0"/>
              </a:rPr>
              <a:t>Inox sculpture with a steal base.</a:t>
            </a:r>
          </a:p>
          <a:p>
            <a:pPr>
              <a:spcBef>
                <a:spcPct val="0"/>
              </a:spcBef>
              <a:buNone/>
            </a:pPr>
            <a:r>
              <a:rPr lang="it-IT" altLang="es-ES" sz="1100" dirty="0">
                <a:latin typeface="Corbel" pitchFamily="34" charset="0"/>
                <a:ea typeface="Calibri" pitchFamily="34" charset="0"/>
                <a:cs typeface="Times New Roman" pitchFamily="18" charset="0"/>
              </a:rPr>
              <a:t>Inox sculpture: 80 x 60 cm; steal base: 45 x 65 x 50 cm.</a:t>
            </a:r>
          </a:p>
          <a:p>
            <a:pPr>
              <a:spcBef>
                <a:spcPct val="0"/>
              </a:spcBef>
              <a:buNone/>
            </a:pPr>
            <a:r>
              <a:rPr lang="it-IT" altLang="es-ES" sz="1100" dirty="0">
                <a:latin typeface="Corbel" pitchFamily="34" charset="0"/>
                <a:ea typeface="Calibri" pitchFamily="34" charset="0"/>
                <a:cs typeface="Times New Roman" pitchFamily="18" charset="0"/>
              </a:rPr>
              <a:t>Edition of 3</a:t>
            </a:r>
            <a:endParaRPr lang="en-US" altLang="es-ES" sz="1100" dirty="0">
              <a:latin typeface="Corbel" pitchFamily="34" charset="0"/>
              <a:ea typeface="Calibri" pitchFamily="34" charset="0"/>
              <a:cs typeface="Times New Roman"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756" y="2411760"/>
            <a:ext cx="4707508" cy="3139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8312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620688" y="1910110"/>
            <a:ext cx="5760640" cy="669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it-IT" altLang="es-ES" sz="1100" b="1" i="1" dirty="0">
                <a:latin typeface="Corbel" pitchFamily="34" charset="0"/>
                <a:ea typeface="Calibri" pitchFamily="34" charset="0"/>
                <a:cs typeface="Times New Roman" pitchFamily="18" charset="0"/>
              </a:rPr>
              <a:t>Ci stavamo seduti sopra</a:t>
            </a:r>
          </a:p>
          <a:p>
            <a:pPr>
              <a:spcBef>
                <a:spcPct val="0"/>
              </a:spcBef>
              <a:buNone/>
            </a:pPr>
            <a:r>
              <a:rPr lang="it-IT" altLang="es-ES" sz="1100" dirty="0">
                <a:latin typeface="Corbel" pitchFamily="34" charset="0"/>
                <a:ea typeface="Calibri" pitchFamily="34" charset="0"/>
                <a:cs typeface="Times New Roman" pitchFamily="18" charset="0"/>
              </a:rPr>
              <a:t>2021</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On May 9, 1978, after 55 days of kidnapping, the lifeless body of Aldo Moro appeared, theatrically contorted, in the trunk of a burgundy Renault 4 abandoned in a central street in Rome. The posters of a goat´s silhouette placed at the back of the scene caught the attention of </a:t>
            </a:r>
            <a:r>
              <a:rPr lang="en-US" altLang="es-ES" sz="1100" dirty="0" err="1">
                <a:latin typeface="Corbel" pitchFamily="34" charset="0"/>
                <a:ea typeface="Calibri" pitchFamily="34" charset="0"/>
                <a:cs typeface="Times New Roman" pitchFamily="18" charset="0"/>
              </a:rPr>
              <a:t>Alán</a:t>
            </a:r>
            <a:r>
              <a:rPr lang="en-US" altLang="es-ES" sz="1100" dirty="0">
                <a:latin typeface="Corbel" pitchFamily="34" charset="0"/>
                <a:ea typeface="Calibri" pitchFamily="34" charset="0"/>
                <a:cs typeface="Times New Roman" pitchFamily="18" charset="0"/>
              </a:rPr>
              <a:t> Carrasco who, while pursuing his artistic residency at the Spanish Academy in Rome, decided to investigate and recompose this historical episode. He then discovers that the posters advertised an exhibition of ancient art that included a small bronze goat that would have been used as a votive offering around the 5th century BC. for </a:t>
            </a:r>
            <a:r>
              <a:rPr lang="en-US" altLang="es-ES" sz="1100" dirty="0" err="1">
                <a:latin typeface="Corbel" pitchFamily="34" charset="0"/>
                <a:ea typeface="Calibri" pitchFamily="34" charset="0"/>
                <a:cs typeface="Times New Roman" pitchFamily="18" charset="0"/>
              </a:rPr>
              <a:t>Nenia</a:t>
            </a:r>
            <a:r>
              <a:rPr lang="en-US" altLang="es-ES" sz="1100" dirty="0">
                <a:latin typeface="Corbel" pitchFamily="34" charset="0"/>
                <a:ea typeface="Calibri" pitchFamily="34" charset="0"/>
                <a:cs typeface="Times New Roman" pitchFamily="18" charset="0"/>
              </a:rPr>
              <a:t>, a funerary deity who protected those who were about to die. In order to question the official story of Italy´s most relevant political assassination in recent history, Ci </a:t>
            </a:r>
            <a:r>
              <a:rPr lang="en-US" altLang="es-ES" sz="1100" dirty="0" err="1">
                <a:latin typeface="Corbel" pitchFamily="34" charset="0"/>
                <a:ea typeface="Calibri" pitchFamily="34" charset="0"/>
                <a:cs typeface="Times New Roman" pitchFamily="18" charset="0"/>
              </a:rPr>
              <a:t>Stavamo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Seduti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Sopra</a:t>
            </a:r>
            <a:r>
              <a:rPr lang="en-US" altLang="es-ES" sz="1100" dirty="0">
                <a:latin typeface="Corbel" pitchFamily="34" charset="0"/>
                <a:ea typeface="Calibri" pitchFamily="34" charset="0"/>
                <a:cs typeface="Times New Roman" pitchFamily="18" charset="0"/>
              </a:rPr>
              <a:t> uses the original photographs from the scientific police. With this aesthetical maneuver, Carrasco proposes a possible symbolic narrative about an event that remains full of uncertainties.</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El 9 de mayo de 1978, </a:t>
            </a:r>
            <a:r>
              <a:rPr lang="en-US" altLang="es-ES" sz="1100" dirty="0" err="1">
                <a:latin typeface="Corbel" pitchFamily="34" charset="0"/>
                <a:ea typeface="Calibri" pitchFamily="34" charset="0"/>
                <a:cs typeface="Times New Roman" pitchFamily="18" charset="0"/>
              </a:rPr>
              <a:t>tras</a:t>
            </a:r>
            <a:r>
              <a:rPr lang="en-US" altLang="es-ES" sz="1100" dirty="0">
                <a:latin typeface="Corbel" pitchFamily="34" charset="0"/>
                <a:ea typeface="Calibri" pitchFamily="34" charset="0"/>
                <a:cs typeface="Times New Roman" pitchFamily="18" charset="0"/>
              </a:rPr>
              <a:t> 55 </a:t>
            </a:r>
            <a:r>
              <a:rPr lang="en-US" altLang="es-ES" sz="1100" dirty="0" err="1">
                <a:latin typeface="Corbel" pitchFamily="34" charset="0"/>
                <a:ea typeface="Calibri" pitchFamily="34" charset="0"/>
                <a:cs typeface="Times New Roman" pitchFamily="18" charset="0"/>
              </a:rPr>
              <a:t>días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secuestro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apareció</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cuerpo</a:t>
            </a:r>
            <a:r>
              <a:rPr lang="en-US" altLang="es-ES" sz="1100" dirty="0">
                <a:latin typeface="Corbel" pitchFamily="34" charset="0"/>
                <a:ea typeface="Calibri" pitchFamily="34" charset="0"/>
                <a:cs typeface="Times New Roman" pitchFamily="18" charset="0"/>
              </a:rPr>
              <a:t> sin </a:t>
            </a:r>
            <a:r>
              <a:rPr lang="en-US" altLang="es-ES" sz="1100" dirty="0" err="1">
                <a:latin typeface="Corbel" pitchFamily="34" charset="0"/>
                <a:ea typeface="Calibri" pitchFamily="34" charset="0"/>
                <a:cs typeface="Times New Roman" pitchFamily="18" charset="0"/>
              </a:rPr>
              <a:t>vida</a:t>
            </a:r>
            <a:r>
              <a:rPr lang="en-US" altLang="es-ES" sz="1100" dirty="0">
                <a:latin typeface="Corbel" pitchFamily="34" charset="0"/>
                <a:ea typeface="Calibri" pitchFamily="34" charset="0"/>
                <a:cs typeface="Times New Roman" pitchFamily="18" charset="0"/>
              </a:rPr>
              <a:t> de Aldo Moro,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maletero</a:t>
            </a:r>
            <a:r>
              <a:rPr lang="en-US" altLang="es-ES" sz="1100" dirty="0">
                <a:latin typeface="Corbel" pitchFamily="34" charset="0"/>
                <a:ea typeface="Calibri" pitchFamily="34" charset="0"/>
                <a:cs typeface="Times New Roman" pitchFamily="18" charset="0"/>
              </a:rPr>
              <a:t> de un Renault 4 color </a:t>
            </a:r>
            <a:r>
              <a:rPr lang="en-US" altLang="es-ES" sz="1100" dirty="0" err="1">
                <a:latin typeface="Corbel" pitchFamily="34" charset="0"/>
                <a:ea typeface="Calibri" pitchFamily="34" charset="0"/>
                <a:cs typeface="Times New Roman" pitchFamily="18" charset="0"/>
              </a:rPr>
              <a:t>burdeos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abandonado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céntrica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calle</a:t>
            </a:r>
            <a:r>
              <a:rPr lang="en-US" altLang="es-ES" sz="1100" dirty="0">
                <a:latin typeface="Corbel" pitchFamily="34" charset="0"/>
                <a:ea typeface="Calibri" pitchFamily="34" charset="0"/>
                <a:cs typeface="Times New Roman" pitchFamily="18" charset="0"/>
              </a:rPr>
              <a:t> de Roma. Los </a:t>
            </a:r>
            <a:r>
              <a:rPr lang="en-US" altLang="es-ES" sz="1100" dirty="0" err="1">
                <a:latin typeface="Corbel" pitchFamily="34" charset="0"/>
                <a:ea typeface="Calibri" pitchFamily="34" charset="0"/>
                <a:cs typeface="Times New Roman" pitchFamily="18" charset="0"/>
              </a:rPr>
              <a:t>carteles</a:t>
            </a:r>
            <a:r>
              <a:rPr lang="en-US" altLang="es-ES" sz="1100" dirty="0">
                <a:latin typeface="Corbel" pitchFamily="34" charset="0"/>
                <a:ea typeface="Calibri" pitchFamily="34" charset="0"/>
                <a:cs typeface="Times New Roman" pitchFamily="18" charset="0"/>
              </a:rPr>
              <a:t> que se </a:t>
            </a:r>
            <a:r>
              <a:rPr lang="en-US" altLang="es-ES" sz="1100" dirty="0" err="1">
                <a:latin typeface="Corbel" pitchFamily="34" charset="0"/>
                <a:ea typeface="Calibri" pitchFamily="34" charset="0"/>
                <a:cs typeface="Times New Roman" pitchFamily="18" charset="0"/>
              </a:rPr>
              <a:t>ven</a:t>
            </a:r>
            <a:r>
              <a:rPr lang="en-US" altLang="es-ES" sz="1100" dirty="0">
                <a:latin typeface="Corbel" pitchFamily="34" charset="0"/>
                <a:ea typeface="Calibri" pitchFamily="34" charset="0"/>
                <a:cs typeface="Times New Roman" pitchFamily="18" charset="0"/>
              </a:rPr>
              <a:t> al </a:t>
            </a:r>
            <a:r>
              <a:rPr lang="en-US" altLang="es-ES" sz="1100" dirty="0" err="1">
                <a:latin typeface="Corbel" pitchFamily="34" charset="0"/>
                <a:ea typeface="Calibri" pitchFamily="34" charset="0"/>
                <a:cs typeface="Times New Roman" pitchFamily="18" charset="0"/>
              </a:rPr>
              <a:t>fondo</a:t>
            </a:r>
            <a:r>
              <a:rPr lang="en-US" altLang="es-ES" sz="1100" dirty="0">
                <a:latin typeface="Corbel" pitchFamily="34" charset="0"/>
                <a:ea typeface="Calibri" pitchFamily="34" charset="0"/>
                <a:cs typeface="Times New Roman" pitchFamily="18" charset="0"/>
              </a:rPr>
              <a:t> de la imagen con la </a:t>
            </a:r>
            <a:r>
              <a:rPr lang="en-US" altLang="es-ES" sz="1100" dirty="0" err="1">
                <a:latin typeface="Corbel" pitchFamily="34" charset="0"/>
                <a:ea typeface="Calibri" pitchFamily="34" charset="0"/>
                <a:cs typeface="Times New Roman" pitchFamily="18" charset="0"/>
              </a:rPr>
              <a:t>silueta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cabra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llaman</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atención</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Alán</a:t>
            </a:r>
            <a:r>
              <a:rPr lang="en-US" altLang="es-ES" sz="1100" dirty="0">
                <a:latin typeface="Corbel" pitchFamily="34" charset="0"/>
                <a:ea typeface="Calibri" pitchFamily="34" charset="0"/>
                <a:cs typeface="Times New Roman" pitchFamily="18" charset="0"/>
              </a:rPr>
              <a:t> Carrasco que, </a:t>
            </a:r>
            <a:r>
              <a:rPr lang="en-US" altLang="es-ES" sz="1100" dirty="0" err="1">
                <a:latin typeface="Corbel" pitchFamily="34" charset="0"/>
                <a:ea typeface="Calibri" pitchFamily="34" charset="0"/>
                <a:cs typeface="Times New Roman" pitchFamily="18" charset="0"/>
              </a:rPr>
              <a:t>aprovechando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su</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residencia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artística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la Academia de </a:t>
            </a:r>
            <a:r>
              <a:rPr lang="en-US" altLang="es-ES" sz="1100" dirty="0" err="1">
                <a:latin typeface="Corbel" pitchFamily="34" charset="0"/>
                <a:ea typeface="Calibri" pitchFamily="34" charset="0"/>
                <a:cs typeface="Times New Roman" pitchFamily="18" charset="0"/>
              </a:rPr>
              <a:t>España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Roma, se decide a </a:t>
            </a:r>
            <a:r>
              <a:rPr lang="en-US" altLang="es-ES" sz="1100" dirty="0" err="1">
                <a:latin typeface="Corbel" pitchFamily="34" charset="0"/>
                <a:ea typeface="Calibri" pitchFamily="34" charset="0"/>
                <a:cs typeface="Times New Roman" pitchFamily="18" charset="0"/>
              </a:rPr>
              <a:t>investigar</a:t>
            </a:r>
            <a:r>
              <a:rPr lang="en-US" altLang="es-ES" sz="1100" dirty="0">
                <a:latin typeface="Corbel" pitchFamily="34" charset="0"/>
                <a:ea typeface="Calibri" pitchFamily="34" charset="0"/>
                <a:cs typeface="Times New Roman" pitchFamily="18" charset="0"/>
              </a:rPr>
              <a:t> y </a:t>
            </a:r>
            <a:r>
              <a:rPr lang="en-US" altLang="es-ES" sz="1100" dirty="0" err="1">
                <a:latin typeface="Corbel" pitchFamily="34" charset="0"/>
                <a:ea typeface="Calibri" pitchFamily="34" charset="0"/>
                <a:cs typeface="Times New Roman" pitchFamily="18" charset="0"/>
              </a:rPr>
              <a:t>recomponer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episodio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histórico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Así</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descubre</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los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carteles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anunciaban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exposición</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arqueología</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incluía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pequeña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cabra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bronce</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habría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sido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utilizada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como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ofrenda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votiva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alrededor</a:t>
            </a:r>
            <a:r>
              <a:rPr lang="en-US" altLang="es-ES" sz="1100" dirty="0">
                <a:latin typeface="Corbel" pitchFamily="34" charset="0"/>
                <a:ea typeface="Calibri" pitchFamily="34" charset="0"/>
                <a:cs typeface="Times New Roman" pitchFamily="18" charset="0"/>
              </a:rPr>
              <a:t> del </a:t>
            </a:r>
            <a:r>
              <a:rPr lang="en-US" altLang="es-ES" sz="1100" dirty="0" err="1">
                <a:latin typeface="Corbel" pitchFamily="34" charset="0"/>
                <a:ea typeface="Calibri" pitchFamily="34" charset="0"/>
                <a:cs typeface="Times New Roman" pitchFamily="18" charset="0"/>
              </a:rPr>
              <a:t>siglo</a:t>
            </a:r>
            <a:r>
              <a:rPr lang="en-US" altLang="es-ES" sz="1100" dirty="0">
                <a:latin typeface="Corbel" pitchFamily="34" charset="0"/>
                <a:ea typeface="Calibri" pitchFamily="34" charset="0"/>
                <a:cs typeface="Times New Roman" pitchFamily="18" charset="0"/>
              </a:rPr>
              <a:t> VI </a:t>
            </a:r>
            <a:r>
              <a:rPr lang="en-US" altLang="es-ES" sz="1100" dirty="0" err="1">
                <a:latin typeface="Corbel" pitchFamily="34" charset="0"/>
                <a:ea typeface="Calibri" pitchFamily="34" charset="0"/>
                <a:cs typeface="Times New Roman" pitchFamily="18" charset="0"/>
              </a:rPr>
              <a:t>a.C</a:t>
            </a:r>
            <a:r>
              <a:rPr lang="en-US" altLang="es-ES" sz="1100" dirty="0">
                <a:latin typeface="Corbel" pitchFamily="34" charset="0"/>
                <a:ea typeface="Calibri" pitchFamily="34" charset="0"/>
                <a:cs typeface="Times New Roman" pitchFamily="18" charset="0"/>
              </a:rPr>
              <a:t>. para </a:t>
            </a:r>
            <a:r>
              <a:rPr lang="en-US" altLang="es-ES" sz="1100" dirty="0" err="1">
                <a:latin typeface="Corbel" pitchFamily="34" charset="0"/>
                <a:ea typeface="Calibri" pitchFamily="34" charset="0"/>
                <a:cs typeface="Times New Roman" pitchFamily="18" charset="0"/>
              </a:rPr>
              <a:t>Nenia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deidad</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funeraria</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protegía</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quienes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estaban</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punto</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morir</a:t>
            </a:r>
            <a:r>
              <a:rPr lang="en-US" altLang="es-ES" sz="1100" dirty="0">
                <a:latin typeface="Corbel" pitchFamily="34" charset="0"/>
                <a:ea typeface="Calibri" pitchFamily="34" charset="0"/>
                <a:cs typeface="Times New Roman" pitchFamily="18" charset="0"/>
              </a:rPr>
              <a:t>. Ci </a:t>
            </a:r>
            <a:r>
              <a:rPr lang="en-US" altLang="es-ES" sz="1100" dirty="0" err="1">
                <a:latin typeface="Corbel" pitchFamily="34" charset="0"/>
                <a:ea typeface="Calibri" pitchFamily="34" charset="0"/>
                <a:cs typeface="Times New Roman" pitchFamily="18" charset="0"/>
              </a:rPr>
              <a:t>stavamo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seduti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sopra</a:t>
            </a:r>
            <a:r>
              <a:rPr lang="en-US" altLang="es-ES" sz="1100" dirty="0">
                <a:latin typeface="Corbel" pitchFamily="34" charset="0"/>
                <a:ea typeface="Calibri" pitchFamily="34" charset="0"/>
                <a:cs typeface="Times New Roman" pitchFamily="18" charset="0"/>
              </a:rPr>
              <a:t> parte de las </a:t>
            </a:r>
            <a:r>
              <a:rPr lang="en-US" altLang="es-ES" sz="1100" dirty="0" err="1">
                <a:latin typeface="Corbel" pitchFamily="34" charset="0"/>
                <a:ea typeface="Calibri" pitchFamily="34" charset="0"/>
                <a:cs typeface="Times New Roman" pitchFamily="18" charset="0"/>
              </a:rPr>
              <a:t>fotografías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originales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policía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científica</a:t>
            </a:r>
            <a:r>
              <a:rPr lang="en-US" altLang="es-ES" sz="1100" dirty="0">
                <a:latin typeface="Corbel" pitchFamily="34" charset="0"/>
                <a:ea typeface="Calibri" pitchFamily="34" charset="0"/>
                <a:cs typeface="Times New Roman" pitchFamily="18" charset="0"/>
              </a:rPr>
              <a:t> del </a:t>
            </a:r>
            <a:r>
              <a:rPr lang="en-US" altLang="es-ES" sz="1100" dirty="0" err="1">
                <a:latin typeface="Corbel" pitchFamily="34" charset="0"/>
                <a:ea typeface="Calibri" pitchFamily="34" charset="0"/>
                <a:cs typeface="Times New Roman" pitchFamily="18" charset="0"/>
              </a:rPr>
              <a:t>asesinato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político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más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relevante</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historia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reciente</a:t>
            </a:r>
            <a:r>
              <a:rPr lang="en-US" altLang="es-ES" sz="1100" dirty="0">
                <a:latin typeface="Corbel" pitchFamily="34" charset="0"/>
                <a:ea typeface="Calibri" pitchFamily="34" charset="0"/>
                <a:cs typeface="Times New Roman" pitchFamily="18" charset="0"/>
              </a:rPr>
              <a:t> de Italia para </a:t>
            </a:r>
            <a:r>
              <a:rPr lang="en-US" altLang="es-ES" sz="1100" dirty="0" err="1">
                <a:latin typeface="Corbel" pitchFamily="34" charset="0"/>
                <a:ea typeface="Calibri" pitchFamily="34" charset="0"/>
                <a:cs typeface="Times New Roman" pitchFamily="18" charset="0"/>
              </a:rPr>
              <a:t>cuestionar</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relato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oficial</a:t>
            </a:r>
            <a:r>
              <a:rPr lang="en-US" altLang="es-ES" sz="1100" dirty="0">
                <a:latin typeface="Corbel" pitchFamily="34" charset="0"/>
                <a:ea typeface="Calibri" pitchFamily="34" charset="0"/>
                <a:cs typeface="Times New Roman" pitchFamily="18" charset="0"/>
              </a:rPr>
              <a:t>. Con </a:t>
            </a:r>
            <a:r>
              <a:rPr lang="en-US" altLang="es-ES" sz="1100" dirty="0" err="1">
                <a:latin typeface="Corbel" pitchFamily="34" charset="0"/>
                <a:ea typeface="Calibri" pitchFamily="34" charset="0"/>
                <a:cs typeface="Times New Roman" pitchFamily="18" charset="0"/>
              </a:rPr>
              <a:t>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maniobra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estética</a:t>
            </a:r>
            <a:r>
              <a:rPr lang="en-US" altLang="es-ES" sz="1100" dirty="0">
                <a:latin typeface="Corbel" pitchFamily="34" charset="0"/>
                <a:ea typeface="Calibri" pitchFamily="34" charset="0"/>
                <a:cs typeface="Times New Roman" pitchFamily="18" charset="0"/>
              </a:rPr>
              <a:t> Carrasco propone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posible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narrativa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simbólica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sobre</a:t>
            </a:r>
            <a:r>
              <a:rPr lang="en-US" altLang="es-ES" sz="1100" dirty="0">
                <a:latin typeface="Corbel" pitchFamily="34" charset="0"/>
                <a:ea typeface="Calibri" pitchFamily="34" charset="0"/>
                <a:cs typeface="Times New Roman" pitchFamily="18" charset="0"/>
              </a:rPr>
              <a:t> un </a:t>
            </a:r>
            <a:r>
              <a:rPr lang="en-US" altLang="es-ES" sz="1100" dirty="0" err="1">
                <a:latin typeface="Corbel" pitchFamily="34" charset="0"/>
                <a:ea typeface="Calibri" pitchFamily="34" charset="0"/>
                <a:cs typeface="Times New Roman" pitchFamily="18" charset="0"/>
              </a:rPr>
              <a:t>suceso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aún</a:t>
            </a:r>
            <a:r>
              <a:rPr lang="en-US" altLang="es-ES" sz="1100" dirty="0">
                <a:latin typeface="Corbel" pitchFamily="34" charset="0"/>
                <a:ea typeface="Calibri" pitchFamily="34" charset="0"/>
                <a:cs typeface="Times New Roman" pitchFamily="18" charset="0"/>
              </a:rPr>
              <a:t> hoy </a:t>
            </a:r>
            <a:r>
              <a:rPr lang="en-US" altLang="es-ES" sz="1100" dirty="0" err="1">
                <a:latin typeface="Corbel" pitchFamily="34" charset="0"/>
                <a:ea typeface="Calibri" pitchFamily="34" charset="0"/>
                <a:cs typeface="Times New Roman" pitchFamily="18" charset="0"/>
              </a:rPr>
              <a:t>lleno</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incógnitas</a:t>
            </a:r>
            <a:r>
              <a:rPr lang="en-US" altLang="es-ES" sz="1100" dirty="0">
                <a:latin typeface="Corbel" pitchFamily="34" charset="0"/>
                <a:ea typeface="Calibri" pitchFamily="34" charset="0"/>
                <a:cs typeface="Times New Roman" pitchFamily="18" charset="0"/>
              </a:rPr>
              <a:t>.</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El 9 de </a:t>
            </a:r>
            <a:r>
              <a:rPr lang="en-US" altLang="es-ES" sz="1100" dirty="0" err="1">
                <a:latin typeface="Corbel" pitchFamily="34" charset="0"/>
                <a:ea typeface="Calibri" pitchFamily="34" charset="0"/>
                <a:cs typeface="Times New Roman" pitchFamily="18" charset="0"/>
              </a:rPr>
              <a:t>maig</a:t>
            </a:r>
            <a:r>
              <a:rPr lang="en-US" altLang="es-ES" sz="1100" dirty="0">
                <a:latin typeface="Corbel" pitchFamily="34" charset="0"/>
                <a:ea typeface="Calibri" pitchFamily="34" charset="0"/>
                <a:cs typeface="Times New Roman" pitchFamily="18" charset="0"/>
              </a:rPr>
              <a:t> de 1978, </a:t>
            </a:r>
            <a:r>
              <a:rPr lang="en-US" altLang="es-ES" sz="1100" dirty="0" err="1">
                <a:latin typeface="Corbel" pitchFamily="34" charset="0"/>
                <a:ea typeface="Calibri" pitchFamily="34" charset="0"/>
                <a:cs typeface="Times New Roman" pitchFamily="18" charset="0"/>
              </a:rPr>
              <a:t>després</a:t>
            </a:r>
            <a:r>
              <a:rPr lang="en-US" altLang="es-ES" sz="1100" dirty="0">
                <a:latin typeface="Corbel" pitchFamily="34" charset="0"/>
                <a:ea typeface="Calibri" pitchFamily="34" charset="0"/>
                <a:cs typeface="Times New Roman" pitchFamily="18" charset="0"/>
              </a:rPr>
              <a:t> de 55 dies de </a:t>
            </a:r>
            <a:r>
              <a:rPr lang="en-US" altLang="es-ES" sz="1100" dirty="0" err="1">
                <a:latin typeface="Corbel" pitchFamily="34" charset="0"/>
                <a:ea typeface="Calibri" pitchFamily="34" charset="0"/>
                <a:cs typeface="Times New Roman" pitchFamily="18" charset="0"/>
              </a:rPr>
              <a:t>segrest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aparèixer</a:t>
            </a:r>
            <a:r>
              <a:rPr lang="en-US" altLang="es-ES" sz="1100" dirty="0">
                <a:latin typeface="Corbel" pitchFamily="34" charset="0"/>
                <a:ea typeface="Calibri" pitchFamily="34" charset="0"/>
                <a:cs typeface="Times New Roman" pitchFamily="18" charset="0"/>
              </a:rPr>
              <a:t> el cos sense </a:t>
            </a:r>
            <a:r>
              <a:rPr lang="en-US" altLang="es-ES" sz="1100" dirty="0" err="1">
                <a:latin typeface="Corbel" pitchFamily="34" charset="0"/>
                <a:ea typeface="Calibri" pitchFamily="34" charset="0"/>
                <a:cs typeface="Times New Roman" pitchFamily="18" charset="0"/>
              </a:rPr>
              <a:t>vida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d’Aldo</a:t>
            </a:r>
            <a:r>
              <a:rPr lang="en-US" altLang="es-ES" sz="1100" dirty="0">
                <a:latin typeface="Corbel" pitchFamily="34" charset="0"/>
                <a:ea typeface="Calibri" pitchFamily="34" charset="0"/>
                <a:cs typeface="Times New Roman" pitchFamily="18" charset="0"/>
              </a:rPr>
              <a:t> Moro, al </a:t>
            </a:r>
            <a:r>
              <a:rPr lang="en-US" altLang="es-ES" sz="1100" dirty="0" err="1">
                <a:latin typeface="Corbel" pitchFamily="34" charset="0"/>
                <a:ea typeface="Calibri" pitchFamily="34" charset="0"/>
                <a:cs typeface="Times New Roman" pitchFamily="18" charset="0"/>
              </a:rPr>
              <a:t>maleter</a:t>
            </a:r>
            <a:r>
              <a:rPr lang="en-US" altLang="es-ES" sz="1100" dirty="0">
                <a:latin typeface="Corbel" pitchFamily="34" charset="0"/>
                <a:ea typeface="Calibri" pitchFamily="34" charset="0"/>
                <a:cs typeface="Times New Roman" pitchFamily="18" charset="0"/>
              </a:rPr>
              <a:t> d'un Renault 4 color </a:t>
            </a:r>
            <a:r>
              <a:rPr lang="en-US" altLang="es-ES" sz="1100" dirty="0" err="1">
                <a:latin typeface="Corbel" pitchFamily="34" charset="0"/>
                <a:ea typeface="Calibri" pitchFamily="34" charset="0"/>
                <a:cs typeface="Times New Roman" pitchFamily="18" charset="0"/>
              </a:rPr>
              <a:t>bordeus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abandonat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un </a:t>
            </a:r>
            <a:r>
              <a:rPr lang="en-US" altLang="es-ES" sz="1100" dirty="0" err="1">
                <a:latin typeface="Corbel" pitchFamily="34" charset="0"/>
                <a:ea typeface="Calibri" pitchFamily="34" charset="0"/>
                <a:cs typeface="Times New Roman" pitchFamily="18" charset="0"/>
              </a:rPr>
              <a:t>cèntric</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carrer</a:t>
            </a:r>
            <a:r>
              <a:rPr lang="en-US" altLang="es-ES" sz="1100" dirty="0">
                <a:latin typeface="Corbel" pitchFamily="34" charset="0"/>
                <a:ea typeface="Calibri" pitchFamily="34" charset="0"/>
                <a:cs typeface="Times New Roman" pitchFamily="18" charset="0"/>
              </a:rPr>
              <a:t> de Roma.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cartells</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veuen</a:t>
            </a:r>
            <a:r>
              <a:rPr lang="en-US" altLang="es-ES" sz="1100" dirty="0">
                <a:latin typeface="Corbel" pitchFamily="34" charset="0"/>
                <a:ea typeface="Calibri" pitchFamily="34" charset="0"/>
                <a:cs typeface="Times New Roman" pitchFamily="18" charset="0"/>
              </a:rPr>
              <a:t> al </a:t>
            </a:r>
            <a:r>
              <a:rPr lang="en-US" altLang="es-ES" sz="1100" dirty="0" err="1">
                <a:latin typeface="Corbel" pitchFamily="34" charset="0"/>
                <a:ea typeface="Calibri" pitchFamily="34" charset="0"/>
                <a:cs typeface="Times New Roman" pitchFamily="18" charset="0"/>
              </a:rPr>
              <a:t>fons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imatge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amb</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silueta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cabra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criden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l'atenció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d’Alán</a:t>
            </a:r>
            <a:r>
              <a:rPr lang="en-US" altLang="es-ES" sz="1100" dirty="0">
                <a:latin typeface="Corbel" pitchFamily="34" charset="0"/>
                <a:ea typeface="Calibri" pitchFamily="34" charset="0"/>
                <a:cs typeface="Times New Roman" pitchFamily="18" charset="0"/>
              </a:rPr>
              <a:t> Carrasco que, </a:t>
            </a:r>
            <a:r>
              <a:rPr lang="en-US" altLang="es-ES" sz="1100" dirty="0" err="1">
                <a:latin typeface="Corbel" pitchFamily="34" charset="0"/>
                <a:ea typeface="Calibri" pitchFamily="34" charset="0"/>
                <a:cs typeface="Times New Roman" pitchFamily="18" charset="0"/>
              </a:rPr>
              <a:t>aprofitant</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seva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residència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artística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l'Acadèmia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d'Espanya</a:t>
            </a:r>
            <a:r>
              <a:rPr lang="en-US" altLang="es-ES" sz="1100" dirty="0">
                <a:latin typeface="Corbel" pitchFamily="34" charset="0"/>
                <a:ea typeface="Calibri" pitchFamily="34" charset="0"/>
                <a:cs typeface="Times New Roman" pitchFamily="18" charset="0"/>
              </a:rPr>
              <a:t> a Roma, </a:t>
            </a:r>
            <a:r>
              <a:rPr lang="en-US" altLang="es-ES" sz="1100" dirty="0" err="1">
                <a:latin typeface="Corbel" pitchFamily="34" charset="0"/>
                <a:ea typeface="Calibri" pitchFamily="34" charset="0"/>
                <a:cs typeface="Times New Roman" pitchFamily="18" charset="0"/>
              </a:rPr>
              <a:t>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decideix</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investigar</a:t>
            </a:r>
            <a:r>
              <a:rPr lang="en-US" altLang="es-ES" sz="1100" dirty="0">
                <a:latin typeface="Corbel" pitchFamily="34" charset="0"/>
                <a:ea typeface="Calibri" pitchFamily="34" charset="0"/>
                <a:cs typeface="Times New Roman" pitchFamily="18" charset="0"/>
              </a:rPr>
              <a:t> i </a:t>
            </a:r>
            <a:r>
              <a:rPr lang="en-US" altLang="es-ES" sz="1100" dirty="0" err="1">
                <a:latin typeface="Corbel" pitchFamily="34" charset="0"/>
                <a:ea typeface="Calibri" pitchFamily="34" charset="0"/>
                <a:cs typeface="Times New Roman" pitchFamily="18" charset="0"/>
              </a:rPr>
              <a:t>recompondre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aquest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episodi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històric</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Així</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descobreix</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cartells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anunciaven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exposició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d'arqueologia</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incloïa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petita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cabra</a:t>
            </a:r>
            <a:r>
              <a:rPr lang="en-US" altLang="es-ES" sz="1100" dirty="0">
                <a:latin typeface="Corbel" pitchFamily="34" charset="0"/>
                <a:ea typeface="Calibri" pitchFamily="34" charset="0"/>
                <a:cs typeface="Times New Roman" pitchFamily="18" charset="0"/>
              </a:rPr>
              <a:t> de bronze que </a:t>
            </a:r>
            <a:r>
              <a:rPr lang="en-US" altLang="es-ES" sz="1100" dirty="0" err="1">
                <a:latin typeface="Corbel" pitchFamily="34" charset="0"/>
                <a:ea typeface="Calibri" pitchFamily="34" charset="0"/>
                <a:cs typeface="Times New Roman" pitchFamily="18" charset="0"/>
              </a:rPr>
              <a:t>hauria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utilitzada</a:t>
            </a:r>
            <a:r>
              <a:rPr lang="en-US" altLang="es-ES" sz="1100" dirty="0">
                <a:latin typeface="Corbel" pitchFamily="34" charset="0"/>
                <a:ea typeface="Calibri" pitchFamily="34" charset="0"/>
                <a:cs typeface="Times New Roman" pitchFamily="18" charset="0"/>
              </a:rPr>
              <a:t> com a </a:t>
            </a:r>
            <a:r>
              <a:rPr lang="en-US" altLang="es-ES" sz="1100" dirty="0" err="1">
                <a:latin typeface="Corbel" pitchFamily="34" charset="0"/>
                <a:ea typeface="Calibri" pitchFamily="34" charset="0"/>
                <a:cs typeface="Times New Roman" pitchFamily="18" charset="0"/>
              </a:rPr>
              <a:t>ofrena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votiva</a:t>
            </a:r>
            <a:r>
              <a:rPr lang="en-US" altLang="es-ES" sz="1100" dirty="0">
                <a:latin typeface="Corbel" pitchFamily="34" charset="0"/>
                <a:ea typeface="Calibri" pitchFamily="34" charset="0"/>
                <a:cs typeface="Times New Roman" pitchFamily="18" charset="0"/>
              </a:rPr>
              <a:t> al </a:t>
            </a:r>
            <a:r>
              <a:rPr lang="en-US" altLang="es-ES" sz="1100" dirty="0" err="1">
                <a:latin typeface="Corbel" pitchFamily="34" charset="0"/>
                <a:ea typeface="Calibri" pitchFamily="34" charset="0"/>
                <a:cs typeface="Times New Roman" pitchFamily="18" charset="0"/>
              </a:rPr>
              <a:t>voltant</a:t>
            </a:r>
            <a:r>
              <a:rPr lang="en-US" altLang="es-ES" sz="1100" dirty="0">
                <a:latin typeface="Corbel" pitchFamily="34" charset="0"/>
                <a:ea typeface="Calibri" pitchFamily="34" charset="0"/>
                <a:cs typeface="Times New Roman" pitchFamily="18" charset="0"/>
              </a:rPr>
              <a:t> del </a:t>
            </a:r>
            <a:r>
              <a:rPr lang="en-US" altLang="es-ES" sz="1100" dirty="0" err="1">
                <a:latin typeface="Corbel" pitchFamily="34" charset="0"/>
                <a:ea typeface="Calibri" pitchFamily="34" charset="0"/>
                <a:cs typeface="Times New Roman" pitchFamily="18" charset="0"/>
              </a:rPr>
              <a:t>segle</a:t>
            </a:r>
            <a:r>
              <a:rPr lang="en-US" altLang="es-ES" sz="1100" dirty="0">
                <a:latin typeface="Corbel" pitchFamily="34" charset="0"/>
                <a:ea typeface="Calibri" pitchFamily="34" charset="0"/>
                <a:cs typeface="Times New Roman" pitchFamily="18" charset="0"/>
              </a:rPr>
              <a:t> VI </a:t>
            </a:r>
            <a:r>
              <a:rPr lang="en-US" altLang="es-ES" sz="1100" dirty="0" err="1">
                <a:latin typeface="Corbel" pitchFamily="34" charset="0"/>
                <a:ea typeface="Calibri" pitchFamily="34" charset="0"/>
                <a:cs typeface="Times New Roman" pitchFamily="18" charset="0"/>
              </a:rPr>
              <a:t>a.C</a:t>
            </a:r>
            <a:r>
              <a:rPr lang="en-US" altLang="es-ES" sz="1100" dirty="0">
                <a:latin typeface="Corbel" pitchFamily="34" charset="0"/>
                <a:ea typeface="Calibri" pitchFamily="34" charset="0"/>
                <a:cs typeface="Times New Roman" pitchFamily="18" charset="0"/>
              </a:rPr>
              <a:t>. per a </a:t>
            </a:r>
            <a:r>
              <a:rPr lang="en-US" altLang="es-ES" sz="1100" dirty="0" err="1">
                <a:latin typeface="Corbel" pitchFamily="34" charset="0"/>
                <a:ea typeface="Calibri" pitchFamily="34" charset="0"/>
                <a:cs typeface="Times New Roman" pitchFamily="18" charset="0"/>
              </a:rPr>
              <a:t>Nenia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deïtat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funerària</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protegia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als</a:t>
            </a:r>
            <a:r>
              <a:rPr lang="en-US" altLang="es-ES" sz="1100" dirty="0">
                <a:latin typeface="Corbel" pitchFamily="34" charset="0"/>
                <a:ea typeface="Calibri" pitchFamily="34" charset="0"/>
                <a:cs typeface="Times New Roman" pitchFamily="18" charset="0"/>
              </a:rPr>
              <a:t> qui </a:t>
            </a:r>
            <a:r>
              <a:rPr lang="en-US" altLang="es-ES" sz="1100" dirty="0" err="1">
                <a:latin typeface="Corbel" pitchFamily="34" charset="0"/>
                <a:ea typeface="Calibri" pitchFamily="34" charset="0"/>
                <a:cs typeface="Times New Roman" pitchFamily="18" charset="0"/>
              </a:rPr>
              <a:t>estaven</a:t>
            </a:r>
            <a:r>
              <a:rPr lang="en-US" altLang="es-ES" sz="1100" dirty="0">
                <a:latin typeface="Corbel" pitchFamily="34" charset="0"/>
                <a:ea typeface="Calibri" pitchFamily="34" charset="0"/>
                <a:cs typeface="Times New Roman" pitchFamily="18" charset="0"/>
              </a:rPr>
              <a:t> a punt de </a:t>
            </a:r>
            <a:r>
              <a:rPr lang="en-US" altLang="es-ES" sz="1100" dirty="0" err="1">
                <a:latin typeface="Corbel" pitchFamily="34" charset="0"/>
                <a:ea typeface="Calibri" pitchFamily="34" charset="0"/>
                <a:cs typeface="Times New Roman" pitchFamily="18" charset="0"/>
              </a:rPr>
              <a:t>morir.Ci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stavamo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seduti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sopra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parteix</a:t>
            </a:r>
            <a:r>
              <a:rPr lang="en-US" altLang="es-ES" sz="1100" dirty="0">
                <a:latin typeface="Corbel" pitchFamily="34" charset="0"/>
                <a:ea typeface="Calibri" pitchFamily="34" charset="0"/>
                <a:cs typeface="Times New Roman" pitchFamily="18" charset="0"/>
              </a:rPr>
              <a:t> de les </a:t>
            </a:r>
            <a:r>
              <a:rPr lang="en-US" altLang="es-ES" sz="1100" dirty="0" err="1">
                <a:latin typeface="Corbel" pitchFamily="34" charset="0"/>
                <a:ea typeface="Calibri" pitchFamily="34" charset="0"/>
                <a:cs typeface="Times New Roman" pitchFamily="18" charset="0"/>
              </a:rPr>
              <a:t>fotografies</a:t>
            </a:r>
            <a:r>
              <a:rPr lang="en-US" altLang="es-ES" sz="1100" dirty="0">
                <a:latin typeface="Corbel" pitchFamily="34" charset="0"/>
                <a:ea typeface="Calibri" pitchFamily="34" charset="0"/>
                <a:cs typeface="Times New Roman" pitchFamily="18" charset="0"/>
              </a:rPr>
              <a:t> originals de la </a:t>
            </a:r>
            <a:r>
              <a:rPr lang="en-US" altLang="es-ES" sz="1100" dirty="0" err="1">
                <a:latin typeface="Corbel" pitchFamily="34" charset="0"/>
                <a:ea typeface="Calibri" pitchFamily="34" charset="0"/>
                <a:cs typeface="Times New Roman" pitchFamily="18" charset="0"/>
              </a:rPr>
              <a:t>policia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científica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l'assassinat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polític</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més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rellevant</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història</a:t>
            </a:r>
            <a:r>
              <a:rPr lang="en-US" altLang="es-ES" sz="1100" dirty="0">
                <a:latin typeface="Corbel" pitchFamily="34" charset="0"/>
                <a:ea typeface="Calibri" pitchFamily="34" charset="0"/>
                <a:cs typeface="Times New Roman" pitchFamily="18" charset="0"/>
              </a:rPr>
              <a:t> recent </a:t>
            </a:r>
            <a:r>
              <a:rPr lang="en-US" altLang="es-ES" sz="1100" dirty="0" err="1">
                <a:latin typeface="Corbel" pitchFamily="34" charset="0"/>
                <a:ea typeface="Calibri" pitchFamily="34" charset="0"/>
                <a:cs typeface="Times New Roman" pitchFamily="18" charset="0"/>
              </a:rPr>
              <a:t>d'Itàlia</a:t>
            </a:r>
            <a:r>
              <a:rPr lang="en-US" altLang="es-ES" sz="1100" dirty="0">
                <a:latin typeface="Corbel" pitchFamily="34" charset="0"/>
                <a:ea typeface="Calibri" pitchFamily="34" charset="0"/>
                <a:cs typeface="Times New Roman" pitchFamily="18" charset="0"/>
              </a:rPr>
              <a:t> per a </a:t>
            </a:r>
            <a:r>
              <a:rPr lang="en-US" altLang="es-ES" sz="1100" dirty="0" err="1">
                <a:latin typeface="Corbel" pitchFamily="34" charset="0"/>
                <a:ea typeface="Calibri" pitchFamily="34" charset="0"/>
                <a:cs typeface="Times New Roman" pitchFamily="18" charset="0"/>
              </a:rPr>
              <a:t>qüestionar</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relat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oficial</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Amb</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aquesta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maniobra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estètica</a:t>
            </a:r>
            <a:r>
              <a:rPr lang="en-US" altLang="es-ES" sz="1100" dirty="0">
                <a:latin typeface="Corbel" pitchFamily="34" charset="0"/>
                <a:ea typeface="Calibri" pitchFamily="34" charset="0"/>
                <a:cs typeface="Times New Roman" pitchFamily="18" charset="0"/>
              </a:rPr>
              <a:t> Carrasco </a:t>
            </a:r>
            <a:r>
              <a:rPr lang="en-US" altLang="es-ES" sz="1100" dirty="0" err="1">
                <a:latin typeface="Corbel" pitchFamily="34" charset="0"/>
                <a:ea typeface="Calibri" pitchFamily="34" charset="0"/>
                <a:cs typeface="Times New Roman" pitchFamily="18" charset="0"/>
              </a:rPr>
              <a:t>proposa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possible </a:t>
            </a:r>
            <a:r>
              <a:rPr lang="en-US" altLang="es-ES" sz="1100" dirty="0" err="1">
                <a:latin typeface="Corbel" pitchFamily="34" charset="0"/>
                <a:ea typeface="Calibri" pitchFamily="34" charset="0"/>
                <a:cs typeface="Times New Roman" pitchFamily="18" charset="0"/>
              </a:rPr>
              <a:t>narrativa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simbòlica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sobre</a:t>
            </a:r>
            <a:r>
              <a:rPr lang="en-US" altLang="es-ES" sz="1100" dirty="0">
                <a:latin typeface="Corbel" pitchFamily="34" charset="0"/>
                <a:ea typeface="Calibri" pitchFamily="34" charset="0"/>
                <a:cs typeface="Times New Roman" pitchFamily="18" charset="0"/>
              </a:rPr>
              <a:t> un </a:t>
            </a:r>
            <a:r>
              <a:rPr lang="en-US" altLang="es-ES" sz="1100" dirty="0" err="1">
                <a:latin typeface="Corbel" pitchFamily="34" charset="0"/>
                <a:ea typeface="Calibri" pitchFamily="34" charset="0"/>
                <a:cs typeface="Times New Roman" pitchFamily="18" charset="0"/>
              </a:rPr>
              <a:t>succés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encara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avui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ple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d'incògnites</a:t>
            </a:r>
            <a:r>
              <a:rPr lang="en-US" altLang="es-ES" sz="1100" dirty="0">
                <a:latin typeface="Corbel" pitchFamily="34" charset="0"/>
                <a:ea typeface="Calibri" pitchFamily="34" charset="0"/>
                <a:cs typeface="Times New Roman" pitchFamily="18" charset="0"/>
              </a:rPr>
              <a:t>.</a:t>
            </a:r>
            <a:endParaRPr lang="es-E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p:txBody>
      </p:sp>
    </p:spTree>
    <p:extLst>
      <p:ext uri="{BB962C8B-B14F-4D97-AF65-F5344CB8AC3E}">
        <p14:creationId xmlns:p14="http://schemas.microsoft.com/office/powerpoint/2010/main" val="1986126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it-IT" altLang="es-ES" sz="1100" b="1" i="1" dirty="0">
                <a:latin typeface="Corbel" pitchFamily="34" charset="0"/>
                <a:ea typeface="Calibri" pitchFamily="34" charset="0"/>
                <a:cs typeface="Times New Roman" pitchFamily="18" charset="0"/>
              </a:rPr>
              <a:t>Ci stavamo seduti sopra</a:t>
            </a:r>
          </a:p>
          <a:p>
            <a:pPr>
              <a:spcBef>
                <a:spcPct val="0"/>
              </a:spcBef>
              <a:buNone/>
            </a:pPr>
            <a:r>
              <a:rPr lang="it-IT" altLang="es-ES" sz="1100" dirty="0">
                <a:latin typeface="Corbel" pitchFamily="34" charset="0"/>
                <a:ea typeface="Calibri" pitchFamily="34" charset="0"/>
                <a:cs typeface="Times New Roman" pitchFamily="18" charset="0"/>
              </a:rPr>
              <a:t>2021</a:t>
            </a:r>
          </a:p>
          <a:p>
            <a:pPr>
              <a:spcBef>
                <a:spcPct val="0"/>
              </a:spcBef>
              <a:buNone/>
            </a:pPr>
            <a:r>
              <a:rPr lang="it-IT" altLang="es-ES" sz="1100" dirty="0">
                <a:latin typeface="Corbel" pitchFamily="34" charset="0"/>
                <a:ea typeface="Calibri" pitchFamily="34" charset="0"/>
                <a:cs typeface="Times New Roman" pitchFamily="18" charset="0"/>
              </a:rPr>
              <a:t>Carbon steel, acrylic enamel and varnish. UV print on matt methacrylate on aluminum base. Inkjet print on paper.</a:t>
            </a:r>
          </a:p>
          <a:p>
            <a:pPr>
              <a:spcBef>
                <a:spcPct val="0"/>
              </a:spcBef>
              <a:buNone/>
            </a:pPr>
            <a:r>
              <a:rPr lang="it-IT" altLang="es-ES" sz="1100" dirty="0">
                <a:latin typeface="Corbel" pitchFamily="34" charset="0"/>
                <a:ea typeface="Calibri" pitchFamily="34" charset="0"/>
                <a:cs typeface="Times New Roman" pitchFamily="18" charset="0"/>
              </a:rPr>
              <a:t>Sculpture: 43 x 42 x 8cm.</a:t>
            </a:r>
          </a:p>
          <a:p>
            <a:pPr>
              <a:spcBef>
                <a:spcPct val="0"/>
              </a:spcBef>
              <a:buNone/>
            </a:pPr>
            <a:r>
              <a:rPr lang="it-IT" altLang="es-ES" sz="1100" dirty="0">
                <a:latin typeface="Corbel" pitchFamily="34" charset="0"/>
                <a:ea typeface="Calibri" pitchFamily="34" charset="0"/>
                <a:cs typeface="Times New Roman" pitchFamily="18" charset="0"/>
              </a:rPr>
              <a:t>Triptych: 19 x 25 cm. each.</a:t>
            </a:r>
          </a:p>
          <a:p>
            <a:pPr>
              <a:spcBef>
                <a:spcPct val="0"/>
              </a:spcBef>
              <a:buNone/>
            </a:pPr>
            <a:r>
              <a:rPr lang="it-IT" altLang="es-ES" sz="1100" dirty="0">
                <a:latin typeface="Corbel" pitchFamily="34" charset="0"/>
                <a:ea typeface="Calibri" pitchFamily="34" charset="0"/>
                <a:cs typeface="Times New Roman" pitchFamily="18" charset="0"/>
              </a:rPr>
              <a:t>Poster: 68 x 99.5 cm.</a:t>
            </a:r>
          </a:p>
          <a:p>
            <a:pPr>
              <a:spcBef>
                <a:spcPct val="0"/>
              </a:spcBef>
              <a:buNone/>
            </a:pPr>
            <a:r>
              <a:rPr lang="it-IT" altLang="es-ES" sz="1100" dirty="0">
                <a:latin typeface="Corbel" pitchFamily="34" charset="0"/>
                <a:ea typeface="Calibri" pitchFamily="34" charset="0"/>
                <a:cs typeface="Times New Roman" pitchFamily="18" charset="0"/>
              </a:rPr>
              <a:t>Edition of 3 + 1 AP</a:t>
            </a:r>
            <a:endParaRPr lang="en-US" altLang="es-ES" sz="1100" dirty="0">
              <a:latin typeface="Corbel" pitchFamily="34" charset="0"/>
              <a:ea typeface="Calibri" pitchFamily="34" charset="0"/>
              <a:cs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756" y="2411760"/>
            <a:ext cx="4707508" cy="310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4771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6" descr="\\servidoradn\Usr\ADN\LOGOS-Hojas Tipo\LOGOS\Logo ADN2012.jpg">
            <a:extLst>
              <a:ext uri="{FF2B5EF4-FFF2-40B4-BE49-F238E27FC236}">
                <a16:creationId xmlns:a16="http://schemas.microsoft.com/office/drawing/2014/main" xmlns="" id="{17DDDE26-9FCD-4E1C-8B4C-26B545634B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7 Rectángulo">
            <a:extLst>
              <a:ext uri="{FF2B5EF4-FFF2-40B4-BE49-F238E27FC236}">
                <a16:creationId xmlns:a16="http://schemas.microsoft.com/office/drawing/2014/main" xmlns="" id="{7AC8FFF8-393E-46C2-9448-F094B726CCED}"/>
              </a:ext>
            </a:extLst>
          </p:cNvPr>
          <p:cNvSpPr>
            <a:spLocks noChangeArrowheads="1"/>
          </p:cNvSpPr>
          <p:nvPr/>
        </p:nvSpPr>
        <p:spPr bwMode="auto">
          <a:xfrm>
            <a:off x="65088" y="539750"/>
            <a:ext cx="250031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s-ES" sz="1000" b="0" i="0" u="none" strike="noStrike" kern="1200" cap="none" spc="0" normalizeH="0" baseline="0" noProof="0">
                <a:ln>
                  <a:noFill/>
                </a:ln>
                <a:solidFill>
                  <a:srgbClr val="000000"/>
                </a:solidFill>
                <a:effectLst/>
                <a:uLnTx/>
                <a:uFillTx/>
                <a:latin typeface="Corbel" panose="020B0503020204020204" pitchFamily="34" charset="0"/>
                <a:ea typeface="+mn-ea"/>
                <a:cs typeface="+mn-cs"/>
              </a:rPr>
              <a:t>c/ Mallorca, 205</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s-ES" sz="1000" b="0" i="0" u="none" strike="noStrike" kern="1200" cap="none" spc="0" normalizeH="0" baseline="0" noProof="0">
                <a:ln>
                  <a:noFill/>
                </a:ln>
                <a:solidFill>
                  <a:srgbClr val="000000"/>
                </a:solidFill>
                <a:effectLst/>
                <a:uLnTx/>
                <a:uFillTx/>
                <a:latin typeface="Corbel" panose="020B0503020204020204" pitchFamily="34" charset="0"/>
                <a:ea typeface="+mn-ea"/>
                <a:cs typeface="+mn-cs"/>
              </a:rPr>
              <a:t>08036 Barcelona</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s-ES" sz="1000" b="0" i="0" u="none" strike="noStrike" kern="1200" cap="none" spc="0" normalizeH="0" baseline="0" noProof="0">
                <a:ln>
                  <a:noFill/>
                </a:ln>
                <a:solidFill>
                  <a:srgbClr val="000000"/>
                </a:solidFill>
                <a:effectLst/>
                <a:uLnTx/>
                <a:uFillTx/>
                <a:latin typeface="Corbel" panose="020B0503020204020204" pitchFamily="34" charset="0"/>
                <a:ea typeface="+mn-ea"/>
                <a:cs typeface="+mn-cs"/>
              </a:rPr>
              <a:t>T. (+34) 93 451 0064</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s-ES" sz="1000" b="0" i="0" u="none" strike="noStrike" kern="1200" cap="none" spc="0" normalizeH="0" baseline="0" noProof="0">
                <a:ln>
                  <a:noFill/>
                </a:ln>
                <a:solidFill>
                  <a:srgbClr val="0D0D0D"/>
                </a:solidFill>
                <a:effectLst/>
                <a:uLnTx/>
                <a:uFillTx/>
                <a:latin typeface="Corbel" panose="020B0503020204020204" pitchFamily="34" charset="0"/>
                <a:ea typeface="+mn-ea"/>
                <a:cs typeface="+mn-cs"/>
              </a:rPr>
              <a:t>info@adngaleria.com</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s-ES" sz="1000" b="0" i="0" u="none" strike="noStrike" kern="1200" cap="none" spc="0" normalizeH="0" baseline="0" noProof="0">
                <a:ln>
                  <a:noFill/>
                </a:ln>
                <a:solidFill>
                  <a:srgbClr val="0D0D0D"/>
                </a:solidFill>
                <a:effectLst/>
                <a:uLnTx/>
                <a:uFillTx/>
                <a:latin typeface="Corbel" panose="020B0503020204020204" pitchFamily="34" charset="0"/>
                <a:ea typeface="+mn-ea"/>
                <a:cs typeface="+mn-cs"/>
              </a:rPr>
              <a:t>www.adngaleria.com</a:t>
            </a:r>
          </a:p>
        </p:txBody>
      </p:sp>
      <p:sp>
        <p:nvSpPr>
          <p:cNvPr id="6" name="11 CuadroTexto">
            <a:extLst>
              <a:ext uri="{FF2B5EF4-FFF2-40B4-BE49-F238E27FC236}">
                <a16:creationId xmlns:a16="http://schemas.microsoft.com/office/drawing/2014/main" xmlns="" id="{099F079B-2C7D-4648-8E50-87F0D7347E34}"/>
              </a:ext>
            </a:extLst>
          </p:cNvPr>
          <p:cNvSpPr txBox="1">
            <a:spLocks noChangeArrowheads="1"/>
          </p:cNvSpPr>
          <p:nvPr/>
        </p:nvSpPr>
        <p:spPr bwMode="auto">
          <a:xfrm>
            <a:off x="188913" y="7092950"/>
            <a:ext cx="648017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1135">
              <a:spcBef>
                <a:spcPts val="0"/>
              </a:spcBef>
              <a:buNone/>
            </a:pPr>
            <a:r>
              <a:rPr lang="es-ES" sz="1100" b="1" i="1" dirty="0">
                <a:solidFill>
                  <a:srgbClr val="000000"/>
                </a:solidFill>
                <a:latin typeface="Corbel" pitchFamily="34" charset="0"/>
              </a:rPr>
              <a:t>Había venido a los bosques con otros propósitos</a:t>
            </a:r>
          </a:p>
          <a:p>
            <a:pPr marL="11135" lvl="0" indent="0" defTabSz="914400" eaLnBrk="1" fontAlgn="auto" latinLnBrk="0" hangingPunct="1">
              <a:spcBef>
                <a:spcPts val="0"/>
              </a:spcBef>
              <a:buSzTx/>
              <a:buNone/>
              <a:tabLst/>
              <a:defRPr/>
            </a:pPr>
            <a:r>
              <a:rPr lang="en-US" altLang="es-ES" sz="1100" dirty="0">
                <a:solidFill>
                  <a:srgbClr val="000000"/>
                </a:solidFill>
                <a:latin typeface="Corbel" pitchFamily="34" charset="0"/>
              </a:rPr>
              <a:t>2024</a:t>
            </a:r>
          </a:p>
          <a:p>
            <a:pPr marL="11135">
              <a:spcBef>
                <a:spcPts val="0"/>
              </a:spcBef>
              <a:buNone/>
            </a:pPr>
            <a:r>
              <a:rPr lang="es-ES" sz="1100" dirty="0" err="1">
                <a:solidFill>
                  <a:srgbClr val="000000"/>
                </a:solidFill>
                <a:latin typeface="Corbel" pitchFamily="34" charset="0"/>
              </a:rPr>
              <a:t>Pigmented</a:t>
            </a:r>
            <a:r>
              <a:rPr lang="es-ES" sz="1100" dirty="0">
                <a:solidFill>
                  <a:srgbClr val="000000"/>
                </a:solidFill>
                <a:latin typeface="Corbel" pitchFamily="34" charset="0"/>
              </a:rPr>
              <a:t> </a:t>
            </a:r>
            <a:r>
              <a:rPr lang="es-ES" sz="1100" dirty="0" err="1">
                <a:solidFill>
                  <a:srgbClr val="000000"/>
                </a:solidFill>
                <a:latin typeface="Corbel" pitchFamily="34" charset="0"/>
              </a:rPr>
              <a:t>inks</a:t>
            </a:r>
            <a:r>
              <a:rPr lang="es-ES" sz="1100" dirty="0">
                <a:solidFill>
                  <a:srgbClr val="000000"/>
                </a:solidFill>
                <a:latin typeface="Corbel" pitchFamily="34" charset="0"/>
              </a:rPr>
              <a:t> </a:t>
            </a:r>
            <a:r>
              <a:rPr lang="es-ES" sz="1100" dirty="0" err="1">
                <a:solidFill>
                  <a:srgbClr val="000000"/>
                </a:solidFill>
                <a:latin typeface="Corbel" pitchFamily="34" charset="0"/>
              </a:rPr>
              <a:t>printing</a:t>
            </a:r>
            <a:r>
              <a:rPr lang="es-ES" sz="1100" dirty="0">
                <a:solidFill>
                  <a:srgbClr val="000000"/>
                </a:solidFill>
                <a:latin typeface="Corbel" pitchFamily="34" charset="0"/>
              </a:rPr>
              <a:t> </a:t>
            </a:r>
            <a:r>
              <a:rPr lang="es-ES" sz="1100" dirty="0" err="1">
                <a:solidFill>
                  <a:srgbClr val="000000"/>
                </a:solidFill>
                <a:latin typeface="Corbel" pitchFamily="34" charset="0"/>
              </a:rPr>
              <a:t>on</a:t>
            </a:r>
            <a:r>
              <a:rPr lang="es-ES" sz="1100" dirty="0">
                <a:solidFill>
                  <a:srgbClr val="000000"/>
                </a:solidFill>
                <a:latin typeface="Corbel" pitchFamily="34" charset="0"/>
              </a:rPr>
              <a:t> </a:t>
            </a:r>
            <a:r>
              <a:rPr lang="es-ES" sz="1100" dirty="0" err="1">
                <a:solidFill>
                  <a:srgbClr val="000000"/>
                </a:solidFill>
                <a:latin typeface="Corbel" pitchFamily="34" charset="0"/>
              </a:rPr>
              <a:t>Hahnemühle</a:t>
            </a:r>
            <a:r>
              <a:rPr lang="es-ES" sz="1100" dirty="0">
                <a:solidFill>
                  <a:srgbClr val="000000"/>
                </a:solidFill>
                <a:latin typeface="Corbel" pitchFamily="34" charset="0"/>
              </a:rPr>
              <a:t> </a:t>
            </a:r>
            <a:r>
              <a:rPr lang="es-ES" sz="1100" dirty="0" err="1">
                <a:solidFill>
                  <a:srgbClr val="000000"/>
                </a:solidFill>
                <a:latin typeface="Corbel" pitchFamily="34" charset="0"/>
              </a:rPr>
              <a:t>Museum</a:t>
            </a:r>
            <a:r>
              <a:rPr lang="es-ES" sz="1100" dirty="0">
                <a:solidFill>
                  <a:srgbClr val="000000"/>
                </a:solidFill>
                <a:latin typeface="Corbel" pitchFamily="34" charset="0"/>
              </a:rPr>
              <a:t> </a:t>
            </a:r>
            <a:r>
              <a:rPr lang="es-ES" sz="1100" dirty="0" err="1">
                <a:solidFill>
                  <a:srgbClr val="000000"/>
                </a:solidFill>
                <a:latin typeface="Corbel" pitchFamily="34" charset="0"/>
              </a:rPr>
              <a:t>Etching</a:t>
            </a:r>
            <a:r>
              <a:rPr lang="es-ES" sz="1100" dirty="0">
                <a:solidFill>
                  <a:srgbClr val="000000"/>
                </a:solidFill>
                <a:latin typeface="Corbel" pitchFamily="34" charset="0"/>
              </a:rPr>
              <a:t> </a:t>
            </a:r>
            <a:r>
              <a:rPr lang="es-ES" sz="1100" dirty="0" err="1">
                <a:solidFill>
                  <a:srgbClr val="000000"/>
                </a:solidFill>
                <a:latin typeface="Corbel" pitchFamily="34" charset="0"/>
              </a:rPr>
              <a:t>cotton</a:t>
            </a:r>
            <a:r>
              <a:rPr lang="es-ES" sz="1100" dirty="0">
                <a:solidFill>
                  <a:srgbClr val="000000"/>
                </a:solidFill>
                <a:latin typeface="Corbel" pitchFamily="34" charset="0"/>
              </a:rPr>
              <a:t> </a:t>
            </a:r>
            <a:r>
              <a:rPr lang="es-ES" sz="1100" dirty="0" err="1">
                <a:solidFill>
                  <a:srgbClr val="000000"/>
                </a:solidFill>
                <a:latin typeface="Corbel" pitchFamily="34" charset="0"/>
              </a:rPr>
              <a:t>paper</a:t>
            </a:r>
            <a:r>
              <a:rPr lang="es-ES" sz="1100" dirty="0">
                <a:solidFill>
                  <a:srgbClr val="000000"/>
                </a:solidFill>
                <a:latin typeface="Corbel" pitchFamily="34" charset="0"/>
              </a:rPr>
              <a:t>, 350 g/m².</a:t>
            </a:r>
            <a:br>
              <a:rPr lang="es-ES" sz="1100" dirty="0">
                <a:solidFill>
                  <a:srgbClr val="000000"/>
                </a:solidFill>
                <a:latin typeface="Corbel" pitchFamily="34" charset="0"/>
              </a:rPr>
            </a:br>
            <a:r>
              <a:rPr lang="es-ES" sz="1100" dirty="0">
                <a:solidFill>
                  <a:srgbClr val="000000"/>
                </a:solidFill>
                <a:latin typeface="Corbel" pitchFamily="34" charset="0"/>
              </a:rPr>
              <a:t>Natural </a:t>
            </a:r>
            <a:r>
              <a:rPr lang="es-ES" sz="1100" dirty="0" err="1">
                <a:solidFill>
                  <a:srgbClr val="000000"/>
                </a:solidFill>
                <a:latin typeface="Corbel" pitchFamily="34" charset="0"/>
              </a:rPr>
              <a:t>mansonia</a:t>
            </a:r>
            <a:r>
              <a:rPr lang="es-ES" sz="1100" dirty="0">
                <a:solidFill>
                  <a:srgbClr val="000000"/>
                </a:solidFill>
                <a:latin typeface="Corbel" pitchFamily="34" charset="0"/>
              </a:rPr>
              <a:t> </a:t>
            </a:r>
            <a:r>
              <a:rPr lang="es-ES" sz="1100" dirty="0" err="1">
                <a:solidFill>
                  <a:srgbClr val="000000"/>
                </a:solidFill>
                <a:latin typeface="Corbel" pitchFamily="34" charset="0"/>
              </a:rPr>
              <a:t>wood</a:t>
            </a:r>
            <a:r>
              <a:rPr lang="es-ES" sz="1100" dirty="0">
                <a:solidFill>
                  <a:srgbClr val="000000"/>
                </a:solidFill>
                <a:latin typeface="Corbel" pitchFamily="34" charset="0"/>
              </a:rPr>
              <a:t> </a:t>
            </a:r>
            <a:r>
              <a:rPr lang="es-ES" sz="1100" dirty="0" err="1">
                <a:solidFill>
                  <a:srgbClr val="000000"/>
                </a:solidFill>
                <a:latin typeface="Corbel" pitchFamily="34" charset="0"/>
              </a:rPr>
              <a:t>frame</a:t>
            </a:r>
            <a:r>
              <a:rPr lang="es-ES" sz="1100" dirty="0">
                <a:solidFill>
                  <a:srgbClr val="000000"/>
                </a:solidFill>
                <a:latin typeface="Corbel" pitchFamily="34" charset="0"/>
              </a:rPr>
              <a:t> </a:t>
            </a:r>
            <a:r>
              <a:rPr lang="es-ES" sz="1100" dirty="0" err="1">
                <a:solidFill>
                  <a:srgbClr val="000000"/>
                </a:solidFill>
                <a:latin typeface="Corbel" pitchFamily="34" charset="0"/>
              </a:rPr>
              <a:t>with</a:t>
            </a:r>
            <a:r>
              <a:rPr lang="es-ES" sz="1100" dirty="0">
                <a:solidFill>
                  <a:srgbClr val="000000"/>
                </a:solidFill>
                <a:latin typeface="Corbel" pitchFamily="34" charset="0"/>
              </a:rPr>
              <a:t> laser </a:t>
            </a:r>
            <a:r>
              <a:rPr lang="es-ES" sz="1100" dirty="0" err="1">
                <a:solidFill>
                  <a:srgbClr val="000000"/>
                </a:solidFill>
                <a:latin typeface="Corbel" pitchFamily="34" charset="0"/>
              </a:rPr>
              <a:t>engraving</a:t>
            </a:r>
            <a:r>
              <a:rPr lang="es-ES" sz="1100" dirty="0">
                <a:solidFill>
                  <a:srgbClr val="000000"/>
                </a:solidFill>
                <a:latin typeface="Corbel" pitchFamily="34" charset="0"/>
              </a:rPr>
              <a:t> </a:t>
            </a:r>
            <a:r>
              <a:rPr lang="es-ES" sz="1100" dirty="0" err="1">
                <a:solidFill>
                  <a:srgbClr val="000000"/>
                </a:solidFill>
                <a:latin typeface="Corbel" pitchFamily="34" charset="0"/>
              </a:rPr>
              <a:t>inscription</a:t>
            </a:r>
            <a:r>
              <a:rPr lang="es-ES" sz="1100" dirty="0">
                <a:solidFill>
                  <a:srgbClr val="000000"/>
                </a:solidFill>
                <a:latin typeface="Corbel" pitchFamily="34" charset="0"/>
              </a:rPr>
              <a:t>.</a:t>
            </a:r>
          </a:p>
          <a:p>
            <a:pPr marL="11135">
              <a:spcBef>
                <a:spcPts val="0"/>
              </a:spcBef>
              <a:buNone/>
            </a:pPr>
            <a:r>
              <a:rPr lang="en-US" sz="1100" dirty="0">
                <a:solidFill>
                  <a:srgbClr val="000000"/>
                </a:solidFill>
                <a:latin typeface="Corbel" pitchFamily="34" charset="0"/>
              </a:rPr>
              <a:t>Diptych, 60 x 36 cm./each</a:t>
            </a:r>
          </a:p>
          <a:p>
            <a:pPr marL="11135">
              <a:spcBef>
                <a:spcPts val="0"/>
              </a:spcBef>
              <a:buNone/>
            </a:pPr>
            <a:r>
              <a:rPr lang="en-US" sz="1100" dirty="0">
                <a:solidFill>
                  <a:srgbClr val="000000"/>
                </a:solidFill>
                <a:latin typeface="Corbel" pitchFamily="34" charset="0"/>
              </a:rPr>
              <a:t>Edition of 3 plus 1 AP</a:t>
            </a:r>
          </a:p>
          <a:p>
            <a:pPr marL="11135">
              <a:spcBef>
                <a:spcPts val="0"/>
              </a:spcBef>
              <a:buFont typeface="Arial"/>
              <a:buNone/>
            </a:pPr>
            <a:endParaRPr lang="en-US" sz="1100" dirty="0">
              <a:solidFill>
                <a:srgbClr val="000000"/>
              </a:solidFill>
              <a:latin typeface="Corbel" pitchFamily="34"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s-ES" sz="11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pic>
        <p:nvPicPr>
          <p:cNvPr id="7" name="Picture 2" descr="T:\Compartida\ADN\_ARTISTAS\carrasco_alan\imagenes\2024_Habia_venido_a_los_bosques\IMG_37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5244" y="1596789"/>
            <a:ext cx="4276905" cy="523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711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48680" y="1907704"/>
            <a:ext cx="5760640" cy="669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Todo</a:t>
            </a:r>
            <a:r>
              <a:rPr lang="en-US" altLang="es-ES" sz="1100" b="1" i="1" dirty="0">
                <a:latin typeface="Corbel" pitchFamily="34" charset="0"/>
                <a:ea typeface="Calibri" pitchFamily="34" charset="0"/>
                <a:cs typeface="Times New Roman" pitchFamily="18" charset="0"/>
              </a:rPr>
              <a:t> el </a:t>
            </a:r>
            <a:r>
              <a:rPr lang="en-US" altLang="es-ES" sz="1100" b="1" i="1" dirty="0" err="1">
                <a:latin typeface="Corbel" pitchFamily="34" charset="0"/>
                <a:ea typeface="Calibri" pitchFamily="34" charset="0"/>
                <a:cs typeface="Times New Roman" pitchFamily="18" charset="0"/>
              </a:rPr>
              <a:t>mundo</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habla</a:t>
            </a:r>
            <a:r>
              <a:rPr lang="en-US" altLang="es-ES" sz="1100" b="1" i="1" dirty="0">
                <a:latin typeface="Corbel" pitchFamily="34" charset="0"/>
                <a:ea typeface="Calibri" pitchFamily="34" charset="0"/>
                <a:cs typeface="Times New Roman" pitchFamily="18" charset="0"/>
              </a:rPr>
              <a:t> del </a:t>
            </a:r>
            <a:r>
              <a:rPr lang="en-US" altLang="es-ES" sz="1100" b="1" i="1" dirty="0" err="1">
                <a:latin typeface="Corbel" pitchFamily="34" charset="0"/>
                <a:ea typeface="Calibri" pitchFamily="34" charset="0"/>
                <a:cs typeface="Times New Roman" pitchFamily="18" charset="0"/>
              </a:rPr>
              <a:t>tiempo</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Nosotros</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también</a:t>
            </a:r>
            <a:endParaRPr lang="en-US" altLang="es-ES" sz="1100" b="1" i="1"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2022</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In Europe´s first maximum-security prison </a:t>
            </a:r>
            <a:r>
              <a:rPr lang="en-US" altLang="es-ES" sz="1100" dirty="0" err="1">
                <a:latin typeface="Corbel" pitchFamily="34" charset="0"/>
                <a:ea typeface="Calibri" pitchFamily="34" charset="0"/>
                <a:cs typeface="Times New Roman" pitchFamily="18" charset="0"/>
              </a:rPr>
              <a:t>Stammhein</a:t>
            </a:r>
            <a:r>
              <a:rPr lang="en-US" altLang="es-ES" sz="1100" dirty="0">
                <a:latin typeface="Corbel" pitchFamily="34" charset="0"/>
                <a:ea typeface="Calibri" pitchFamily="34" charset="0"/>
                <a:cs typeface="Times New Roman" pitchFamily="18" charset="0"/>
              </a:rPr>
              <a:t>, the early leaders of the RAF guerrilla were imprisoned, tried, and executed off the record. From May 21, 1975, to April 28, 1977, the time the trial lasted, the prisoners remained in complete isolation. Held there, they could only see out through the windows of the building, which, projected diagonally, avoided any possibility of communication or contact between the prisoners in neighboring cells. This video projects a chromatic cadence that corresponds to the temperatures recorded in this area of Germany during those 708 days. Through the system to measure color temperature, the work transliterates figures from degrees Celsius to degrees Kelvin, generating a chromatic palette that symbolizes the only contact of the prisoners with the outside: the light that entered through the window of their cells.</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s-ES" altLang="es-ES" sz="1100" dirty="0" err="1">
                <a:latin typeface="Corbel" pitchFamily="34" charset="0"/>
                <a:ea typeface="Calibri" pitchFamily="34" charset="0"/>
                <a:cs typeface="Times New Roman" pitchFamily="18" charset="0"/>
              </a:rPr>
              <a:t>Stammheim</a:t>
            </a:r>
            <a:r>
              <a:rPr lang="es-ES" altLang="es-ES" sz="1100" dirty="0">
                <a:latin typeface="Corbel" pitchFamily="34" charset="0"/>
                <a:ea typeface="Calibri" pitchFamily="34" charset="0"/>
                <a:cs typeface="Times New Roman" pitchFamily="18" charset="0"/>
              </a:rPr>
              <a:t>, la primera prisión de máxima seguridad de Europa, fue el lugar donde los primeros líderes de la guerrilla RAF fueron encerrados, enjuiciados y posteriormente ejecutados de manera extraoficial. Desde el 21 de mayo de 1975 al 28 de abril de 1977, tiempo que duró el juicio, los prisioneros permanecieron en aislamiento total. Allí retenidos, solo veían el exterior a través de las particulares ventanas del edificio, ventanas proyectadas en diagonal para evitar cualquier posibilidad de comunicación o contacto entre los presos de celdas vecinas. Este vídeo proyecta sobre el muro una cadencia cromática que corresponde a las temperaturas registradas en esta zona de Alemania durante aquellos 708 días. Tomando como referencia el sistema de medición de la temperatura de color, la obra realiza una transliteración de cifras desde grados Celsius a grados Kelvin. Así, se genera una paleta cromática que simboliza el único contacto de los presos con el exterior: la luz que entraba por la ventana de sus celdas.</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err="1">
                <a:latin typeface="Corbel" pitchFamily="34" charset="0"/>
                <a:ea typeface="Calibri" pitchFamily="34" charset="0"/>
                <a:cs typeface="Times New Roman" pitchFamily="18" charset="0"/>
              </a:rPr>
              <a:t>Stammheim</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primera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presó</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màxima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seguretat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d'Europa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ser</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lloc</a:t>
            </a:r>
            <a:r>
              <a:rPr lang="en-US" altLang="es-ES" sz="1100" dirty="0">
                <a:latin typeface="Corbel" pitchFamily="34" charset="0"/>
                <a:ea typeface="Calibri" pitchFamily="34" charset="0"/>
                <a:cs typeface="Times New Roman" pitchFamily="18" charset="0"/>
              </a:rPr>
              <a:t> on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primers </a:t>
            </a:r>
            <a:r>
              <a:rPr lang="en-US" altLang="es-ES" sz="1100" dirty="0" err="1">
                <a:latin typeface="Corbel" pitchFamily="34" charset="0"/>
                <a:ea typeface="Calibri" pitchFamily="34" charset="0"/>
                <a:cs typeface="Times New Roman" pitchFamily="18" charset="0"/>
              </a:rPr>
              <a:t>líders</a:t>
            </a:r>
            <a:r>
              <a:rPr lang="en-US" altLang="es-ES" sz="1100" dirty="0">
                <a:latin typeface="Corbel" pitchFamily="34" charset="0"/>
                <a:ea typeface="Calibri" pitchFamily="34" charset="0"/>
                <a:cs typeface="Times New Roman" pitchFamily="18" charset="0"/>
              </a:rPr>
              <a:t> de la guerrilla RAF van </a:t>
            </a:r>
            <a:r>
              <a:rPr lang="en-US" altLang="es-ES" sz="1100" dirty="0" err="1">
                <a:latin typeface="Corbel" pitchFamily="34" charset="0"/>
                <a:ea typeface="Calibri" pitchFamily="34" charset="0"/>
                <a:cs typeface="Times New Roman" pitchFamily="18" charset="0"/>
              </a:rPr>
              <a:t>ser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tancats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jutjats</a:t>
            </a:r>
            <a:r>
              <a:rPr lang="en-US" altLang="es-ES" sz="1100" dirty="0">
                <a:latin typeface="Corbel" pitchFamily="34" charset="0"/>
                <a:ea typeface="Calibri" pitchFamily="34" charset="0"/>
                <a:cs typeface="Times New Roman" pitchFamily="18" charset="0"/>
              </a:rPr>
              <a:t> i </a:t>
            </a:r>
            <a:r>
              <a:rPr lang="en-US" altLang="es-ES" sz="1100" dirty="0" err="1">
                <a:latin typeface="Corbel" pitchFamily="34" charset="0"/>
                <a:ea typeface="Calibri" pitchFamily="34" charset="0"/>
                <a:cs typeface="Times New Roman" pitchFamily="18" charset="0"/>
              </a:rPr>
              <a:t>posteriorment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executats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manera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extraoficial</a:t>
            </a:r>
            <a:r>
              <a:rPr lang="en-US" altLang="es-ES" sz="1100" dirty="0">
                <a:latin typeface="Corbel" pitchFamily="34" charset="0"/>
                <a:ea typeface="Calibri" pitchFamily="34" charset="0"/>
                <a:cs typeface="Times New Roman" pitchFamily="18" charset="0"/>
              </a:rPr>
              <a:t>. Des del 21 de </a:t>
            </a:r>
            <a:r>
              <a:rPr lang="en-US" altLang="es-ES" sz="1100" dirty="0" err="1">
                <a:latin typeface="Corbel" pitchFamily="34" charset="0"/>
                <a:ea typeface="Calibri" pitchFamily="34" charset="0"/>
                <a:cs typeface="Times New Roman" pitchFamily="18" charset="0"/>
              </a:rPr>
              <a:t>maig</a:t>
            </a:r>
            <a:r>
              <a:rPr lang="en-US" altLang="es-ES" sz="1100" dirty="0">
                <a:latin typeface="Corbel" pitchFamily="34" charset="0"/>
                <a:ea typeface="Calibri" pitchFamily="34" charset="0"/>
                <a:cs typeface="Times New Roman" pitchFamily="18" charset="0"/>
              </a:rPr>
              <a:t> de 1975 al 28 </a:t>
            </a:r>
            <a:r>
              <a:rPr lang="en-US" altLang="es-ES" sz="1100" dirty="0" err="1">
                <a:latin typeface="Corbel" pitchFamily="34" charset="0"/>
                <a:ea typeface="Calibri" pitchFamily="34" charset="0"/>
                <a:cs typeface="Times New Roman" pitchFamily="18" charset="0"/>
              </a:rPr>
              <a:t>d'abril</a:t>
            </a:r>
            <a:r>
              <a:rPr lang="en-US" altLang="es-ES" sz="1100" dirty="0">
                <a:latin typeface="Corbel" pitchFamily="34" charset="0"/>
                <a:ea typeface="Calibri" pitchFamily="34" charset="0"/>
                <a:cs typeface="Times New Roman" pitchFamily="18" charset="0"/>
              </a:rPr>
              <a:t> de 1977, el temps que </a:t>
            </a:r>
            <a:r>
              <a:rPr lang="en-US" altLang="es-ES" sz="1100" dirty="0" err="1">
                <a:latin typeface="Corbel" pitchFamily="34" charset="0"/>
                <a:ea typeface="Calibri" pitchFamily="34" charset="0"/>
                <a:cs typeface="Times New Roman" pitchFamily="18" charset="0"/>
              </a:rPr>
              <a:t>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durar</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judici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presoners</a:t>
            </a:r>
            <a:r>
              <a:rPr lang="en-US" altLang="es-ES" sz="1100" dirty="0">
                <a:latin typeface="Corbel" pitchFamily="34" charset="0"/>
                <a:ea typeface="Calibri" pitchFamily="34" charset="0"/>
                <a:cs typeface="Times New Roman" pitchFamily="18" charset="0"/>
              </a:rPr>
              <a:t> van </a:t>
            </a:r>
            <a:r>
              <a:rPr lang="en-US" altLang="es-ES" sz="1100" dirty="0" err="1">
                <a:latin typeface="Corbel" pitchFamily="34" charset="0"/>
                <a:ea typeface="Calibri" pitchFamily="34" charset="0"/>
                <a:cs typeface="Times New Roman" pitchFamily="18" charset="0"/>
              </a:rPr>
              <a:t>romandre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aïllament</a:t>
            </a:r>
            <a:r>
              <a:rPr lang="en-US" altLang="es-ES" sz="1100" dirty="0">
                <a:latin typeface="Corbel" pitchFamily="34" charset="0"/>
                <a:ea typeface="Calibri" pitchFamily="34" charset="0"/>
                <a:cs typeface="Times New Roman" pitchFamily="18" charset="0"/>
              </a:rPr>
              <a:t> total. </a:t>
            </a:r>
            <a:r>
              <a:rPr lang="en-US" altLang="es-ES" sz="1100" dirty="0" err="1">
                <a:latin typeface="Corbel" pitchFamily="34" charset="0"/>
                <a:ea typeface="Calibri" pitchFamily="34" charset="0"/>
                <a:cs typeface="Times New Roman" pitchFamily="18" charset="0"/>
              </a:rPr>
              <a:t>Allà</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retinguts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només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veien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l'exterior</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través</a:t>
            </a:r>
            <a:r>
              <a:rPr lang="en-US" altLang="es-ES" sz="1100" dirty="0">
                <a:latin typeface="Corbel" pitchFamily="34" charset="0"/>
                <a:ea typeface="Calibri" pitchFamily="34" charset="0"/>
                <a:cs typeface="Times New Roman" pitchFamily="18" charset="0"/>
              </a:rPr>
              <a:t> de les particulars </a:t>
            </a:r>
            <a:r>
              <a:rPr lang="en-US" altLang="es-ES" sz="1100" dirty="0" err="1">
                <a:latin typeface="Corbel" pitchFamily="34" charset="0"/>
                <a:ea typeface="Calibri" pitchFamily="34" charset="0"/>
                <a:cs typeface="Times New Roman" pitchFamily="18" charset="0"/>
              </a:rPr>
              <a:t>finestres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l'edifici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finestres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projectades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diagonal per a </a:t>
            </a:r>
            <a:r>
              <a:rPr lang="en-US" altLang="es-ES" sz="1100" dirty="0" err="1">
                <a:latin typeface="Corbel" pitchFamily="34" charset="0"/>
                <a:ea typeface="Calibri" pitchFamily="34" charset="0"/>
                <a:cs typeface="Times New Roman" pitchFamily="18" charset="0"/>
              </a:rPr>
              <a:t>evitar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qualsevol</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possibilitat</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comunicació</a:t>
            </a:r>
            <a:r>
              <a:rPr lang="en-US" altLang="es-ES" sz="1100" dirty="0">
                <a:latin typeface="Corbel" pitchFamily="34" charset="0"/>
                <a:ea typeface="Calibri" pitchFamily="34" charset="0"/>
                <a:cs typeface="Times New Roman" pitchFamily="18" charset="0"/>
              </a:rPr>
              <a:t> o </a:t>
            </a:r>
            <a:r>
              <a:rPr lang="en-US" altLang="es-ES" sz="1100" dirty="0" err="1">
                <a:latin typeface="Corbel" pitchFamily="34" charset="0"/>
                <a:ea typeface="Calibri" pitchFamily="34" charset="0"/>
                <a:cs typeface="Times New Roman" pitchFamily="18" charset="0"/>
              </a:rPr>
              <a:t>contacte</a:t>
            </a:r>
            <a:r>
              <a:rPr lang="en-US" altLang="es-ES" sz="1100" dirty="0">
                <a:latin typeface="Corbel" pitchFamily="34" charset="0"/>
                <a:ea typeface="Calibri" pitchFamily="34" charset="0"/>
                <a:cs typeface="Times New Roman" pitchFamily="18" charset="0"/>
              </a:rPr>
              <a:t> entre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presos</a:t>
            </a:r>
            <a:r>
              <a:rPr lang="en-US" altLang="es-ES" sz="1100" dirty="0">
                <a:latin typeface="Corbel" pitchFamily="34" charset="0"/>
                <a:ea typeface="Calibri" pitchFamily="34" charset="0"/>
                <a:cs typeface="Times New Roman" pitchFamily="18" charset="0"/>
              </a:rPr>
              <a:t> de les </a:t>
            </a:r>
            <a:r>
              <a:rPr lang="en-US" altLang="es-ES" sz="1100" dirty="0" err="1">
                <a:latin typeface="Corbel" pitchFamily="34" charset="0"/>
                <a:ea typeface="Calibri" pitchFamily="34" charset="0"/>
                <a:cs typeface="Times New Roman" pitchFamily="18" charset="0"/>
              </a:rPr>
              <a:t>cel·les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veïnes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Aquest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vídeo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projecta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sobre</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mur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cadència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cromàtica</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correspon</a:t>
            </a:r>
            <a:r>
              <a:rPr lang="en-US" altLang="es-ES" sz="1100" dirty="0">
                <a:latin typeface="Corbel" pitchFamily="34" charset="0"/>
                <a:ea typeface="Calibri" pitchFamily="34" charset="0"/>
                <a:cs typeface="Times New Roman" pitchFamily="18" charset="0"/>
              </a:rPr>
              <a:t> a les temperatures </a:t>
            </a:r>
            <a:r>
              <a:rPr lang="en-US" altLang="es-ES" sz="1100" dirty="0" err="1">
                <a:latin typeface="Corbel" pitchFamily="34" charset="0"/>
                <a:ea typeface="Calibri" pitchFamily="34" charset="0"/>
                <a:cs typeface="Times New Roman" pitchFamily="18" charset="0"/>
              </a:rPr>
              <a:t>registrades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aquesta</a:t>
            </a:r>
            <a:r>
              <a:rPr lang="en-US" altLang="es-ES" sz="1100" dirty="0">
                <a:latin typeface="Corbel" pitchFamily="34" charset="0"/>
                <a:ea typeface="Calibri" pitchFamily="34" charset="0"/>
                <a:cs typeface="Times New Roman" pitchFamily="18" charset="0"/>
              </a:rPr>
              <a:t> zona </a:t>
            </a:r>
            <a:r>
              <a:rPr lang="en-US" altLang="es-ES" sz="1100" dirty="0" err="1">
                <a:latin typeface="Corbel" pitchFamily="34" charset="0"/>
                <a:ea typeface="Calibri" pitchFamily="34" charset="0"/>
                <a:cs typeface="Times New Roman" pitchFamily="18" charset="0"/>
              </a:rPr>
              <a:t>d'Alemanya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durant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aquells</a:t>
            </a:r>
            <a:r>
              <a:rPr lang="en-US" altLang="es-ES" sz="1100" dirty="0">
                <a:latin typeface="Corbel" pitchFamily="34" charset="0"/>
                <a:ea typeface="Calibri" pitchFamily="34" charset="0"/>
                <a:cs typeface="Times New Roman" pitchFamily="18" charset="0"/>
              </a:rPr>
              <a:t> 708 dies. </a:t>
            </a:r>
            <a:r>
              <a:rPr lang="en-US" altLang="es-ES" sz="1100" dirty="0" err="1">
                <a:latin typeface="Corbel" pitchFamily="34" charset="0"/>
                <a:ea typeface="Calibri" pitchFamily="34" charset="0"/>
                <a:cs typeface="Times New Roman" pitchFamily="18" charset="0"/>
              </a:rPr>
              <a:t>Prenent</a:t>
            </a:r>
            <a:r>
              <a:rPr lang="en-US" altLang="es-ES" sz="1100" dirty="0">
                <a:latin typeface="Corbel" pitchFamily="34" charset="0"/>
                <a:ea typeface="Calibri" pitchFamily="34" charset="0"/>
                <a:cs typeface="Times New Roman" pitchFamily="18" charset="0"/>
              </a:rPr>
              <a:t> com a </a:t>
            </a:r>
            <a:r>
              <a:rPr lang="en-US" altLang="es-ES" sz="1100" dirty="0" err="1">
                <a:latin typeface="Corbel" pitchFamily="34" charset="0"/>
                <a:ea typeface="Calibri" pitchFamily="34" charset="0"/>
                <a:cs typeface="Times New Roman" pitchFamily="18" charset="0"/>
              </a:rPr>
              <a:t>referència</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sistema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mides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temperatura</a:t>
            </a:r>
            <a:r>
              <a:rPr lang="en-US" altLang="es-ES" sz="1100" dirty="0">
                <a:latin typeface="Corbel" pitchFamily="34" charset="0"/>
                <a:ea typeface="Calibri" pitchFamily="34" charset="0"/>
                <a:cs typeface="Times New Roman" pitchFamily="18" charset="0"/>
              </a:rPr>
              <a:t> de color, </a:t>
            </a:r>
            <a:r>
              <a:rPr lang="en-US" altLang="es-ES" sz="1100" dirty="0" err="1">
                <a:latin typeface="Corbel" pitchFamily="34" charset="0"/>
                <a:ea typeface="Calibri" pitchFamily="34" charset="0"/>
                <a:cs typeface="Times New Roman" pitchFamily="18" charset="0"/>
              </a:rPr>
              <a:t>l'obra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realitza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transliteració</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xifres</a:t>
            </a:r>
            <a:r>
              <a:rPr lang="en-US" altLang="es-ES" sz="1100" dirty="0">
                <a:latin typeface="Corbel" pitchFamily="34" charset="0"/>
                <a:ea typeface="Calibri" pitchFamily="34" charset="0"/>
                <a:cs typeface="Times New Roman" pitchFamily="18" charset="0"/>
              </a:rPr>
              <a:t> des de </a:t>
            </a:r>
            <a:r>
              <a:rPr lang="en-US" altLang="es-ES" sz="1100" dirty="0" err="1">
                <a:latin typeface="Corbel" pitchFamily="34" charset="0"/>
                <a:ea typeface="Calibri" pitchFamily="34" charset="0"/>
                <a:cs typeface="Times New Roman" pitchFamily="18" charset="0"/>
              </a:rPr>
              <a:t>graus</a:t>
            </a:r>
            <a:r>
              <a:rPr lang="en-US" altLang="es-ES" sz="1100" dirty="0">
                <a:latin typeface="Corbel" pitchFamily="34" charset="0"/>
                <a:ea typeface="Calibri" pitchFamily="34" charset="0"/>
                <a:cs typeface="Times New Roman" pitchFamily="18" charset="0"/>
              </a:rPr>
              <a:t> Celsius a </a:t>
            </a:r>
            <a:r>
              <a:rPr lang="en-US" altLang="es-ES" sz="1100" dirty="0" err="1">
                <a:latin typeface="Corbel" pitchFamily="34" charset="0"/>
                <a:ea typeface="Calibri" pitchFamily="34" charset="0"/>
                <a:cs typeface="Times New Roman" pitchFamily="18" charset="0"/>
              </a:rPr>
              <a:t>graus</a:t>
            </a:r>
            <a:r>
              <a:rPr lang="en-US" altLang="es-ES" sz="1100" dirty="0">
                <a:latin typeface="Corbel" pitchFamily="34" charset="0"/>
                <a:ea typeface="Calibri" pitchFamily="34" charset="0"/>
                <a:cs typeface="Times New Roman" pitchFamily="18" charset="0"/>
              </a:rPr>
              <a:t> Kelvin. </a:t>
            </a:r>
            <a:r>
              <a:rPr lang="en-US" altLang="es-ES" sz="1100" dirty="0" err="1">
                <a:latin typeface="Corbel" pitchFamily="34" charset="0"/>
                <a:ea typeface="Calibri" pitchFamily="34" charset="0"/>
                <a:cs typeface="Times New Roman" pitchFamily="18" charset="0"/>
              </a:rPr>
              <a:t>Així</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a:t>
            </a:r>
            <a:r>
              <a:rPr lang="en-US" altLang="es-ES" sz="1100" dirty="0">
                <a:latin typeface="Corbel" pitchFamily="34" charset="0"/>
                <a:ea typeface="Calibri" pitchFamily="34" charset="0"/>
                <a:cs typeface="Times New Roman" pitchFamily="18" charset="0"/>
              </a:rPr>
              <a:t> genera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paleta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cromàtica</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simbolitza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l'únic</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contacte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presos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amb</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l'exterior</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llum</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entrava</a:t>
            </a:r>
            <a:r>
              <a:rPr lang="en-US" altLang="es-ES" sz="1100" dirty="0">
                <a:latin typeface="Corbel" pitchFamily="34" charset="0"/>
                <a:ea typeface="Calibri" pitchFamily="34" charset="0"/>
                <a:cs typeface="Times New Roman" pitchFamily="18" charset="0"/>
              </a:rPr>
              <a:t> per la </a:t>
            </a:r>
            <a:r>
              <a:rPr lang="en-US" altLang="es-ES" sz="1100" dirty="0" err="1">
                <a:latin typeface="Corbel" pitchFamily="34" charset="0"/>
                <a:ea typeface="Calibri" pitchFamily="34" charset="0"/>
                <a:cs typeface="Times New Roman" pitchFamily="18" charset="0"/>
              </a:rPr>
              <a:t>finestra</a:t>
            </a:r>
            <a:r>
              <a:rPr lang="en-US" altLang="es-ES" sz="1100" dirty="0">
                <a:latin typeface="Corbel" pitchFamily="34" charset="0"/>
                <a:ea typeface="Calibri" pitchFamily="34" charset="0"/>
                <a:cs typeface="Times New Roman" pitchFamily="18" charset="0"/>
              </a:rPr>
              <a:t> de les </a:t>
            </a:r>
            <a:r>
              <a:rPr lang="en-US" altLang="es-ES" sz="1100" dirty="0" err="1">
                <a:latin typeface="Corbel" pitchFamily="34" charset="0"/>
                <a:ea typeface="Calibri" pitchFamily="34" charset="0"/>
                <a:cs typeface="Times New Roman" pitchFamily="18" charset="0"/>
              </a:rPr>
              <a:t>seves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cel·les</a:t>
            </a:r>
            <a:r>
              <a:rPr lang="en-US" altLang="es-ES" sz="1100" dirty="0">
                <a:latin typeface="Corbel" pitchFamily="34" charset="0"/>
                <a:ea typeface="Calibri" pitchFamily="34" charset="0"/>
                <a:cs typeface="Times New Roman" pitchFamily="18" charset="0"/>
              </a:rPr>
              <a:t>.</a:t>
            </a:r>
          </a:p>
          <a:p>
            <a:pPr>
              <a:spcBef>
                <a:spcPct val="0"/>
              </a:spcBef>
              <a:buNone/>
            </a:pPr>
            <a:endParaRPr lang="en-US" altLang="es-ES" sz="1100" dirty="0">
              <a:latin typeface="Corbel" pitchFamily="34" charset="0"/>
              <a:ea typeface="Calibri" pitchFamily="34" charset="0"/>
              <a:cs typeface="Times New Roman" pitchFamily="18" charset="0"/>
            </a:endParaRPr>
          </a:p>
        </p:txBody>
      </p:sp>
    </p:spTree>
    <p:extLst>
      <p:ext uri="{BB962C8B-B14F-4D97-AF65-F5344CB8AC3E}">
        <p14:creationId xmlns:p14="http://schemas.microsoft.com/office/powerpoint/2010/main" val="637928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s-ES" altLang="es-ES" sz="1100" b="1" i="1" dirty="0">
                <a:latin typeface="Corbel" pitchFamily="34" charset="0"/>
                <a:ea typeface="Calibri" pitchFamily="34" charset="0"/>
                <a:cs typeface="Times New Roman" pitchFamily="18" charset="0"/>
              </a:rPr>
              <a:t>Todo el mundo habla del tiempo. Nosotros también</a:t>
            </a:r>
          </a:p>
          <a:p>
            <a:pPr>
              <a:spcBef>
                <a:spcPct val="0"/>
              </a:spcBef>
              <a:buNone/>
            </a:pPr>
            <a:r>
              <a:rPr lang="es-ES" altLang="es-ES" sz="1100" dirty="0">
                <a:latin typeface="Corbel" pitchFamily="34" charset="0"/>
                <a:ea typeface="Calibri" pitchFamily="34" charset="0"/>
                <a:cs typeface="Times New Roman" pitchFamily="18" charset="0"/>
              </a:rPr>
              <a:t>2022</a:t>
            </a:r>
          </a:p>
          <a:p>
            <a:pPr>
              <a:spcBef>
                <a:spcPct val="0"/>
              </a:spcBef>
              <a:buNone/>
            </a:pPr>
            <a:r>
              <a:rPr lang="es-ES" altLang="es-ES" sz="1100" dirty="0">
                <a:latin typeface="Corbel" pitchFamily="34" charset="0"/>
                <a:ea typeface="Calibri" pitchFamily="34" charset="0"/>
                <a:cs typeface="Times New Roman" pitchFamily="18" charset="0"/>
              </a:rPr>
              <a:t>Single-</a:t>
            </a:r>
            <a:r>
              <a:rPr lang="es-ES" altLang="es-ES" sz="1100" dirty="0" err="1">
                <a:latin typeface="Corbel" pitchFamily="34" charset="0"/>
                <a:ea typeface="Calibri" pitchFamily="34" charset="0"/>
                <a:cs typeface="Times New Roman" pitchFamily="18" charset="0"/>
              </a:rPr>
              <a:t>channel</a:t>
            </a:r>
            <a:r>
              <a:rPr lang="es-ES" altLang="es-ES" sz="1100" dirty="0">
                <a:latin typeface="Corbel" pitchFamily="34" charset="0"/>
                <a:ea typeface="Calibri" pitchFamily="34" charset="0"/>
                <a:cs typeface="Times New Roman" pitchFamily="18" charset="0"/>
              </a:rPr>
              <a:t> video, </a:t>
            </a:r>
            <a:r>
              <a:rPr lang="es-ES" altLang="es-ES" sz="1100" dirty="0" err="1">
                <a:latin typeface="Corbel" pitchFamily="34" charset="0"/>
                <a:ea typeface="Calibri" pitchFamily="34" charset="0"/>
                <a:cs typeface="Times New Roman" pitchFamily="18" charset="0"/>
              </a:rPr>
              <a:t>silent</a:t>
            </a:r>
            <a:r>
              <a:rPr lang="es-ES" altLang="es-ES" sz="1100" dirty="0">
                <a:latin typeface="Corbel" pitchFamily="34" charset="0"/>
                <a:ea typeface="Calibri" pitchFamily="34" charset="0"/>
                <a:cs typeface="Times New Roman" pitchFamily="18" charset="0"/>
              </a:rPr>
              <a:t>.</a:t>
            </a:r>
          </a:p>
          <a:p>
            <a:pPr>
              <a:spcBef>
                <a:spcPct val="0"/>
              </a:spcBef>
              <a:buNone/>
            </a:pPr>
            <a:r>
              <a:rPr lang="es-ES" altLang="es-ES" sz="1100" dirty="0">
                <a:latin typeface="Corbel" pitchFamily="34" charset="0"/>
                <a:ea typeface="Calibri" pitchFamily="34" charset="0"/>
                <a:cs typeface="Times New Roman" pitchFamily="18" charset="0"/>
              </a:rPr>
              <a:t>5’ 25’’</a:t>
            </a:r>
          </a:p>
          <a:p>
            <a:pPr>
              <a:spcBef>
                <a:spcPct val="0"/>
              </a:spcBef>
              <a:buNone/>
            </a:pPr>
            <a:r>
              <a:rPr lang="es-ES" altLang="es-ES" sz="1100" dirty="0" err="1">
                <a:latin typeface="Corbel" pitchFamily="34" charset="0"/>
                <a:ea typeface="Calibri" pitchFamily="34" charset="0"/>
                <a:cs typeface="Times New Roman" pitchFamily="18" charset="0"/>
              </a:rPr>
              <a:t>Edition</a:t>
            </a:r>
            <a:r>
              <a:rPr lang="es-ES" altLang="es-ES" sz="1100" dirty="0">
                <a:latin typeface="Corbel" pitchFamily="34" charset="0"/>
                <a:ea typeface="Calibri" pitchFamily="34" charset="0"/>
                <a:cs typeface="Times New Roman" pitchFamily="18" charset="0"/>
              </a:rPr>
              <a:t> of 3 + 1 AP</a:t>
            </a:r>
            <a:endParaRPr lang="en-US" altLang="es-ES" sz="1100" dirty="0">
              <a:latin typeface="Corbel" pitchFamily="34" charset="0"/>
              <a:ea typeface="Calibri" pitchFamily="34" charset="0"/>
              <a:cs typeface="Times New Roman"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041" y="2411760"/>
            <a:ext cx="4750189"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215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48680" y="2123728"/>
            <a:ext cx="5760640" cy="635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Todo</a:t>
            </a:r>
            <a:r>
              <a:rPr lang="en-US" altLang="es-ES" sz="1100" b="1" i="1" dirty="0">
                <a:latin typeface="Corbel" pitchFamily="34" charset="0"/>
                <a:ea typeface="Calibri" pitchFamily="34" charset="0"/>
                <a:cs typeface="Times New Roman" pitchFamily="18" charset="0"/>
              </a:rPr>
              <a:t> el </a:t>
            </a:r>
            <a:r>
              <a:rPr lang="en-US" altLang="es-ES" sz="1100" b="1" i="1" dirty="0" err="1">
                <a:latin typeface="Corbel" pitchFamily="34" charset="0"/>
                <a:ea typeface="Calibri" pitchFamily="34" charset="0"/>
                <a:cs typeface="Times New Roman" pitchFamily="18" charset="0"/>
              </a:rPr>
              <a:t>mundo</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habla</a:t>
            </a:r>
            <a:r>
              <a:rPr lang="en-US" altLang="es-ES" sz="1100" b="1" i="1" dirty="0">
                <a:latin typeface="Corbel" pitchFamily="34" charset="0"/>
                <a:ea typeface="Calibri" pitchFamily="34" charset="0"/>
                <a:cs typeface="Times New Roman" pitchFamily="18" charset="0"/>
              </a:rPr>
              <a:t> del </a:t>
            </a:r>
            <a:r>
              <a:rPr lang="en-US" altLang="es-ES" sz="1100" b="1" i="1" dirty="0" err="1">
                <a:latin typeface="Corbel" pitchFamily="34" charset="0"/>
                <a:ea typeface="Calibri" pitchFamily="34" charset="0"/>
                <a:cs typeface="Times New Roman" pitchFamily="18" charset="0"/>
              </a:rPr>
              <a:t>tiempo</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Nosotros</a:t>
            </a:r>
            <a:r>
              <a:rPr lang="en-US" altLang="es-ES" sz="1100" b="1" i="1" dirty="0">
                <a:latin typeface="Corbel" pitchFamily="34" charset="0"/>
                <a:ea typeface="Calibri" pitchFamily="34" charset="0"/>
                <a:cs typeface="Times New Roman" pitchFamily="18" charset="0"/>
              </a:rPr>
              <a:t> no</a:t>
            </a:r>
          </a:p>
          <a:p>
            <a:pPr>
              <a:spcBef>
                <a:spcPct val="0"/>
              </a:spcBef>
              <a:buNone/>
            </a:pPr>
            <a:r>
              <a:rPr lang="en-US" altLang="es-ES" sz="1100" dirty="0">
                <a:latin typeface="Corbel" pitchFamily="34" charset="0"/>
                <a:ea typeface="Calibri" pitchFamily="34" charset="0"/>
                <a:cs typeface="Times New Roman" pitchFamily="18" charset="0"/>
              </a:rPr>
              <a:t>2022</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In the fall of 1966 a new advertising campaign presented the train as an efficient and punctual means of public transport, regardless of the weather. Thus, they produced a series of posters showing an electric locomotive going through a snowstorm accompanied by the slogan: Everybody talks about the weather. We don’t. In 1968, artists Jürgen </a:t>
            </a:r>
            <a:r>
              <a:rPr lang="en-US" altLang="es-ES" sz="1100" dirty="0" err="1">
                <a:latin typeface="Corbel" pitchFamily="34" charset="0"/>
                <a:ea typeface="Calibri" pitchFamily="34" charset="0"/>
                <a:cs typeface="Times New Roman" pitchFamily="18" charset="0"/>
              </a:rPr>
              <a:t>Holtfreter</a:t>
            </a:r>
            <a:r>
              <a:rPr lang="en-US" altLang="es-ES" sz="1100" dirty="0">
                <a:latin typeface="Corbel" pitchFamily="34" charset="0"/>
                <a:ea typeface="Calibri" pitchFamily="34" charset="0"/>
                <a:cs typeface="Times New Roman" pitchFamily="18" charset="0"/>
              </a:rPr>
              <a:t> and Ulrich Bernhardt launched their version of the poster with the faces of Marx, Engels, and Lenin to raise funds for the legal expenses that the Student Federation. Some of its members joined the armed group Red Army Faction (RAF). This piece reproduces the original poster with the relationship of maximum and minimum temperatures during the 708 days that showed the judicial process against Andreas </a:t>
            </a:r>
            <a:r>
              <a:rPr lang="en-US" altLang="es-ES" sz="1100" dirty="0" err="1">
                <a:latin typeface="Corbel" pitchFamily="34" charset="0"/>
                <a:ea typeface="Calibri" pitchFamily="34" charset="0"/>
                <a:cs typeface="Times New Roman" pitchFamily="18" charset="0"/>
              </a:rPr>
              <a:t>Baader</a:t>
            </a:r>
            <a:r>
              <a:rPr lang="en-US" altLang="es-ES" sz="1100" dirty="0">
                <a:latin typeface="Corbel" pitchFamily="34" charset="0"/>
                <a:ea typeface="Calibri" pitchFamily="34" charset="0"/>
                <a:cs typeface="Times New Roman" pitchFamily="18" charset="0"/>
              </a:rPr>
              <a:t>, Ulrike </a:t>
            </a:r>
            <a:r>
              <a:rPr lang="en-US" altLang="es-ES" sz="1100" dirty="0" err="1">
                <a:latin typeface="Corbel" pitchFamily="34" charset="0"/>
                <a:ea typeface="Calibri" pitchFamily="34" charset="0"/>
                <a:cs typeface="Times New Roman" pitchFamily="18" charset="0"/>
              </a:rPr>
              <a:t>Meinhof</a:t>
            </a:r>
            <a:r>
              <a:rPr lang="en-US" altLang="es-ES" sz="1100" dirty="0">
                <a:latin typeface="Corbel" pitchFamily="34" charset="0"/>
                <a:ea typeface="Calibri" pitchFamily="34" charset="0"/>
                <a:cs typeface="Times New Roman" pitchFamily="18" charset="0"/>
              </a:rPr>
              <a:t>, Gudrun </a:t>
            </a:r>
            <a:r>
              <a:rPr lang="en-US" altLang="es-ES" sz="1100" dirty="0" err="1">
                <a:latin typeface="Corbel" pitchFamily="34" charset="0"/>
                <a:ea typeface="Calibri" pitchFamily="34" charset="0"/>
                <a:cs typeface="Times New Roman" pitchFamily="18" charset="0"/>
              </a:rPr>
              <a:t>Ensslin</a:t>
            </a:r>
            <a:r>
              <a:rPr lang="en-US" altLang="es-ES" sz="1100" dirty="0">
                <a:latin typeface="Corbel" pitchFamily="34" charset="0"/>
                <a:ea typeface="Calibri" pitchFamily="34" charset="0"/>
                <a:cs typeface="Times New Roman" pitchFamily="18" charset="0"/>
              </a:rPr>
              <a:t>, and Jan-Carl </a:t>
            </a:r>
            <a:r>
              <a:rPr lang="en-US" altLang="es-ES" sz="1100" dirty="0" err="1">
                <a:latin typeface="Corbel" pitchFamily="34" charset="0"/>
                <a:ea typeface="Calibri" pitchFamily="34" charset="0"/>
                <a:cs typeface="Times New Roman" pitchFamily="18" charset="0"/>
              </a:rPr>
              <a:t>Raspe</a:t>
            </a:r>
            <a:r>
              <a:rPr lang="en-US" altLang="es-ES" sz="1100" dirty="0">
                <a:latin typeface="Corbel" pitchFamily="34" charset="0"/>
                <a:ea typeface="Calibri" pitchFamily="34" charset="0"/>
                <a:cs typeface="Times New Roman" pitchFamily="18" charset="0"/>
              </a:rPr>
              <a:t>: the leaders of the first generation of the RAF. </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En otoño de 1966 una nueva campaña de publicidad presentaba el tren como forma de transporte público, eficiente y puntual, independientemente de la climatología. Así, produjeron una serie de carteles que muestran una locomotora eléctrica atravesando una tormenta de nieve acompañada del eslogan: Todo el mundo habla del tiempo. Nosotros no. En 1968, los artistas </a:t>
            </a:r>
            <a:r>
              <a:rPr lang="es-ES" altLang="es-ES" sz="1100" dirty="0" err="1">
                <a:latin typeface="Corbel" pitchFamily="34" charset="0"/>
                <a:ea typeface="Calibri" pitchFamily="34" charset="0"/>
                <a:cs typeface="Times New Roman" pitchFamily="18" charset="0"/>
              </a:rPr>
              <a:t>Jürgen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Holtfreter</a:t>
            </a:r>
            <a:r>
              <a:rPr lang="es-ES" altLang="es-ES" sz="1100" dirty="0">
                <a:latin typeface="Corbel" pitchFamily="34" charset="0"/>
                <a:ea typeface="Calibri" pitchFamily="34" charset="0"/>
                <a:cs typeface="Times New Roman" pitchFamily="18" charset="0"/>
              </a:rPr>
              <a:t> y Ulrich </a:t>
            </a:r>
            <a:r>
              <a:rPr lang="es-ES" altLang="es-ES" sz="1100" dirty="0" err="1">
                <a:latin typeface="Corbel" pitchFamily="34" charset="0"/>
                <a:ea typeface="Calibri" pitchFamily="34" charset="0"/>
                <a:cs typeface="Times New Roman" pitchFamily="18" charset="0"/>
              </a:rPr>
              <a:t>Bernhardt</a:t>
            </a:r>
            <a:r>
              <a:rPr lang="es-ES" altLang="es-ES" sz="1100" dirty="0">
                <a:latin typeface="Corbel" pitchFamily="34" charset="0"/>
                <a:ea typeface="Calibri" pitchFamily="34" charset="0"/>
                <a:cs typeface="Times New Roman" pitchFamily="18" charset="0"/>
              </a:rPr>
              <a:t> lanzaron su propia versión del cartel incluyendo los rostros de Marx, Engels y Lenin con el fin de recaudar dinero para los gastos judiciales de los miembros de la Federación estudiantil. Algunos de sus miembros se integrarían en el grupo armado Fracción del Ejército Rojo (RAF). Esta pieza reproduce el cartel original con las temperaturas máximas y mínimas durante los 708 días que duró el proceso judicial contra Andreas </a:t>
            </a:r>
            <a:r>
              <a:rPr lang="es-ES" altLang="es-ES" sz="1100" dirty="0" err="1">
                <a:latin typeface="Corbel" pitchFamily="34" charset="0"/>
                <a:ea typeface="Calibri" pitchFamily="34" charset="0"/>
                <a:cs typeface="Times New Roman" pitchFamily="18" charset="0"/>
              </a:rPr>
              <a:t>Baader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Ulrike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Meinhof</a:t>
            </a:r>
            <a:r>
              <a:rPr lang="es-ES" altLang="es-ES" sz="1100" dirty="0">
                <a:latin typeface="Corbel" pitchFamily="34" charset="0"/>
                <a:ea typeface="Calibri" pitchFamily="34" charset="0"/>
                <a:cs typeface="Times New Roman" pitchFamily="18" charset="0"/>
              </a:rPr>
              <a:t>, Gudrun </a:t>
            </a:r>
            <a:r>
              <a:rPr lang="es-ES" altLang="es-ES" sz="1100" dirty="0" err="1">
                <a:latin typeface="Corbel" pitchFamily="34" charset="0"/>
                <a:ea typeface="Calibri" pitchFamily="34" charset="0"/>
                <a:cs typeface="Times New Roman" pitchFamily="18" charset="0"/>
              </a:rPr>
              <a:t>Ensslin</a:t>
            </a:r>
            <a:r>
              <a:rPr lang="es-ES" altLang="es-ES" sz="1100" dirty="0">
                <a:latin typeface="Corbel" pitchFamily="34" charset="0"/>
                <a:ea typeface="Calibri" pitchFamily="34" charset="0"/>
                <a:cs typeface="Times New Roman" pitchFamily="18" charset="0"/>
              </a:rPr>
              <a:t> y </a:t>
            </a:r>
            <a:r>
              <a:rPr lang="es-ES" altLang="es-ES" sz="1100" dirty="0" err="1">
                <a:latin typeface="Corbel" pitchFamily="34" charset="0"/>
                <a:ea typeface="Calibri" pitchFamily="34" charset="0"/>
                <a:cs typeface="Times New Roman" pitchFamily="18" charset="0"/>
              </a:rPr>
              <a:t>Jan</a:t>
            </a:r>
            <a:r>
              <a:rPr lang="es-ES" altLang="es-ES" sz="1100" dirty="0">
                <a:latin typeface="Corbel" pitchFamily="34" charset="0"/>
                <a:ea typeface="Calibri" pitchFamily="34" charset="0"/>
                <a:cs typeface="Times New Roman" pitchFamily="18" charset="0"/>
              </a:rPr>
              <a:t>-Carl Raspe: los líderes de la primera generación de la RAF. </a:t>
            </a: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A la </a:t>
            </a:r>
            <a:r>
              <a:rPr lang="en-US" altLang="es-ES" sz="1100" dirty="0" err="1">
                <a:latin typeface="Corbel" pitchFamily="34" charset="0"/>
                <a:ea typeface="Calibri" pitchFamily="34" charset="0"/>
                <a:cs typeface="Times New Roman" pitchFamily="18" charset="0"/>
              </a:rPr>
              <a:t>tardor</a:t>
            </a:r>
            <a:r>
              <a:rPr lang="en-US" altLang="es-ES" sz="1100" dirty="0">
                <a:latin typeface="Corbel" pitchFamily="34" charset="0"/>
                <a:ea typeface="Calibri" pitchFamily="34" charset="0"/>
                <a:cs typeface="Times New Roman" pitchFamily="18" charset="0"/>
              </a:rPr>
              <a:t> de 1966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nova </a:t>
            </a:r>
            <a:r>
              <a:rPr lang="en-US" altLang="es-ES" sz="1100" dirty="0" err="1">
                <a:latin typeface="Corbel" pitchFamily="34" charset="0"/>
                <a:ea typeface="Calibri" pitchFamily="34" charset="0"/>
                <a:cs typeface="Times New Roman" pitchFamily="18" charset="0"/>
              </a:rPr>
              <a:t>campanya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publicitat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presentava</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tren</a:t>
            </a:r>
            <a:r>
              <a:rPr lang="en-US" altLang="es-ES" sz="1100" dirty="0">
                <a:latin typeface="Corbel" pitchFamily="34" charset="0"/>
                <a:ea typeface="Calibri" pitchFamily="34" charset="0"/>
                <a:cs typeface="Times New Roman" pitchFamily="18" charset="0"/>
              </a:rPr>
              <a:t> com a forma de transport </a:t>
            </a:r>
            <a:r>
              <a:rPr lang="en-US" altLang="es-ES" sz="1100" dirty="0" err="1">
                <a:latin typeface="Corbel" pitchFamily="34" charset="0"/>
                <a:ea typeface="Calibri" pitchFamily="34" charset="0"/>
                <a:cs typeface="Times New Roman" pitchFamily="18" charset="0"/>
              </a:rPr>
              <a:t>públic</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eficient</a:t>
            </a:r>
            <a:r>
              <a:rPr lang="en-US" altLang="es-ES" sz="1100" dirty="0">
                <a:latin typeface="Corbel" pitchFamily="34" charset="0"/>
                <a:ea typeface="Calibri" pitchFamily="34" charset="0"/>
                <a:cs typeface="Times New Roman" pitchFamily="18" charset="0"/>
              </a:rPr>
              <a:t> i </a:t>
            </a:r>
            <a:r>
              <a:rPr lang="en-US" altLang="es-ES" sz="1100" dirty="0" err="1">
                <a:latin typeface="Corbel" pitchFamily="34" charset="0"/>
                <a:ea typeface="Calibri" pitchFamily="34" charset="0"/>
                <a:cs typeface="Times New Roman" pitchFamily="18" charset="0"/>
              </a:rPr>
              <a:t>puntual</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independentment</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climatologia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Així</a:t>
            </a:r>
            <a:r>
              <a:rPr lang="en-US" altLang="es-ES" sz="1100" dirty="0">
                <a:latin typeface="Corbel" pitchFamily="34" charset="0"/>
                <a:ea typeface="Calibri" pitchFamily="34" charset="0"/>
                <a:cs typeface="Times New Roman" pitchFamily="18" charset="0"/>
              </a:rPr>
              <a:t>, van </a:t>
            </a:r>
            <a:r>
              <a:rPr lang="en-US" altLang="es-ES" sz="1100" dirty="0" err="1">
                <a:latin typeface="Corbel" pitchFamily="34" charset="0"/>
                <a:ea typeface="Calibri" pitchFamily="34" charset="0"/>
                <a:cs typeface="Times New Roman" pitchFamily="18" charset="0"/>
              </a:rPr>
              <a:t>produir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sèrie</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cartells</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mostren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locomotora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elèctrica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travessant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tempesta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neu</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acompanyada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l'eslògan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Tothom</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parla</a:t>
            </a:r>
            <a:r>
              <a:rPr lang="en-US" altLang="es-ES" sz="1100" dirty="0">
                <a:latin typeface="Corbel" pitchFamily="34" charset="0"/>
                <a:ea typeface="Calibri" pitchFamily="34" charset="0"/>
                <a:cs typeface="Times New Roman" pitchFamily="18" charset="0"/>
              </a:rPr>
              <a:t> del temps. </a:t>
            </a:r>
            <a:r>
              <a:rPr lang="en-US" altLang="es-ES" sz="1100" dirty="0" err="1">
                <a:latin typeface="Corbel" pitchFamily="34" charset="0"/>
                <a:ea typeface="Calibri" pitchFamily="34" charset="0"/>
                <a:cs typeface="Times New Roman" pitchFamily="18" charset="0"/>
              </a:rPr>
              <a:t>Nosaltres</a:t>
            </a:r>
            <a:r>
              <a:rPr lang="en-US" altLang="es-ES" sz="1100" dirty="0">
                <a:latin typeface="Corbel" pitchFamily="34" charset="0"/>
                <a:ea typeface="Calibri" pitchFamily="34" charset="0"/>
                <a:cs typeface="Times New Roman" pitchFamily="18" charset="0"/>
              </a:rPr>
              <a:t> no. El 1968,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artistes Jürgen </a:t>
            </a:r>
            <a:r>
              <a:rPr lang="en-US" altLang="es-ES" sz="1100" dirty="0" err="1">
                <a:latin typeface="Corbel" pitchFamily="34" charset="0"/>
                <a:ea typeface="Calibri" pitchFamily="34" charset="0"/>
                <a:cs typeface="Times New Roman" pitchFamily="18" charset="0"/>
              </a:rPr>
              <a:t>Holtfreter</a:t>
            </a:r>
            <a:r>
              <a:rPr lang="en-US" altLang="es-ES" sz="1100" dirty="0">
                <a:latin typeface="Corbel" pitchFamily="34" charset="0"/>
                <a:ea typeface="Calibri" pitchFamily="34" charset="0"/>
                <a:cs typeface="Times New Roman" pitchFamily="18" charset="0"/>
              </a:rPr>
              <a:t> i Ulrich Bernhardt van </a:t>
            </a:r>
            <a:r>
              <a:rPr lang="en-US" altLang="es-ES" sz="1100" dirty="0" err="1">
                <a:latin typeface="Corbel" pitchFamily="34" charset="0"/>
                <a:ea typeface="Calibri" pitchFamily="34" charset="0"/>
                <a:cs typeface="Times New Roman" pitchFamily="18" charset="0"/>
              </a:rPr>
              <a:t>llançar</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seva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pròpia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versió</a:t>
            </a:r>
            <a:r>
              <a:rPr lang="en-US" altLang="es-ES" sz="1100" dirty="0">
                <a:latin typeface="Corbel" pitchFamily="34" charset="0"/>
                <a:ea typeface="Calibri" pitchFamily="34" charset="0"/>
                <a:cs typeface="Times New Roman" pitchFamily="18" charset="0"/>
              </a:rPr>
              <a:t> del </a:t>
            </a:r>
            <a:r>
              <a:rPr lang="en-US" altLang="es-ES" sz="1100" dirty="0" err="1">
                <a:latin typeface="Corbel" pitchFamily="34" charset="0"/>
                <a:ea typeface="Calibri" pitchFamily="34" charset="0"/>
                <a:cs typeface="Times New Roman" pitchFamily="18" charset="0"/>
              </a:rPr>
              <a:t>cartell</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incloent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rostres</a:t>
            </a:r>
            <a:r>
              <a:rPr lang="en-US" altLang="es-ES" sz="1100" dirty="0">
                <a:latin typeface="Corbel" pitchFamily="34" charset="0"/>
                <a:ea typeface="Calibri" pitchFamily="34" charset="0"/>
                <a:cs typeface="Times New Roman" pitchFamily="18" charset="0"/>
              </a:rPr>
              <a:t> de Marx, Engels i Lenin </a:t>
            </a:r>
            <a:r>
              <a:rPr lang="en-US" altLang="es-ES" sz="1100" dirty="0" err="1">
                <a:latin typeface="Corbel" pitchFamily="34" charset="0"/>
                <a:ea typeface="Calibri" pitchFamily="34" charset="0"/>
                <a:cs typeface="Times New Roman" pitchFamily="18" charset="0"/>
              </a:rPr>
              <a:t>amb</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finalitat</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recaptar</a:t>
            </a:r>
            <a:r>
              <a:rPr lang="en-US" altLang="es-ES" sz="1100" dirty="0">
                <a:latin typeface="Corbel" pitchFamily="34" charset="0"/>
                <a:ea typeface="Calibri" pitchFamily="34" charset="0"/>
                <a:cs typeface="Times New Roman" pitchFamily="18" charset="0"/>
              </a:rPr>
              <a:t> diners per a les </a:t>
            </a:r>
            <a:r>
              <a:rPr lang="en-US" altLang="es-ES" sz="1100" dirty="0" err="1">
                <a:latin typeface="Corbel" pitchFamily="34" charset="0"/>
                <a:ea typeface="Calibri" pitchFamily="34" charset="0"/>
                <a:cs typeface="Times New Roman" pitchFamily="18" charset="0"/>
              </a:rPr>
              <a:t>despeses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judicials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membres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Federació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estudiantil</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Alguns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seus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membres</a:t>
            </a:r>
            <a:r>
              <a:rPr lang="en-US" altLang="es-ES" sz="1100" dirty="0">
                <a:latin typeface="Corbel" pitchFamily="34" charset="0"/>
                <a:ea typeface="Calibri" pitchFamily="34" charset="0"/>
                <a:cs typeface="Times New Roman" pitchFamily="18" charset="0"/>
              </a:rPr>
              <a:t> van </a:t>
            </a:r>
            <a:r>
              <a:rPr lang="en-US" altLang="es-ES" sz="1100" dirty="0" err="1">
                <a:latin typeface="Corbel" pitchFamily="34" charset="0"/>
                <a:ea typeface="Calibri" pitchFamily="34" charset="0"/>
                <a:cs typeface="Times New Roman" pitchFamily="18" charset="0"/>
              </a:rPr>
              <a:t>passar</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formar</a:t>
            </a:r>
            <a:r>
              <a:rPr lang="en-US" altLang="es-ES" sz="1100" dirty="0">
                <a:latin typeface="Corbel" pitchFamily="34" charset="0"/>
                <a:ea typeface="Calibri" pitchFamily="34" charset="0"/>
                <a:cs typeface="Times New Roman" pitchFamily="18" charset="0"/>
              </a:rPr>
              <a:t> part del </a:t>
            </a:r>
            <a:r>
              <a:rPr lang="en-US" altLang="es-ES" sz="1100" dirty="0" err="1">
                <a:latin typeface="Corbel" pitchFamily="34" charset="0"/>
                <a:ea typeface="Calibri" pitchFamily="34" charset="0"/>
                <a:cs typeface="Times New Roman" pitchFamily="18" charset="0"/>
              </a:rPr>
              <a:t>grup</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armat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Fracció</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l'Exèrcit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Roig</a:t>
            </a:r>
            <a:r>
              <a:rPr lang="en-US" altLang="es-ES" sz="1100" dirty="0">
                <a:latin typeface="Corbel" pitchFamily="34" charset="0"/>
                <a:ea typeface="Calibri" pitchFamily="34" charset="0"/>
                <a:cs typeface="Times New Roman" pitchFamily="18" charset="0"/>
              </a:rPr>
              <a:t> (RAF). </a:t>
            </a:r>
            <a:r>
              <a:rPr lang="en-US" altLang="es-ES" sz="1100" dirty="0" err="1">
                <a:latin typeface="Corbel" pitchFamily="34" charset="0"/>
                <a:ea typeface="Calibri" pitchFamily="34" charset="0"/>
                <a:cs typeface="Times New Roman" pitchFamily="18" charset="0"/>
              </a:rPr>
              <a:t>Aquesta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obra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reprodueix</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cartell</a:t>
            </a:r>
            <a:r>
              <a:rPr lang="en-US" altLang="es-ES" sz="1100" dirty="0">
                <a:latin typeface="Corbel" pitchFamily="34" charset="0"/>
                <a:ea typeface="Calibri" pitchFamily="34" charset="0"/>
                <a:cs typeface="Times New Roman" pitchFamily="18" charset="0"/>
              </a:rPr>
              <a:t> original </a:t>
            </a:r>
            <a:r>
              <a:rPr lang="en-US" altLang="es-ES" sz="1100" dirty="0" err="1">
                <a:latin typeface="Corbel" pitchFamily="34" charset="0"/>
                <a:ea typeface="Calibri" pitchFamily="34" charset="0"/>
                <a:cs typeface="Times New Roman" pitchFamily="18" charset="0"/>
              </a:rPr>
              <a:t>amb</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relació</a:t>
            </a:r>
            <a:r>
              <a:rPr lang="en-US" altLang="es-ES" sz="1100" dirty="0">
                <a:latin typeface="Corbel" pitchFamily="34" charset="0"/>
                <a:ea typeface="Calibri" pitchFamily="34" charset="0"/>
                <a:cs typeface="Times New Roman" pitchFamily="18" charset="0"/>
              </a:rPr>
              <a:t> de temperatures </a:t>
            </a:r>
            <a:r>
              <a:rPr lang="en-US" altLang="es-ES" sz="1100" dirty="0" err="1">
                <a:latin typeface="Corbel" pitchFamily="34" charset="0"/>
                <a:ea typeface="Calibri" pitchFamily="34" charset="0"/>
                <a:cs typeface="Times New Roman" pitchFamily="18" charset="0"/>
              </a:rPr>
              <a:t>màximes</a:t>
            </a:r>
            <a:r>
              <a:rPr lang="en-US" altLang="es-ES" sz="1100" dirty="0">
                <a:latin typeface="Corbel" pitchFamily="34" charset="0"/>
                <a:ea typeface="Calibri" pitchFamily="34" charset="0"/>
                <a:cs typeface="Times New Roman" pitchFamily="18" charset="0"/>
              </a:rPr>
              <a:t> i </a:t>
            </a:r>
            <a:r>
              <a:rPr lang="en-US" altLang="es-ES" sz="1100" dirty="0" err="1">
                <a:latin typeface="Corbel" pitchFamily="34" charset="0"/>
                <a:ea typeface="Calibri" pitchFamily="34" charset="0"/>
                <a:cs typeface="Times New Roman" pitchFamily="18" charset="0"/>
              </a:rPr>
              <a:t>mínimes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durant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708 dies que </a:t>
            </a:r>
            <a:r>
              <a:rPr lang="en-US" altLang="es-ES" sz="1100" dirty="0" err="1">
                <a:latin typeface="Corbel" pitchFamily="34" charset="0"/>
                <a:ea typeface="Calibri" pitchFamily="34" charset="0"/>
                <a:cs typeface="Times New Roman" pitchFamily="18" charset="0"/>
              </a:rPr>
              <a:t>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durar</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procés</a:t>
            </a:r>
            <a:r>
              <a:rPr lang="en-US" altLang="es-ES" sz="1100" dirty="0">
                <a:latin typeface="Corbel" pitchFamily="34" charset="0"/>
                <a:ea typeface="Calibri" pitchFamily="34" charset="0"/>
                <a:cs typeface="Times New Roman" pitchFamily="18" charset="0"/>
              </a:rPr>
              <a:t> judicial contra Andreas </a:t>
            </a:r>
            <a:r>
              <a:rPr lang="en-US" altLang="es-ES" sz="1100" dirty="0" err="1">
                <a:latin typeface="Corbel" pitchFamily="34" charset="0"/>
                <a:ea typeface="Calibri" pitchFamily="34" charset="0"/>
                <a:cs typeface="Times New Roman" pitchFamily="18" charset="0"/>
              </a:rPr>
              <a:t>Baader</a:t>
            </a:r>
            <a:r>
              <a:rPr lang="en-US" altLang="es-ES" sz="1100" dirty="0">
                <a:latin typeface="Corbel" pitchFamily="34" charset="0"/>
                <a:ea typeface="Calibri" pitchFamily="34" charset="0"/>
                <a:cs typeface="Times New Roman" pitchFamily="18" charset="0"/>
              </a:rPr>
              <a:t>, Ulrike </a:t>
            </a:r>
            <a:r>
              <a:rPr lang="en-US" altLang="es-ES" sz="1100" dirty="0" err="1">
                <a:latin typeface="Corbel" pitchFamily="34" charset="0"/>
                <a:ea typeface="Calibri" pitchFamily="34" charset="0"/>
                <a:cs typeface="Times New Roman" pitchFamily="18" charset="0"/>
              </a:rPr>
              <a:t>Meinhof</a:t>
            </a:r>
            <a:r>
              <a:rPr lang="en-US" altLang="es-ES" sz="1100" dirty="0">
                <a:latin typeface="Corbel" pitchFamily="34" charset="0"/>
                <a:ea typeface="Calibri" pitchFamily="34" charset="0"/>
                <a:cs typeface="Times New Roman" pitchFamily="18" charset="0"/>
              </a:rPr>
              <a:t>, Gudrun </a:t>
            </a:r>
            <a:r>
              <a:rPr lang="en-US" altLang="es-ES" sz="1100" dirty="0" err="1">
                <a:latin typeface="Corbel" pitchFamily="34" charset="0"/>
                <a:ea typeface="Calibri" pitchFamily="34" charset="0"/>
                <a:cs typeface="Times New Roman" pitchFamily="18" charset="0"/>
              </a:rPr>
              <a:t>Ensslin</a:t>
            </a:r>
            <a:r>
              <a:rPr lang="en-US" altLang="es-ES" sz="1100" dirty="0">
                <a:latin typeface="Corbel" pitchFamily="34" charset="0"/>
                <a:ea typeface="Calibri" pitchFamily="34" charset="0"/>
                <a:cs typeface="Times New Roman" pitchFamily="18" charset="0"/>
              </a:rPr>
              <a:t> i Jan-Carl </a:t>
            </a:r>
            <a:r>
              <a:rPr lang="en-US" altLang="es-ES" sz="1100" dirty="0" err="1">
                <a:latin typeface="Corbel" pitchFamily="34" charset="0"/>
                <a:ea typeface="Calibri" pitchFamily="34" charset="0"/>
                <a:cs typeface="Times New Roman" pitchFamily="18" charset="0"/>
              </a:rPr>
              <a:t>Raspi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líders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primera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generació</a:t>
            </a:r>
            <a:r>
              <a:rPr lang="en-US" altLang="es-ES" sz="1100" dirty="0">
                <a:latin typeface="Corbel" pitchFamily="34" charset="0"/>
                <a:ea typeface="Calibri" pitchFamily="34" charset="0"/>
                <a:cs typeface="Times New Roman" pitchFamily="18" charset="0"/>
              </a:rPr>
              <a:t> de la RAF.</a:t>
            </a:r>
          </a:p>
          <a:p>
            <a:pPr>
              <a:spcBef>
                <a:spcPct val="0"/>
              </a:spcBef>
              <a:buNone/>
            </a:pPr>
            <a:endParaRPr lang="en-US" altLang="es-ES" sz="1100" dirty="0">
              <a:latin typeface="Corbel" pitchFamily="34" charset="0"/>
              <a:ea typeface="Calibri" pitchFamily="34" charset="0"/>
              <a:cs typeface="Times New Roman" pitchFamily="18" charset="0"/>
            </a:endParaRPr>
          </a:p>
        </p:txBody>
      </p:sp>
    </p:spTree>
    <p:extLst>
      <p:ext uri="{BB962C8B-B14F-4D97-AF65-F5344CB8AC3E}">
        <p14:creationId xmlns:p14="http://schemas.microsoft.com/office/powerpoint/2010/main" val="431320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s-ES" altLang="es-ES" sz="1100" b="1" i="1" dirty="0">
                <a:latin typeface="Corbel" pitchFamily="34" charset="0"/>
                <a:ea typeface="Calibri" pitchFamily="34" charset="0"/>
                <a:cs typeface="Times New Roman" pitchFamily="18" charset="0"/>
              </a:rPr>
              <a:t>Todo el mundo habla del tiempo. Nosotros no</a:t>
            </a:r>
          </a:p>
          <a:p>
            <a:pPr>
              <a:spcBef>
                <a:spcPct val="0"/>
              </a:spcBef>
              <a:buNone/>
            </a:pPr>
            <a:r>
              <a:rPr lang="es-ES" altLang="es-ES" sz="1100" dirty="0">
                <a:latin typeface="Corbel" pitchFamily="34" charset="0"/>
                <a:ea typeface="Calibri" pitchFamily="34" charset="0"/>
                <a:cs typeface="Times New Roman" pitchFamily="18" charset="0"/>
              </a:rPr>
              <a:t>2022</a:t>
            </a:r>
          </a:p>
          <a:p>
            <a:pPr>
              <a:spcBef>
                <a:spcPct val="0"/>
              </a:spcBef>
              <a:buNone/>
            </a:pPr>
            <a:r>
              <a:rPr lang="es-ES" altLang="es-ES" sz="1100" dirty="0" err="1">
                <a:latin typeface="Corbel" pitchFamily="34" charset="0"/>
                <a:ea typeface="Calibri" pitchFamily="34" charset="0"/>
                <a:cs typeface="Times New Roman" pitchFamily="18" charset="0"/>
              </a:rPr>
              <a:t>Print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on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Hahnemühle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Photo</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Rag</a:t>
            </a:r>
            <a:r>
              <a:rPr lang="es-ES" altLang="es-ES" sz="1100" dirty="0">
                <a:latin typeface="Corbel" pitchFamily="34" charset="0"/>
                <a:ea typeface="Calibri" pitchFamily="34" charset="0"/>
                <a:cs typeface="Times New Roman" pitchFamily="18" charset="0"/>
              </a:rPr>
              <a:t> 308 </a:t>
            </a:r>
            <a:r>
              <a:rPr lang="es-ES" altLang="es-ES" sz="1100" dirty="0" err="1">
                <a:latin typeface="Corbel" pitchFamily="34" charset="0"/>
                <a:ea typeface="Calibri" pitchFamily="34" charset="0"/>
                <a:cs typeface="Times New Roman" pitchFamily="18" charset="0"/>
              </a:rPr>
              <a:t>m2</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paper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aluminium</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framed</a:t>
            </a:r>
            <a:r>
              <a:rPr lang="es-ES" altLang="es-ES" sz="1100" dirty="0">
                <a:latin typeface="Corbel" pitchFamily="34" charset="0"/>
                <a:ea typeface="Calibri" pitchFamily="34" charset="0"/>
                <a:cs typeface="Times New Roman" pitchFamily="18" charset="0"/>
              </a:rPr>
              <a:t> and laser </a:t>
            </a:r>
            <a:r>
              <a:rPr lang="es-ES" altLang="es-ES" sz="1100" dirty="0" err="1">
                <a:latin typeface="Corbel" pitchFamily="34" charset="0"/>
                <a:ea typeface="Calibri" pitchFamily="34" charset="0"/>
                <a:cs typeface="Times New Roman" pitchFamily="18" charset="0"/>
              </a:rPr>
              <a:t>engraving</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on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acrylic</a:t>
            </a:r>
            <a:r>
              <a:rPr lang="es-ES" altLang="es-ES" sz="1100" dirty="0">
                <a:latin typeface="Corbel" pitchFamily="34" charset="0"/>
                <a:ea typeface="Calibri" pitchFamily="34" charset="0"/>
                <a:cs typeface="Times New Roman" pitchFamily="18" charset="0"/>
              </a:rPr>
              <a:t>.</a:t>
            </a:r>
          </a:p>
          <a:p>
            <a:pPr>
              <a:spcBef>
                <a:spcPct val="0"/>
              </a:spcBef>
              <a:buNone/>
            </a:pPr>
            <a:r>
              <a:rPr lang="es-ES" altLang="es-ES" sz="1100" dirty="0">
                <a:latin typeface="Corbel" pitchFamily="34" charset="0"/>
                <a:ea typeface="Calibri" pitchFamily="34" charset="0"/>
                <a:cs typeface="Times New Roman" pitchFamily="18" charset="0"/>
              </a:rPr>
              <a:t>60 x 85 cm.</a:t>
            </a:r>
          </a:p>
          <a:p>
            <a:pPr>
              <a:spcBef>
                <a:spcPct val="0"/>
              </a:spcBef>
              <a:buNone/>
            </a:pPr>
            <a:r>
              <a:rPr lang="es-ES" altLang="es-ES" sz="1100" dirty="0" err="1">
                <a:latin typeface="Corbel" pitchFamily="34" charset="0"/>
                <a:ea typeface="Calibri" pitchFamily="34" charset="0"/>
                <a:cs typeface="Times New Roman" pitchFamily="18" charset="0"/>
              </a:rPr>
              <a:t>Edition</a:t>
            </a:r>
            <a:r>
              <a:rPr lang="es-ES" altLang="es-ES" sz="1100" dirty="0">
                <a:latin typeface="Corbel" pitchFamily="34" charset="0"/>
                <a:ea typeface="Calibri" pitchFamily="34" charset="0"/>
                <a:cs typeface="Times New Roman" pitchFamily="18" charset="0"/>
              </a:rPr>
              <a:t> of 3 + 1 AP</a:t>
            </a:r>
            <a:endParaRPr lang="en-US" altLang="es-ES" sz="1100" dirty="0">
              <a:latin typeface="Corbel" pitchFamily="34" charset="0"/>
              <a:ea typeface="Calibri" pitchFamily="34" charset="0"/>
              <a:cs typeface="Times New Roman"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972" y="2051721"/>
            <a:ext cx="2952328" cy="4441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5162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48680" y="2123728"/>
            <a:ext cx="576064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a:latin typeface="Corbel" pitchFamily="34" charset="0"/>
                <a:ea typeface="Calibri" pitchFamily="34" charset="0"/>
                <a:cs typeface="Times New Roman" pitchFamily="18" charset="0"/>
              </a:rPr>
              <a:t>Los </a:t>
            </a:r>
            <a:r>
              <a:rPr lang="en-US" altLang="es-ES" sz="1100" b="1" i="1" dirty="0" err="1">
                <a:latin typeface="Corbel" pitchFamily="34" charset="0"/>
                <a:ea typeface="Calibri" pitchFamily="34" charset="0"/>
                <a:cs typeface="Times New Roman" pitchFamily="18" charset="0"/>
              </a:rPr>
              <a:t>círculos</a:t>
            </a:r>
            <a:r>
              <a:rPr lang="en-US" altLang="es-ES" sz="1100" b="1" i="1" dirty="0">
                <a:latin typeface="Corbel" pitchFamily="34" charset="0"/>
                <a:ea typeface="Calibri" pitchFamily="34" charset="0"/>
                <a:cs typeface="Times New Roman" pitchFamily="18" charset="0"/>
              </a:rPr>
              <a:t> de </a:t>
            </a:r>
            <a:r>
              <a:rPr lang="en-US" altLang="es-ES" sz="1100" b="1" i="1" dirty="0" err="1">
                <a:latin typeface="Corbel" pitchFamily="34" charset="0"/>
                <a:ea typeface="Calibri" pitchFamily="34" charset="0"/>
                <a:cs typeface="Times New Roman" pitchFamily="18" charset="0"/>
              </a:rPr>
              <a:t>tiza</a:t>
            </a:r>
            <a:r>
              <a:rPr lang="en-US" altLang="es-ES" sz="1100" b="1" i="1" dirty="0">
                <a:latin typeface="Corbel" pitchFamily="34" charset="0"/>
                <a:ea typeface="Calibri" pitchFamily="34" charset="0"/>
                <a:cs typeface="Times New Roman" pitchFamily="18" charset="0"/>
              </a:rPr>
              <a:t> </a:t>
            </a:r>
          </a:p>
          <a:p>
            <a:pPr>
              <a:spcBef>
                <a:spcPct val="0"/>
              </a:spcBef>
              <a:buNone/>
            </a:pPr>
            <a:r>
              <a:rPr lang="en-US" altLang="es-ES" sz="1100" dirty="0">
                <a:latin typeface="Corbel" pitchFamily="34" charset="0"/>
                <a:ea typeface="Calibri" pitchFamily="34" charset="0"/>
                <a:cs typeface="Times New Roman" pitchFamily="18" charset="0"/>
              </a:rPr>
              <a:t>2022</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This installation brings together ten documents from different sources to pose an alternative story –or at least raise doubts about the official story– in the context of political violence shared between West Germany and Italy in the </a:t>
            </a:r>
            <a:r>
              <a:rPr lang="en-US" altLang="es-ES" sz="1100" dirty="0" err="1">
                <a:latin typeface="Corbel" pitchFamily="34" charset="0"/>
                <a:ea typeface="Calibri" pitchFamily="34" charset="0"/>
                <a:cs typeface="Times New Roman" pitchFamily="18" charset="0"/>
              </a:rPr>
              <a:t>1970s</a:t>
            </a:r>
            <a:r>
              <a:rPr lang="en-US" altLang="es-ES" sz="1100" dirty="0">
                <a:latin typeface="Corbel" pitchFamily="34" charset="0"/>
                <a:ea typeface="Calibri" pitchFamily="34" charset="0"/>
                <a:cs typeface="Times New Roman" pitchFamily="18" charset="0"/>
              </a:rPr>
              <a:t>. These documents are evidence of the tracking, by the German Stasi and the Italian intelligence service, of the activity of the armed organizations </a:t>
            </a:r>
            <a:r>
              <a:rPr lang="en-US" altLang="es-ES" sz="1100" dirty="0" err="1">
                <a:latin typeface="Corbel" pitchFamily="34" charset="0"/>
                <a:ea typeface="Calibri" pitchFamily="34" charset="0"/>
                <a:cs typeface="Times New Roman" pitchFamily="18" charset="0"/>
              </a:rPr>
              <a:t>Brigate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Rosse</a:t>
            </a:r>
            <a:r>
              <a:rPr lang="en-US" altLang="es-ES" sz="1100" dirty="0">
                <a:latin typeface="Corbel" pitchFamily="34" charset="0"/>
                <a:ea typeface="Calibri" pitchFamily="34" charset="0"/>
                <a:cs typeface="Times New Roman" pitchFamily="18" charset="0"/>
              </a:rPr>
              <a:t> and RAF. Through them, a certain similarity can be found, with the consequent suspicion, in the modus operandi of two of the most famous political crimes of both organizations: the kidnapping and murder of </a:t>
            </a:r>
            <a:r>
              <a:rPr lang="en-US" altLang="es-ES" sz="1100" dirty="0" err="1">
                <a:latin typeface="Corbel" pitchFamily="34" charset="0"/>
                <a:ea typeface="Calibri" pitchFamily="34" charset="0"/>
                <a:cs typeface="Times New Roman" pitchFamily="18" charset="0"/>
              </a:rPr>
              <a:t>Hanns</a:t>
            </a:r>
            <a:r>
              <a:rPr lang="en-US" altLang="es-ES" sz="1100" dirty="0">
                <a:latin typeface="Corbel" pitchFamily="34" charset="0"/>
                <a:ea typeface="Calibri" pitchFamily="34" charset="0"/>
                <a:cs typeface="Times New Roman" pitchFamily="18" charset="0"/>
              </a:rPr>
              <a:t>-Martin </a:t>
            </a:r>
            <a:r>
              <a:rPr lang="en-US" altLang="es-ES" sz="1100" dirty="0" err="1">
                <a:latin typeface="Corbel" pitchFamily="34" charset="0"/>
                <a:ea typeface="Calibri" pitchFamily="34" charset="0"/>
                <a:cs typeface="Times New Roman" pitchFamily="18" charset="0"/>
              </a:rPr>
              <a:t>Schleyer</a:t>
            </a:r>
            <a:r>
              <a:rPr lang="en-US" altLang="es-ES" sz="1100" dirty="0">
                <a:latin typeface="Corbel" pitchFamily="34" charset="0"/>
                <a:ea typeface="Calibri" pitchFamily="34" charset="0"/>
                <a:cs typeface="Times New Roman" pitchFamily="18" charset="0"/>
              </a:rPr>
              <a:t> (German business leader and former Nazi official of the Schutzstaffel, in 1977) and the assassination of Aldo Moro (former Prime Minister of Italy and central figure of the Christian Democracy party, in 1978).</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Esta instalación reúne 10 documentos de diferentes procedencias para plantear un relato alternativo –o al menos plantear dudas sobre el relato oficial– en el contexto de violencia política compartido entre Alemania occidental e Italia en la década de 1970. Estos documentos son evidencia del rastreo, por parte del servicio de inteligencia italiano y de la </a:t>
            </a:r>
            <a:r>
              <a:rPr lang="es-ES" altLang="es-ES" sz="1100" dirty="0" err="1">
                <a:latin typeface="Corbel" pitchFamily="34" charset="0"/>
                <a:ea typeface="Calibri" pitchFamily="34" charset="0"/>
                <a:cs typeface="Times New Roman" pitchFamily="18" charset="0"/>
              </a:rPr>
              <a:t>Stasi</a:t>
            </a:r>
            <a:r>
              <a:rPr lang="es-ES" altLang="es-ES" sz="1100" dirty="0">
                <a:latin typeface="Corbel" pitchFamily="34" charset="0"/>
                <a:ea typeface="Calibri" pitchFamily="34" charset="0"/>
                <a:cs typeface="Times New Roman" pitchFamily="18" charset="0"/>
              </a:rPr>
              <a:t> alemana, de la actividad de las organizaciones armadas </a:t>
            </a:r>
            <a:r>
              <a:rPr lang="es-ES" altLang="es-ES" sz="1100" dirty="0" err="1">
                <a:latin typeface="Corbel" pitchFamily="34" charset="0"/>
                <a:ea typeface="Calibri" pitchFamily="34" charset="0"/>
                <a:cs typeface="Times New Roman" pitchFamily="18" charset="0"/>
              </a:rPr>
              <a:t>Brigate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Rosse</a:t>
            </a:r>
            <a:r>
              <a:rPr lang="es-ES" altLang="es-ES" sz="1100" dirty="0">
                <a:latin typeface="Corbel" pitchFamily="34" charset="0"/>
                <a:ea typeface="Calibri" pitchFamily="34" charset="0"/>
                <a:cs typeface="Times New Roman" pitchFamily="18" charset="0"/>
              </a:rPr>
              <a:t> y RAF. A través de ellos se puede encontrar una cierta semejanza, con la consiguiente suspicacia, en el modus operandi de dos de los más célebres crímenes políticos de sendas organizaciones: el secuestro y asesinato de Hanns-Martin </a:t>
            </a:r>
            <a:r>
              <a:rPr lang="es-ES" altLang="es-ES" sz="1100" dirty="0" err="1">
                <a:latin typeface="Corbel" pitchFamily="34" charset="0"/>
                <a:ea typeface="Calibri" pitchFamily="34" charset="0"/>
                <a:cs typeface="Times New Roman" pitchFamily="18" charset="0"/>
              </a:rPr>
              <a:t>Schleyer</a:t>
            </a:r>
            <a:r>
              <a:rPr lang="es-ES" altLang="es-ES" sz="1100" dirty="0">
                <a:latin typeface="Corbel" pitchFamily="34" charset="0"/>
                <a:ea typeface="Calibri" pitchFamily="34" charset="0"/>
                <a:cs typeface="Times New Roman" pitchFamily="18" charset="0"/>
              </a:rPr>
              <a:t> (dirigente empresarial alemán y antiguo oficial nazi de las </a:t>
            </a:r>
            <a:r>
              <a:rPr lang="es-ES" altLang="es-ES" sz="1100" dirty="0" err="1">
                <a:latin typeface="Corbel" pitchFamily="34" charset="0"/>
                <a:ea typeface="Calibri" pitchFamily="34" charset="0"/>
                <a:cs typeface="Times New Roman" pitchFamily="18" charset="0"/>
              </a:rPr>
              <a:t>Schutzstaffel</a:t>
            </a:r>
            <a:r>
              <a:rPr lang="es-ES" altLang="es-ES" sz="1100" dirty="0">
                <a:latin typeface="Corbel" pitchFamily="34" charset="0"/>
                <a:ea typeface="Calibri" pitchFamily="34" charset="0"/>
                <a:cs typeface="Times New Roman" pitchFamily="18" charset="0"/>
              </a:rPr>
              <a:t>, en 1977)  y el asesinato de Aldo Moro (ex-primer Ministro de Italia y figura central del partido Democracia Cristiana, en 1978). </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s-ES" altLang="es-ES" sz="1100" dirty="0" err="1">
                <a:latin typeface="Corbel" pitchFamily="34" charset="0"/>
                <a:ea typeface="Calibri" pitchFamily="34" charset="0"/>
                <a:cs typeface="Times New Roman" pitchFamily="18" charset="0"/>
              </a:rPr>
              <a:t>Aquesta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instal·lació</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reuneix</a:t>
            </a:r>
            <a:r>
              <a:rPr lang="es-ES" altLang="es-ES" sz="1100" dirty="0">
                <a:latin typeface="Corbel" pitchFamily="34" charset="0"/>
                <a:ea typeface="Calibri" pitchFamily="34" charset="0"/>
                <a:cs typeface="Times New Roman" pitchFamily="18" charset="0"/>
              </a:rPr>
              <a:t> 10 </a:t>
            </a:r>
            <a:r>
              <a:rPr lang="es-ES" altLang="es-ES" sz="1100" dirty="0" err="1">
                <a:latin typeface="Corbel" pitchFamily="34" charset="0"/>
                <a:ea typeface="Calibri" pitchFamily="34" charset="0"/>
                <a:cs typeface="Times New Roman" pitchFamily="18" charset="0"/>
              </a:rPr>
              <a:t>documents</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diferents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procedències</a:t>
            </a:r>
            <a:r>
              <a:rPr lang="es-ES" altLang="es-ES" sz="1100" dirty="0">
                <a:latin typeface="Corbel" pitchFamily="34" charset="0"/>
                <a:ea typeface="Calibri" pitchFamily="34" charset="0"/>
                <a:cs typeface="Times New Roman" pitchFamily="18" charset="0"/>
              </a:rPr>
              <a:t> per </a:t>
            </a:r>
            <a:r>
              <a:rPr lang="es-ES" altLang="es-ES" sz="1100" dirty="0" err="1">
                <a:latin typeface="Corbel" pitchFamily="34" charset="0"/>
                <a:ea typeface="Calibri" pitchFamily="34" charset="0"/>
                <a:cs typeface="Times New Roman" pitchFamily="18" charset="0"/>
              </a:rPr>
              <a:t>plantejar</a:t>
            </a:r>
            <a:r>
              <a:rPr lang="es-ES" altLang="es-ES" sz="1100" dirty="0">
                <a:latin typeface="Corbel" pitchFamily="34" charset="0"/>
                <a:ea typeface="Calibri" pitchFamily="34" charset="0"/>
                <a:cs typeface="Times New Roman" pitchFamily="18" charset="0"/>
              </a:rPr>
              <a:t> un </a:t>
            </a:r>
            <a:r>
              <a:rPr lang="es-ES" altLang="es-ES" sz="1100" dirty="0" err="1">
                <a:latin typeface="Corbel" pitchFamily="34" charset="0"/>
                <a:ea typeface="Calibri" pitchFamily="34" charset="0"/>
                <a:cs typeface="Times New Roman" pitchFamily="18" charset="0"/>
              </a:rPr>
              <a:t>relat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alternatiu</a:t>
            </a:r>
            <a:r>
              <a:rPr lang="es-ES" altLang="es-ES" sz="1100" dirty="0">
                <a:latin typeface="Corbel" pitchFamily="34" charset="0"/>
                <a:ea typeface="Calibri" pitchFamily="34" charset="0"/>
                <a:cs typeface="Times New Roman" pitchFamily="18" charset="0"/>
              </a:rPr>
              <a:t> –o </a:t>
            </a:r>
            <a:r>
              <a:rPr lang="es-ES" altLang="es-ES" sz="1100" dirty="0" err="1">
                <a:latin typeface="Corbel" pitchFamily="34" charset="0"/>
                <a:ea typeface="Calibri" pitchFamily="34" charset="0"/>
                <a:cs typeface="Times New Roman" pitchFamily="18" charset="0"/>
              </a:rPr>
              <a:t>almenys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plantejar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dubtes</a:t>
            </a:r>
            <a:r>
              <a:rPr lang="es-ES" altLang="es-ES" sz="1100" dirty="0">
                <a:latin typeface="Corbel" pitchFamily="34" charset="0"/>
                <a:ea typeface="Calibri" pitchFamily="34" charset="0"/>
                <a:cs typeface="Times New Roman" pitchFamily="18" charset="0"/>
              </a:rPr>
              <a:t> sobre el </a:t>
            </a:r>
            <a:r>
              <a:rPr lang="es-ES" altLang="es-ES" sz="1100" dirty="0" err="1">
                <a:latin typeface="Corbel" pitchFamily="34" charset="0"/>
                <a:ea typeface="Calibri" pitchFamily="34" charset="0"/>
                <a:cs typeface="Times New Roman" pitchFamily="18" charset="0"/>
              </a:rPr>
              <a:t>relat</a:t>
            </a:r>
            <a:r>
              <a:rPr lang="es-ES" altLang="es-ES" sz="1100" dirty="0">
                <a:latin typeface="Corbel" pitchFamily="34" charset="0"/>
                <a:ea typeface="Calibri" pitchFamily="34" charset="0"/>
                <a:cs typeface="Times New Roman" pitchFamily="18" charset="0"/>
              </a:rPr>
              <a:t> oficial– en el </a:t>
            </a:r>
            <a:r>
              <a:rPr lang="es-ES" altLang="es-ES" sz="1100" dirty="0" err="1">
                <a:latin typeface="Corbel" pitchFamily="34" charset="0"/>
                <a:ea typeface="Calibri" pitchFamily="34" charset="0"/>
                <a:cs typeface="Times New Roman" pitchFamily="18" charset="0"/>
              </a:rPr>
              <a:t>context</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violència</a:t>
            </a:r>
            <a:r>
              <a:rPr lang="es-ES" altLang="es-ES" sz="1100" dirty="0">
                <a:latin typeface="Corbel" pitchFamily="34" charset="0"/>
                <a:ea typeface="Calibri" pitchFamily="34" charset="0"/>
                <a:cs typeface="Times New Roman" pitchFamily="18" charset="0"/>
              </a:rPr>
              <a:t> política </a:t>
            </a:r>
            <a:r>
              <a:rPr lang="es-ES" altLang="es-ES" sz="1100" dirty="0" err="1">
                <a:latin typeface="Corbel" pitchFamily="34" charset="0"/>
                <a:ea typeface="Calibri" pitchFamily="34" charset="0"/>
                <a:cs typeface="Times New Roman" pitchFamily="18" charset="0"/>
              </a:rPr>
              <a:t>compartit</a:t>
            </a:r>
            <a:r>
              <a:rPr lang="es-ES" altLang="es-ES" sz="1100" dirty="0">
                <a:latin typeface="Corbel" pitchFamily="34" charset="0"/>
                <a:ea typeface="Calibri" pitchFamily="34" charset="0"/>
                <a:cs typeface="Times New Roman" pitchFamily="18" charset="0"/>
              </a:rPr>
              <a:t> entre </a:t>
            </a:r>
            <a:r>
              <a:rPr lang="es-ES" altLang="es-ES" sz="1100" dirty="0" err="1">
                <a:latin typeface="Corbel" pitchFamily="34" charset="0"/>
                <a:ea typeface="Calibri" pitchFamily="34" charset="0"/>
                <a:cs typeface="Times New Roman" pitchFamily="18" charset="0"/>
              </a:rPr>
              <a:t>Alemanya</a:t>
            </a:r>
            <a:r>
              <a:rPr lang="es-ES" altLang="es-ES" sz="1100" dirty="0">
                <a:latin typeface="Corbel" pitchFamily="34" charset="0"/>
                <a:ea typeface="Calibri" pitchFamily="34" charset="0"/>
                <a:cs typeface="Times New Roman" pitchFamily="18" charset="0"/>
              </a:rPr>
              <a:t> occidental i </a:t>
            </a:r>
            <a:r>
              <a:rPr lang="es-ES" altLang="es-ES" sz="1100" dirty="0" err="1">
                <a:latin typeface="Corbel" pitchFamily="34" charset="0"/>
                <a:ea typeface="Calibri" pitchFamily="34" charset="0"/>
                <a:cs typeface="Times New Roman" pitchFamily="18" charset="0"/>
              </a:rPr>
              <a:t>Itàlia</a:t>
            </a:r>
            <a:r>
              <a:rPr lang="es-ES" altLang="es-ES" sz="1100" dirty="0">
                <a:latin typeface="Corbel" pitchFamily="34" charset="0"/>
                <a:ea typeface="Calibri" pitchFamily="34" charset="0"/>
                <a:cs typeface="Times New Roman" pitchFamily="18" charset="0"/>
              </a:rPr>
              <a:t> en la </a:t>
            </a:r>
            <a:r>
              <a:rPr lang="es-ES" altLang="es-ES" sz="1100" dirty="0" err="1">
                <a:latin typeface="Corbel" pitchFamily="34" charset="0"/>
                <a:ea typeface="Calibri" pitchFamily="34" charset="0"/>
                <a:cs typeface="Times New Roman" pitchFamily="18" charset="0"/>
              </a:rPr>
              <a:t>dècada</a:t>
            </a:r>
            <a:r>
              <a:rPr lang="es-ES" altLang="es-ES" sz="1100" dirty="0">
                <a:latin typeface="Corbel" pitchFamily="34" charset="0"/>
                <a:ea typeface="Calibri" pitchFamily="34" charset="0"/>
                <a:cs typeface="Times New Roman" pitchFamily="18" charset="0"/>
              </a:rPr>
              <a:t> de 1970. </a:t>
            </a:r>
            <a:r>
              <a:rPr lang="es-ES" altLang="es-ES" sz="1100" dirty="0" err="1">
                <a:latin typeface="Corbel" pitchFamily="34" charset="0"/>
                <a:ea typeface="Calibri" pitchFamily="34" charset="0"/>
                <a:cs typeface="Times New Roman" pitchFamily="18" charset="0"/>
              </a:rPr>
              <a:t>Aquests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documents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són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l’evidència</a:t>
            </a:r>
            <a:r>
              <a:rPr lang="es-ES" altLang="es-ES" sz="1100" dirty="0">
                <a:latin typeface="Corbel" pitchFamily="34" charset="0"/>
                <a:ea typeface="Calibri" pitchFamily="34" charset="0"/>
                <a:cs typeface="Times New Roman" pitchFamily="18" charset="0"/>
              </a:rPr>
              <a:t> del </a:t>
            </a:r>
            <a:r>
              <a:rPr lang="es-ES" altLang="es-ES" sz="1100" dirty="0" err="1">
                <a:latin typeface="Corbel" pitchFamily="34" charset="0"/>
                <a:ea typeface="Calibri" pitchFamily="34" charset="0"/>
                <a:cs typeface="Times New Roman" pitchFamily="18" charset="0"/>
              </a:rPr>
              <a:t>rastreig</a:t>
            </a:r>
            <a:r>
              <a:rPr lang="es-ES" altLang="es-ES" sz="1100" dirty="0">
                <a:latin typeface="Corbel" pitchFamily="34" charset="0"/>
                <a:ea typeface="Calibri" pitchFamily="34" charset="0"/>
                <a:cs typeface="Times New Roman" pitchFamily="18" charset="0"/>
              </a:rPr>
              <a:t>, per </a:t>
            </a:r>
            <a:r>
              <a:rPr lang="es-ES" altLang="es-ES" sz="1100" dirty="0" err="1">
                <a:latin typeface="Corbel" pitchFamily="34" charset="0"/>
                <a:ea typeface="Calibri" pitchFamily="34" charset="0"/>
                <a:cs typeface="Times New Roman" pitchFamily="18" charset="0"/>
              </a:rPr>
              <a:t>part</a:t>
            </a:r>
            <a:r>
              <a:rPr lang="es-ES" altLang="es-ES" sz="1100" dirty="0">
                <a:latin typeface="Corbel" pitchFamily="34" charset="0"/>
                <a:ea typeface="Calibri" pitchFamily="34" charset="0"/>
                <a:cs typeface="Times New Roman" pitchFamily="18" charset="0"/>
              </a:rPr>
              <a:t> del </a:t>
            </a:r>
            <a:r>
              <a:rPr lang="es-ES" altLang="es-ES" sz="1100" dirty="0" err="1">
                <a:latin typeface="Corbel" pitchFamily="34" charset="0"/>
                <a:ea typeface="Calibri" pitchFamily="34" charset="0"/>
                <a:cs typeface="Times New Roman" pitchFamily="18" charset="0"/>
              </a:rPr>
              <a:t>servei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d'intel·ligència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italià</a:t>
            </a:r>
            <a:r>
              <a:rPr lang="es-ES" altLang="es-ES" sz="1100" dirty="0">
                <a:latin typeface="Corbel" pitchFamily="34" charset="0"/>
                <a:ea typeface="Calibri" pitchFamily="34" charset="0"/>
                <a:cs typeface="Times New Roman" pitchFamily="18" charset="0"/>
              </a:rPr>
              <a:t> i de la </a:t>
            </a:r>
            <a:r>
              <a:rPr lang="es-ES" altLang="es-ES" sz="1100" dirty="0" err="1">
                <a:latin typeface="Corbel" pitchFamily="34" charset="0"/>
                <a:ea typeface="Calibri" pitchFamily="34" charset="0"/>
                <a:cs typeface="Times New Roman" pitchFamily="18" charset="0"/>
              </a:rPr>
              <a:t>Stasi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alemanya</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l'activitat</a:t>
            </a:r>
            <a:r>
              <a:rPr lang="es-ES" altLang="es-ES" sz="1100" dirty="0">
                <a:latin typeface="Corbel" pitchFamily="34" charset="0"/>
                <a:ea typeface="Calibri" pitchFamily="34" charset="0"/>
                <a:cs typeface="Times New Roman" pitchFamily="18" charset="0"/>
              </a:rPr>
              <a:t> de les </a:t>
            </a:r>
            <a:r>
              <a:rPr lang="es-ES" altLang="es-ES" sz="1100" dirty="0" err="1">
                <a:latin typeface="Corbel" pitchFamily="34" charset="0"/>
                <a:ea typeface="Calibri" pitchFamily="34" charset="0"/>
                <a:cs typeface="Times New Roman" pitchFamily="18" charset="0"/>
              </a:rPr>
              <a:t>organitzacions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armades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Brigate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Rosse</a:t>
            </a:r>
            <a:r>
              <a:rPr lang="es-ES" altLang="es-ES" sz="1100" dirty="0">
                <a:latin typeface="Corbel" pitchFamily="34" charset="0"/>
                <a:ea typeface="Calibri" pitchFamily="34" charset="0"/>
                <a:cs typeface="Times New Roman" pitchFamily="18" charset="0"/>
              </a:rPr>
              <a:t> i RAF. A través </a:t>
            </a:r>
            <a:r>
              <a:rPr lang="es-ES" altLang="es-ES" sz="1100" dirty="0" err="1">
                <a:latin typeface="Corbel" pitchFamily="34" charset="0"/>
                <a:ea typeface="Calibri" pitchFamily="34" charset="0"/>
                <a:cs typeface="Times New Roman" pitchFamily="18" charset="0"/>
              </a:rPr>
              <a:t>d'ells</a:t>
            </a:r>
            <a:r>
              <a:rPr lang="es-ES" altLang="es-ES" sz="1100" dirty="0">
                <a:latin typeface="Corbel" pitchFamily="34" charset="0"/>
                <a:ea typeface="Calibri" pitchFamily="34" charset="0"/>
                <a:cs typeface="Times New Roman" pitchFamily="18" charset="0"/>
              </a:rPr>
              <a:t> es </a:t>
            </a:r>
            <a:r>
              <a:rPr lang="es-ES" altLang="es-ES" sz="1100" dirty="0" err="1">
                <a:latin typeface="Corbel" pitchFamily="34" charset="0"/>
                <a:ea typeface="Calibri" pitchFamily="34" charset="0"/>
                <a:cs typeface="Times New Roman" pitchFamily="18" charset="0"/>
              </a:rPr>
              <a:t>pot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trobar</a:t>
            </a:r>
            <a:r>
              <a:rPr lang="es-ES" altLang="es-ES" sz="1100" dirty="0">
                <a:latin typeface="Corbel" pitchFamily="34" charset="0"/>
                <a:ea typeface="Calibri" pitchFamily="34" charset="0"/>
                <a:cs typeface="Times New Roman" pitchFamily="18" charset="0"/>
              </a:rPr>
              <a:t> una </a:t>
            </a:r>
            <a:r>
              <a:rPr lang="es-ES" altLang="es-ES" sz="1100" dirty="0" err="1">
                <a:latin typeface="Corbel" pitchFamily="34" charset="0"/>
                <a:ea typeface="Calibri" pitchFamily="34" charset="0"/>
                <a:cs typeface="Times New Roman" pitchFamily="18" charset="0"/>
              </a:rPr>
              <a:t>certa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semblança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amb</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consegüent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suspicàcia</a:t>
            </a:r>
            <a:r>
              <a:rPr lang="es-ES" altLang="es-ES" sz="1100" dirty="0">
                <a:latin typeface="Corbel" pitchFamily="34" charset="0"/>
                <a:ea typeface="Calibri" pitchFamily="34" charset="0"/>
                <a:cs typeface="Times New Roman" pitchFamily="18" charset="0"/>
              </a:rPr>
              <a:t>- en el  modus operandi de dos </a:t>
            </a:r>
            <a:r>
              <a:rPr lang="es-ES" altLang="es-ES" sz="1100" dirty="0" err="1">
                <a:latin typeface="Corbel" pitchFamily="34" charset="0"/>
                <a:ea typeface="Calibri" pitchFamily="34" charset="0"/>
                <a:cs typeface="Times New Roman" pitchFamily="18" charset="0"/>
              </a:rPr>
              <a:t>dels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més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cèlebres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crims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polítics</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sengles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organitzacions</a:t>
            </a:r>
            <a:r>
              <a:rPr lang="es-ES" altLang="es-ES" sz="1100" dirty="0">
                <a:latin typeface="Corbel" pitchFamily="34" charset="0"/>
                <a:ea typeface="Calibri" pitchFamily="34" charset="0"/>
                <a:cs typeface="Times New Roman" pitchFamily="18" charset="0"/>
              </a:rPr>
              <a:t>: el </a:t>
            </a:r>
            <a:r>
              <a:rPr lang="es-ES" altLang="es-ES" sz="1100" dirty="0" err="1">
                <a:latin typeface="Corbel" pitchFamily="34" charset="0"/>
                <a:ea typeface="Calibri" pitchFamily="34" charset="0"/>
                <a:cs typeface="Times New Roman" pitchFamily="18" charset="0"/>
              </a:rPr>
              <a:t>segrest</a:t>
            </a:r>
            <a:r>
              <a:rPr lang="es-ES" altLang="es-ES" sz="1100" dirty="0">
                <a:latin typeface="Corbel" pitchFamily="34" charset="0"/>
                <a:ea typeface="Calibri" pitchFamily="34" charset="0"/>
                <a:cs typeface="Times New Roman" pitchFamily="18" charset="0"/>
              </a:rPr>
              <a:t> i </a:t>
            </a:r>
            <a:r>
              <a:rPr lang="es-ES" altLang="es-ES" sz="1100" dirty="0" err="1">
                <a:latin typeface="Corbel" pitchFamily="34" charset="0"/>
                <a:ea typeface="Calibri" pitchFamily="34" charset="0"/>
                <a:cs typeface="Times New Roman" pitchFamily="18" charset="0"/>
              </a:rPr>
              <a:t>assassinat</a:t>
            </a:r>
            <a:r>
              <a:rPr lang="es-ES" altLang="es-ES" sz="1100" dirty="0">
                <a:latin typeface="Corbel" pitchFamily="34" charset="0"/>
                <a:ea typeface="Calibri" pitchFamily="34" charset="0"/>
                <a:cs typeface="Times New Roman" pitchFamily="18" charset="0"/>
              </a:rPr>
              <a:t> de Hanns-Martin </a:t>
            </a:r>
            <a:r>
              <a:rPr lang="es-ES" altLang="es-ES" sz="1100" dirty="0" err="1">
                <a:latin typeface="Corbel" pitchFamily="34" charset="0"/>
                <a:ea typeface="Calibri" pitchFamily="34" charset="0"/>
                <a:cs typeface="Times New Roman" pitchFamily="18" charset="0"/>
              </a:rPr>
              <a:t>Schleyer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dirigent</a:t>
            </a:r>
            <a:r>
              <a:rPr lang="es-ES" altLang="es-ES" sz="1100" dirty="0">
                <a:latin typeface="Corbel" pitchFamily="34" charset="0"/>
                <a:ea typeface="Calibri" pitchFamily="34" charset="0"/>
                <a:cs typeface="Times New Roman" pitchFamily="18" charset="0"/>
              </a:rPr>
              <a:t> empresarial </a:t>
            </a:r>
            <a:r>
              <a:rPr lang="es-ES" altLang="es-ES" sz="1100" dirty="0" err="1">
                <a:latin typeface="Corbel" pitchFamily="34" charset="0"/>
                <a:ea typeface="Calibri" pitchFamily="34" charset="0"/>
                <a:cs typeface="Times New Roman" pitchFamily="18" charset="0"/>
              </a:rPr>
              <a:t>alemany</a:t>
            </a:r>
            <a:r>
              <a:rPr lang="es-ES" altLang="es-ES" sz="1100" dirty="0">
                <a:latin typeface="Corbel" pitchFamily="34" charset="0"/>
                <a:ea typeface="Calibri" pitchFamily="34" charset="0"/>
                <a:cs typeface="Times New Roman" pitchFamily="18" charset="0"/>
              </a:rPr>
              <a:t> i </a:t>
            </a:r>
            <a:r>
              <a:rPr lang="es-ES" altLang="es-ES" sz="1100" dirty="0" err="1">
                <a:latin typeface="Corbel" pitchFamily="34" charset="0"/>
                <a:ea typeface="Calibri" pitchFamily="34" charset="0"/>
                <a:cs typeface="Times New Roman" pitchFamily="18" charset="0"/>
              </a:rPr>
              <a:t>antic</a:t>
            </a:r>
            <a:r>
              <a:rPr lang="es-ES" altLang="es-ES" sz="1100" dirty="0">
                <a:latin typeface="Corbel" pitchFamily="34" charset="0"/>
                <a:ea typeface="Calibri" pitchFamily="34" charset="0"/>
                <a:cs typeface="Times New Roman" pitchFamily="18" charset="0"/>
              </a:rPr>
              <a:t> oficial nazi de les </a:t>
            </a:r>
            <a:r>
              <a:rPr lang="es-ES" altLang="es-ES" sz="1100" dirty="0" err="1">
                <a:latin typeface="Corbel" pitchFamily="34" charset="0"/>
                <a:ea typeface="Calibri" pitchFamily="34" charset="0"/>
                <a:cs typeface="Times New Roman" pitchFamily="18" charset="0"/>
              </a:rPr>
              <a:t>Schutzstaffel</a:t>
            </a:r>
            <a:r>
              <a:rPr lang="es-ES" altLang="es-ES" sz="1100" dirty="0">
                <a:latin typeface="Corbel" pitchFamily="34" charset="0"/>
                <a:ea typeface="Calibri" pitchFamily="34" charset="0"/>
                <a:cs typeface="Times New Roman" pitchFamily="18" charset="0"/>
              </a:rPr>
              <a:t>,  en 1977) i </a:t>
            </a:r>
            <a:r>
              <a:rPr lang="es-ES" altLang="es-ES" sz="1100" dirty="0" err="1">
                <a:latin typeface="Corbel" pitchFamily="34" charset="0"/>
                <a:ea typeface="Calibri" pitchFamily="34" charset="0"/>
                <a:cs typeface="Times New Roman" pitchFamily="18" charset="0"/>
              </a:rPr>
              <a:t>l'assassinat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d’Aldo</a:t>
            </a:r>
            <a:r>
              <a:rPr lang="es-ES" altLang="es-ES" sz="1100" dirty="0">
                <a:latin typeface="Corbel" pitchFamily="34" charset="0"/>
                <a:ea typeface="Calibri" pitchFamily="34" charset="0"/>
                <a:cs typeface="Times New Roman" pitchFamily="18" charset="0"/>
              </a:rPr>
              <a:t> Moro (ex-primer Ministre </a:t>
            </a:r>
            <a:r>
              <a:rPr lang="es-ES" altLang="es-ES" sz="1100" dirty="0" err="1">
                <a:latin typeface="Corbel" pitchFamily="34" charset="0"/>
                <a:ea typeface="Calibri" pitchFamily="34" charset="0"/>
                <a:cs typeface="Times New Roman" pitchFamily="18" charset="0"/>
              </a:rPr>
              <a:t>d'Itàlia</a:t>
            </a:r>
            <a:r>
              <a:rPr lang="es-ES" altLang="es-ES" sz="1100" dirty="0">
                <a:latin typeface="Corbel" pitchFamily="34" charset="0"/>
                <a:ea typeface="Calibri" pitchFamily="34" charset="0"/>
                <a:cs typeface="Times New Roman" pitchFamily="18" charset="0"/>
              </a:rPr>
              <a:t> i figura central del </a:t>
            </a:r>
            <a:r>
              <a:rPr lang="es-ES" altLang="es-ES" sz="1100" dirty="0" err="1">
                <a:latin typeface="Corbel" pitchFamily="34" charset="0"/>
                <a:ea typeface="Calibri" pitchFamily="34" charset="0"/>
                <a:cs typeface="Times New Roman" pitchFamily="18" charset="0"/>
              </a:rPr>
              <a:t>partit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Democràcia</a:t>
            </a:r>
            <a:r>
              <a:rPr lang="es-ES" altLang="es-ES" sz="1100" dirty="0">
                <a:latin typeface="Corbel" pitchFamily="34" charset="0"/>
                <a:ea typeface="Calibri" pitchFamily="34" charset="0"/>
                <a:cs typeface="Times New Roman" pitchFamily="18" charset="0"/>
              </a:rPr>
              <a:t> Cristiana, en 1978).</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p:txBody>
      </p:sp>
    </p:spTree>
    <p:extLst>
      <p:ext uri="{BB962C8B-B14F-4D97-AF65-F5344CB8AC3E}">
        <p14:creationId xmlns:p14="http://schemas.microsoft.com/office/powerpoint/2010/main" val="1225421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s-ES" altLang="es-ES" sz="1100" b="1" i="1" dirty="0">
                <a:latin typeface="Corbel" pitchFamily="34" charset="0"/>
                <a:ea typeface="Calibri" pitchFamily="34" charset="0"/>
                <a:cs typeface="Times New Roman" pitchFamily="18" charset="0"/>
              </a:rPr>
              <a:t>Los círculos de tiza</a:t>
            </a:r>
          </a:p>
          <a:p>
            <a:pPr>
              <a:spcBef>
                <a:spcPct val="0"/>
              </a:spcBef>
              <a:buNone/>
            </a:pPr>
            <a:r>
              <a:rPr lang="es-ES" altLang="es-ES" sz="1100" dirty="0">
                <a:latin typeface="Corbel" pitchFamily="34" charset="0"/>
                <a:ea typeface="Calibri" pitchFamily="34" charset="0"/>
                <a:cs typeface="Times New Roman" pitchFamily="18" charset="0"/>
              </a:rPr>
              <a:t>2022</a:t>
            </a:r>
          </a:p>
          <a:p>
            <a:pPr>
              <a:spcBef>
                <a:spcPct val="0"/>
              </a:spcBef>
              <a:buNone/>
            </a:pPr>
            <a:r>
              <a:rPr lang="es-ES" altLang="es-ES" sz="1100" dirty="0" err="1">
                <a:latin typeface="Corbel" pitchFamily="34" charset="0"/>
                <a:ea typeface="Calibri" pitchFamily="34" charset="0"/>
                <a:cs typeface="Times New Roman" pitchFamily="18" charset="0"/>
              </a:rPr>
              <a:t>Pyrography</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on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Hahnemühle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paper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aluminum</a:t>
            </a:r>
            <a:r>
              <a:rPr lang="es-ES" altLang="es-ES" sz="1100" dirty="0">
                <a:latin typeface="Corbel" pitchFamily="34" charset="0"/>
                <a:ea typeface="Calibri" pitchFamily="34" charset="0"/>
                <a:cs typeface="Times New Roman" pitchFamily="18" charset="0"/>
              </a:rPr>
              <a:t> and </a:t>
            </a:r>
            <a:r>
              <a:rPr lang="es-ES" altLang="es-ES" sz="1100" dirty="0" err="1">
                <a:latin typeface="Corbel" pitchFamily="34" charset="0"/>
                <a:ea typeface="Calibri" pitchFamily="34" charset="0"/>
                <a:cs typeface="Times New Roman" pitchFamily="18" charset="0"/>
              </a:rPr>
              <a:t>wooden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framed</a:t>
            </a:r>
            <a:r>
              <a:rPr lang="es-ES" altLang="es-ES" sz="1100" dirty="0">
                <a:latin typeface="Corbel" pitchFamily="34" charset="0"/>
                <a:ea typeface="Calibri" pitchFamily="34" charset="0"/>
                <a:cs typeface="Times New Roman" pitchFamily="18" charset="0"/>
              </a:rPr>
              <a:t>.</a:t>
            </a:r>
          </a:p>
          <a:p>
            <a:pPr>
              <a:spcBef>
                <a:spcPct val="0"/>
              </a:spcBef>
              <a:buNone/>
            </a:pPr>
            <a:r>
              <a:rPr lang="es-ES" altLang="es-ES" sz="1100" dirty="0">
                <a:latin typeface="Corbel" pitchFamily="34" charset="0"/>
                <a:ea typeface="Calibri" pitchFamily="34" charset="0"/>
                <a:cs typeface="Times New Roman" pitchFamily="18" charset="0"/>
              </a:rPr>
              <a:t>10 </a:t>
            </a:r>
            <a:r>
              <a:rPr lang="es-ES" altLang="es-ES" sz="1100" dirty="0" err="1">
                <a:latin typeface="Corbel" pitchFamily="34" charset="0"/>
                <a:ea typeface="Calibri" pitchFamily="34" charset="0"/>
                <a:cs typeface="Times New Roman" pitchFamily="18" charset="0"/>
              </a:rPr>
              <a:t>parts</a:t>
            </a:r>
            <a:r>
              <a:rPr lang="es-ES" altLang="es-ES" sz="1100" dirty="0">
                <a:latin typeface="Corbel" pitchFamily="34" charset="0"/>
                <a:ea typeface="Calibri" pitchFamily="34" charset="0"/>
                <a:cs typeface="Times New Roman" pitchFamily="18" charset="0"/>
              </a:rPr>
              <a:t>: 30 x 40 cm </a:t>
            </a:r>
            <a:r>
              <a:rPr lang="es-ES" altLang="es-ES" sz="1100" dirty="0" err="1">
                <a:latin typeface="Corbel" pitchFamily="34" charset="0"/>
                <a:ea typeface="Calibri" pitchFamily="34" charset="0"/>
                <a:cs typeface="Times New Roman" pitchFamily="18" charset="0"/>
              </a:rPr>
              <a:t>each</a:t>
            </a:r>
            <a:r>
              <a:rPr lang="es-ES" altLang="es-ES" sz="1100" dirty="0">
                <a:latin typeface="Corbel" pitchFamily="34" charset="0"/>
                <a:ea typeface="Calibri" pitchFamily="34" charset="0"/>
                <a:cs typeface="Times New Roman" pitchFamily="18" charset="0"/>
              </a:rPr>
              <a:t>.</a:t>
            </a:r>
          </a:p>
          <a:p>
            <a:pPr>
              <a:spcBef>
                <a:spcPct val="0"/>
              </a:spcBef>
              <a:buNone/>
            </a:pPr>
            <a:r>
              <a:rPr lang="es-ES" altLang="es-ES" sz="1100" dirty="0" err="1">
                <a:latin typeface="Corbel" pitchFamily="34" charset="0"/>
                <a:ea typeface="Calibri" pitchFamily="34" charset="0"/>
                <a:cs typeface="Times New Roman" pitchFamily="18" charset="0"/>
              </a:rPr>
              <a:t>Unique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piece</a:t>
            </a:r>
            <a:endParaRPr lang="en-US" altLang="es-ES" sz="1100" dirty="0">
              <a:latin typeface="Corbel" pitchFamily="34" charset="0"/>
              <a:ea typeface="Calibri" pitchFamily="34" charset="0"/>
              <a:cs typeface="Times New Roman"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382" y="2411760"/>
            <a:ext cx="4707508" cy="309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475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48680" y="1911286"/>
            <a:ext cx="5760640" cy="669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Lettere</a:t>
            </a:r>
            <a:r>
              <a:rPr lang="en-US" altLang="es-ES" sz="1100" b="1" i="1" dirty="0">
                <a:latin typeface="Corbel" pitchFamily="34" charset="0"/>
                <a:ea typeface="Calibri" pitchFamily="34" charset="0"/>
                <a:cs typeface="Times New Roman" pitchFamily="18" charset="0"/>
              </a:rPr>
              <a:t> </a:t>
            </a:r>
          </a:p>
          <a:p>
            <a:pPr>
              <a:spcBef>
                <a:spcPct val="0"/>
              </a:spcBef>
              <a:buNone/>
            </a:pPr>
            <a:r>
              <a:rPr lang="en-US" altLang="es-ES" sz="1100" dirty="0">
                <a:latin typeface="Corbel" pitchFamily="34" charset="0"/>
                <a:ea typeface="Calibri" pitchFamily="34" charset="0"/>
                <a:cs typeface="Times New Roman" pitchFamily="18" charset="0"/>
              </a:rPr>
              <a:t>2022</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In 1950 the first portable typewriter appeared: the </a:t>
            </a:r>
            <a:r>
              <a:rPr lang="en-US" altLang="es-ES" sz="1100" dirty="0" err="1">
                <a:latin typeface="Corbel" pitchFamily="34" charset="0"/>
                <a:ea typeface="Calibri" pitchFamily="34" charset="0"/>
                <a:cs typeface="Times New Roman" pitchFamily="18" charset="0"/>
              </a:rPr>
              <a:t>Lettera</a:t>
            </a:r>
            <a:r>
              <a:rPr lang="en-US" altLang="es-ES" sz="1100" dirty="0">
                <a:latin typeface="Corbel" pitchFamily="34" charset="0"/>
                <a:ea typeface="Calibri" pitchFamily="34" charset="0"/>
                <a:cs typeface="Times New Roman" pitchFamily="18" charset="0"/>
              </a:rPr>
              <a:t> 22. Due to its affordability, it quickly became the tool of a whole new generation of authors such as </a:t>
            </a:r>
            <a:r>
              <a:rPr lang="en-US" altLang="es-ES" sz="1100" dirty="0" err="1">
                <a:latin typeface="Corbel" pitchFamily="34" charset="0"/>
                <a:ea typeface="Calibri" pitchFamily="34" charset="0"/>
                <a:cs typeface="Times New Roman" pitchFamily="18" charset="0"/>
              </a:rPr>
              <a:t>Pasolini</a:t>
            </a:r>
            <a:r>
              <a:rPr lang="en-US" altLang="es-ES" sz="1100" dirty="0">
                <a:latin typeface="Corbel" pitchFamily="34" charset="0"/>
                <a:ea typeface="Calibri" pitchFamily="34" charset="0"/>
                <a:cs typeface="Times New Roman" pitchFamily="18" charset="0"/>
              </a:rPr>
              <a:t>, Montanelli, and </a:t>
            </a:r>
            <a:r>
              <a:rPr lang="en-US" altLang="es-ES" sz="1100" dirty="0" err="1">
                <a:latin typeface="Corbel" pitchFamily="34" charset="0"/>
                <a:ea typeface="Calibri" pitchFamily="34" charset="0"/>
                <a:cs typeface="Times New Roman" pitchFamily="18" charset="0"/>
              </a:rPr>
              <a:t>Biagi</a:t>
            </a:r>
            <a:r>
              <a:rPr lang="en-US" altLang="es-ES" sz="1100" dirty="0">
                <a:latin typeface="Corbel" pitchFamily="34" charset="0"/>
                <a:ea typeface="Calibri" pitchFamily="34" charset="0"/>
                <a:cs typeface="Times New Roman" pitchFamily="18" charset="0"/>
              </a:rPr>
              <a:t>. The partisan victory in World War II and the consequent defeat of the </a:t>
            </a:r>
            <a:r>
              <a:rPr lang="en-US" altLang="es-ES" sz="1100" dirty="0" err="1">
                <a:latin typeface="Corbel" pitchFamily="34" charset="0"/>
                <a:ea typeface="Calibri" pitchFamily="34" charset="0"/>
                <a:cs typeface="Times New Roman" pitchFamily="18" charset="0"/>
              </a:rPr>
              <a:t>Repubblica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Sociale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Italiana</a:t>
            </a:r>
            <a:r>
              <a:rPr lang="en-US" altLang="es-ES" sz="1100" dirty="0">
                <a:latin typeface="Corbel" pitchFamily="34" charset="0"/>
                <a:ea typeface="Calibri" pitchFamily="34" charset="0"/>
                <a:cs typeface="Times New Roman" pitchFamily="18" charset="0"/>
              </a:rPr>
              <a:t> opened the way to the proliferation of various neo-fascist organizations that counted with the connivance of state apparatuses and supranational groups. Together they provoked an era of maximum instability characterized by bloody attacks that constituted the </a:t>
            </a:r>
            <a:r>
              <a:rPr lang="en-US" altLang="es-ES" sz="1100" dirty="0" err="1">
                <a:latin typeface="Corbel" pitchFamily="34" charset="0"/>
                <a:ea typeface="Calibri" pitchFamily="34" charset="0"/>
                <a:cs typeface="Times New Roman" pitchFamily="18" charset="0"/>
              </a:rPr>
              <a:t>Strategia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della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tensione</a:t>
            </a:r>
            <a:r>
              <a:rPr lang="en-US" altLang="es-ES" sz="1100" dirty="0">
                <a:latin typeface="Corbel" pitchFamily="34" charset="0"/>
                <a:ea typeface="Calibri" pitchFamily="34" charset="0"/>
                <a:cs typeface="Times New Roman" pitchFamily="18" charset="0"/>
              </a:rPr>
              <a:t>. Carrasco reflects the tense sociopolitical situation of that time by manipulating the Olivetti Company’s advertising images. He confronts the visual chaos with the democratizing modernity glimpsed in the period known as the Italian </a:t>
            </a:r>
            <a:r>
              <a:rPr lang="en-US" altLang="es-ES" sz="1100" dirty="0" err="1">
                <a:latin typeface="Corbel" pitchFamily="34" charset="0"/>
                <a:ea typeface="Calibri" pitchFamily="34" charset="0"/>
                <a:cs typeface="Times New Roman" pitchFamily="18" charset="0"/>
              </a:rPr>
              <a:t>Miracolo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economico</a:t>
            </a:r>
            <a:r>
              <a:rPr lang="en-US" altLang="es-ES" sz="1100" dirty="0">
                <a:latin typeface="Corbel" pitchFamily="34" charset="0"/>
                <a:ea typeface="Calibri" pitchFamily="34" charset="0"/>
                <a:cs typeface="Times New Roman" pitchFamily="18" charset="0"/>
              </a:rPr>
              <a:t> that would be at same time the prelude to the turbulent </a:t>
            </a:r>
            <a:r>
              <a:rPr lang="en-US" altLang="es-ES" sz="1100" dirty="0" err="1">
                <a:latin typeface="Corbel" pitchFamily="34" charset="0"/>
                <a:ea typeface="Calibri" pitchFamily="34" charset="0"/>
                <a:cs typeface="Times New Roman" pitchFamily="18" charset="0"/>
              </a:rPr>
              <a:t>1970s</a:t>
            </a:r>
            <a:r>
              <a:rPr lang="en-US" altLang="es-ES" sz="1100" dirty="0">
                <a:latin typeface="Corbel" pitchFamily="34" charset="0"/>
                <a:ea typeface="Calibri" pitchFamily="34" charset="0"/>
                <a:cs typeface="Times New Roman" pitchFamily="18" charset="0"/>
              </a:rPr>
              <a:t>.</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En 1950 aparece la </a:t>
            </a:r>
            <a:r>
              <a:rPr lang="es-ES" altLang="es-ES" sz="1100" dirty="0" err="1">
                <a:latin typeface="Corbel" pitchFamily="34" charset="0"/>
                <a:ea typeface="Calibri" pitchFamily="34" charset="0"/>
                <a:cs typeface="Times New Roman" pitchFamily="18" charset="0"/>
              </a:rPr>
              <a:t>Lettera</a:t>
            </a:r>
            <a:r>
              <a:rPr lang="es-ES" altLang="es-ES" sz="1100" dirty="0">
                <a:latin typeface="Corbel" pitchFamily="34" charset="0"/>
                <a:ea typeface="Calibri" pitchFamily="34" charset="0"/>
                <a:cs typeface="Times New Roman" pitchFamily="18" charset="0"/>
              </a:rPr>
              <a:t> 22, la primera máquina de escribir portátil. El hecho de que además fuese asequible la convirtió rápidamente en la herramienta de toda una nueva generación de autores como </a:t>
            </a:r>
            <a:r>
              <a:rPr lang="es-ES" altLang="es-ES" sz="1100" dirty="0" err="1">
                <a:latin typeface="Corbel" pitchFamily="34" charset="0"/>
                <a:ea typeface="Calibri" pitchFamily="34" charset="0"/>
                <a:cs typeface="Times New Roman" pitchFamily="18" charset="0"/>
              </a:rPr>
              <a:t>Pasolini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Montanelli</a:t>
            </a:r>
            <a:r>
              <a:rPr lang="es-ES" altLang="es-ES" sz="1100" dirty="0">
                <a:latin typeface="Corbel" pitchFamily="34" charset="0"/>
                <a:ea typeface="Calibri" pitchFamily="34" charset="0"/>
                <a:cs typeface="Times New Roman" pitchFamily="18" charset="0"/>
              </a:rPr>
              <a:t> o </a:t>
            </a:r>
            <a:r>
              <a:rPr lang="es-ES" altLang="es-ES" sz="1100" dirty="0" err="1">
                <a:latin typeface="Corbel" pitchFamily="34" charset="0"/>
                <a:ea typeface="Calibri" pitchFamily="34" charset="0"/>
                <a:cs typeface="Times New Roman" pitchFamily="18" charset="0"/>
              </a:rPr>
              <a:t>Biagi</a:t>
            </a:r>
            <a:r>
              <a:rPr lang="es-ES" altLang="es-ES" sz="1100" dirty="0">
                <a:latin typeface="Corbel" pitchFamily="34" charset="0"/>
                <a:ea typeface="Calibri" pitchFamily="34" charset="0"/>
                <a:cs typeface="Times New Roman" pitchFamily="18" charset="0"/>
              </a:rPr>
              <a:t>. La victoria partisana en la II Guerra Mundial y la consiguiente derrota de la </a:t>
            </a:r>
            <a:r>
              <a:rPr lang="es-ES" altLang="es-ES" sz="1100" dirty="0" err="1">
                <a:latin typeface="Corbel" pitchFamily="34" charset="0"/>
                <a:ea typeface="Calibri" pitchFamily="34" charset="0"/>
                <a:cs typeface="Times New Roman" pitchFamily="18" charset="0"/>
              </a:rPr>
              <a:t>Repubblica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Sociale</a:t>
            </a:r>
            <a:r>
              <a:rPr lang="es-ES" altLang="es-ES" sz="1100" dirty="0">
                <a:latin typeface="Corbel" pitchFamily="34" charset="0"/>
                <a:ea typeface="Calibri" pitchFamily="34" charset="0"/>
                <a:cs typeface="Times New Roman" pitchFamily="18" charset="0"/>
              </a:rPr>
              <a:t> Italiana había dado paso a la proliferación de diversas organizaciones neofascistas que, con la connivencia de diversos aparatos del Estado y organizaciones supranacionales, provocaron una época de máxima inestabilidad caracterizada por cruentos atentados ultra que constituirían la </a:t>
            </a:r>
            <a:r>
              <a:rPr lang="es-ES" altLang="es-ES" sz="1100" dirty="0" err="1">
                <a:latin typeface="Corbel" pitchFamily="34" charset="0"/>
                <a:ea typeface="Calibri" pitchFamily="34" charset="0"/>
                <a:cs typeface="Times New Roman" pitchFamily="18" charset="0"/>
              </a:rPr>
              <a:t>Strategia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della</a:t>
            </a:r>
            <a:r>
              <a:rPr lang="es-ES" altLang="es-ES" sz="1100" dirty="0">
                <a:latin typeface="Corbel" pitchFamily="34" charset="0"/>
                <a:ea typeface="Calibri" pitchFamily="34" charset="0"/>
                <a:cs typeface="Times New Roman" pitchFamily="18" charset="0"/>
              </a:rPr>
              <a:t> tensione. Con esta obra, Carrasco refleja la tensa situación sociopolítica de esta época a través de la intervención de imágenes publicitarias de la compañía Olivetti, confrontando el caos visual con la modernidad democratizadora que se vislumbra en el periodo conocido como </a:t>
            </a:r>
            <a:r>
              <a:rPr lang="es-ES" altLang="es-ES" sz="1100" dirty="0" err="1">
                <a:latin typeface="Corbel" pitchFamily="34" charset="0"/>
                <a:ea typeface="Calibri" pitchFamily="34" charset="0"/>
                <a:cs typeface="Times New Roman" pitchFamily="18" charset="0"/>
              </a:rPr>
              <a:t>Miracolo</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economico</a:t>
            </a:r>
            <a:r>
              <a:rPr lang="es-ES" altLang="es-ES" sz="1100" dirty="0">
                <a:latin typeface="Corbel" pitchFamily="34" charset="0"/>
                <a:ea typeface="Calibri" pitchFamily="34" charset="0"/>
                <a:cs typeface="Times New Roman" pitchFamily="18" charset="0"/>
              </a:rPr>
              <a:t> italiano, y que sería al mismo tiempo la antesala de la turbulenta década de 1970.</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El 1950 </a:t>
            </a:r>
            <a:r>
              <a:rPr lang="en-US" altLang="es-ES" sz="1100" dirty="0" err="1">
                <a:latin typeface="Corbel" pitchFamily="34" charset="0"/>
                <a:ea typeface="Calibri" pitchFamily="34" charset="0"/>
                <a:cs typeface="Times New Roman" pitchFamily="18" charset="0"/>
              </a:rPr>
              <a:t>apareix</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Lettera</a:t>
            </a:r>
            <a:r>
              <a:rPr lang="en-US" altLang="es-ES" sz="1100" dirty="0">
                <a:latin typeface="Corbel" pitchFamily="34" charset="0"/>
                <a:ea typeface="Calibri" pitchFamily="34" charset="0"/>
                <a:cs typeface="Times New Roman" pitchFamily="18" charset="0"/>
              </a:rPr>
              <a:t> 22, la </a:t>
            </a:r>
            <a:r>
              <a:rPr lang="en-US" altLang="es-ES" sz="1100" dirty="0" err="1">
                <a:latin typeface="Corbel" pitchFamily="34" charset="0"/>
                <a:ea typeface="Calibri" pitchFamily="34" charset="0"/>
                <a:cs typeface="Times New Roman" pitchFamily="18" charset="0"/>
              </a:rPr>
              <a:t>primera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màquina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d'escriure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portàtil</a:t>
            </a:r>
            <a:r>
              <a:rPr lang="en-US" altLang="es-ES" sz="1100" dirty="0">
                <a:latin typeface="Corbel" pitchFamily="34" charset="0"/>
                <a:ea typeface="Calibri" pitchFamily="34" charset="0"/>
                <a:cs typeface="Times New Roman" pitchFamily="18" charset="0"/>
              </a:rPr>
              <a:t>. Que a </a:t>
            </a:r>
            <a:r>
              <a:rPr lang="en-US" altLang="es-ES" sz="1100" dirty="0" err="1">
                <a:latin typeface="Corbel" pitchFamily="34" charset="0"/>
                <a:ea typeface="Calibri" pitchFamily="34" charset="0"/>
                <a:cs typeface="Times New Roman" pitchFamily="18" charset="0"/>
              </a:rPr>
              <a:t>més</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més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assequible</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convertir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ràpidament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l'eina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tota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nova </a:t>
            </a:r>
            <a:r>
              <a:rPr lang="en-US" altLang="es-ES" sz="1100" dirty="0" err="1">
                <a:latin typeface="Corbel" pitchFamily="34" charset="0"/>
                <a:ea typeface="Calibri" pitchFamily="34" charset="0"/>
                <a:cs typeface="Times New Roman" pitchFamily="18" charset="0"/>
              </a:rPr>
              <a:t>generació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d'autors</a:t>
            </a:r>
            <a:r>
              <a:rPr lang="en-US" altLang="es-ES" sz="1100" dirty="0">
                <a:latin typeface="Corbel" pitchFamily="34" charset="0"/>
                <a:ea typeface="Calibri" pitchFamily="34" charset="0"/>
                <a:cs typeface="Times New Roman" pitchFamily="18" charset="0"/>
              </a:rPr>
              <a:t> com </a:t>
            </a:r>
            <a:r>
              <a:rPr lang="en-US" altLang="es-ES" sz="1100" dirty="0" err="1">
                <a:latin typeface="Corbel" pitchFamily="34" charset="0"/>
                <a:ea typeface="Calibri" pitchFamily="34" charset="0"/>
                <a:cs typeface="Times New Roman" pitchFamily="18" charset="0"/>
              </a:rPr>
              <a:t>Pasolini</a:t>
            </a:r>
            <a:r>
              <a:rPr lang="en-US" altLang="es-ES" sz="1100" dirty="0">
                <a:latin typeface="Corbel" pitchFamily="34" charset="0"/>
                <a:ea typeface="Calibri" pitchFamily="34" charset="0"/>
                <a:cs typeface="Times New Roman" pitchFamily="18" charset="0"/>
              </a:rPr>
              <a:t>, Montanelli o </a:t>
            </a:r>
            <a:r>
              <a:rPr lang="en-US" altLang="es-ES" sz="1100" dirty="0" err="1">
                <a:latin typeface="Corbel" pitchFamily="34" charset="0"/>
                <a:ea typeface="Calibri" pitchFamily="34" charset="0"/>
                <a:cs typeface="Times New Roman" pitchFamily="18" charset="0"/>
              </a:rPr>
              <a:t>Biagi</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victòria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partisana</a:t>
            </a:r>
            <a:r>
              <a:rPr lang="en-US" altLang="es-ES" sz="1100" dirty="0">
                <a:latin typeface="Corbel" pitchFamily="34" charset="0"/>
                <a:ea typeface="Calibri" pitchFamily="34" charset="0"/>
                <a:cs typeface="Times New Roman" pitchFamily="18" charset="0"/>
              </a:rPr>
              <a:t> a la II Guerra Mundial i la </a:t>
            </a:r>
            <a:r>
              <a:rPr lang="en-US" altLang="es-ES" sz="1100" dirty="0" err="1">
                <a:latin typeface="Corbel" pitchFamily="34" charset="0"/>
                <a:ea typeface="Calibri" pitchFamily="34" charset="0"/>
                <a:cs typeface="Times New Roman" pitchFamily="18" charset="0"/>
              </a:rPr>
              <a:t>consegüent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derrota</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Repubblica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Sociale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Italiana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havia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donat</a:t>
            </a:r>
            <a:r>
              <a:rPr lang="en-US" altLang="es-ES" sz="1100" dirty="0">
                <a:latin typeface="Corbel" pitchFamily="34" charset="0"/>
                <a:ea typeface="Calibri" pitchFamily="34" charset="0"/>
                <a:cs typeface="Times New Roman" pitchFamily="18" charset="0"/>
              </a:rPr>
              <a:t> pas a la </a:t>
            </a:r>
            <a:r>
              <a:rPr lang="en-US" altLang="es-ES" sz="1100" dirty="0" err="1">
                <a:latin typeface="Corbel" pitchFamily="34" charset="0"/>
                <a:ea typeface="Calibri" pitchFamily="34" charset="0"/>
                <a:cs typeface="Times New Roman" pitchFamily="18" charset="0"/>
              </a:rPr>
              <a:t>proliferació</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diverses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organitzacions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neofeixistes</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amb</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connivència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diversos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aparells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l'Estat</a:t>
            </a:r>
            <a:r>
              <a:rPr lang="en-US" altLang="es-ES" sz="1100" dirty="0">
                <a:latin typeface="Corbel" pitchFamily="34" charset="0"/>
                <a:ea typeface="Calibri" pitchFamily="34" charset="0"/>
                <a:cs typeface="Times New Roman" pitchFamily="18" charset="0"/>
              </a:rPr>
              <a:t> i </a:t>
            </a:r>
            <a:r>
              <a:rPr lang="en-US" altLang="es-ES" sz="1100" dirty="0" err="1">
                <a:latin typeface="Corbel" pitchFamily="34" charset="0"/>
                <a:ea typeface="Calibri" pitchFamily="34" charset="0"/>
                <a:cs typeface="Times New Roman" pitchFamily="18" charset="0"/>
              </a:rPr>
              <a:t>organitzacions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supranacionals</a:t>
            </a:r>
            <a:r>
              <a:rPr lang="en-US" altLang="es-ES" sz="1100" dirty="0">
                <a:latin typeface="Corbel" pitchFamily="34" charset="0"/>
                <a:ea typeface="Calibri" pitchFamily="34" charset="0"/>
                <a:cs typeface="Times New Roman" pitchFamily="18" charset="0"/>
              </a:rPr>
              <a:t>, van </a:t>
            </a:r>
            <a:r>
              <a:rPr lang="en-US" altLang="es-ES" sz="1100" dirty="0" err="1">
                <a:latin typeface="Corbel" pitchFamily="34" charset="0"/>
                <a:ea typeface="Calibri" pitchFamily="34" charset="0"/>
                <a:cs typeface="Times New Roman" pitchFamily="18" charset="0"/>
              </a:rPr>
              <a:t>provocar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època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màxima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inestabilitat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caracteritzada</a:t>
            </a:r>
            <a:r>
              <a:rPr lang="en-US" altLang="es-ES" sz="1100" dirty="0">
                <a:latin typeface="Corbel" pitchFamily="34" charset="0"/>
                <a:ea typeface="Calibri" pitchFamily="34" charset="0"/>
                <a:cs typeface="Times New Roman" pitchFamily="18" charset="0"/>
              </a:rPr>
              <a:t> per </a:t>
            </a:r>
            <a:r>
              <a:rPr lang="en-US" altLang="es-ES" sz="1100" dirty="0" err="1">
                <a:latin typeface="Corbel" pitchFamily="34" charset="0"/>
                <a:ea typeface="Calibri" pitchFamily="34" charset="0"/>
                <a:cs typeface="Times New Roman" pitchFamily="18" charset="0"/>
              </a:rPr>
              <a:t>cruents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atemptats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ultres</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constituirien</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Strategia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della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tensione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Amb</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aquesta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obra</a:t>
            </a:r>
            <a:r>
              <a:rPr lang="en-US" altLang="es-ES" sz="1100" dirty="0">
                <a:latin typeface="Corbel" pitchFamily="34" charset="0"/>
                <a:ea typeface="Calibri" pitchFamily="34" charset="0"/>
                <a:cs typeface="Times New Roman" pitchFamily="18" charset="0"/>
              </a:rPr>
              <a:t> Carrasco </a:t>
            </a:r>
            <a:r>
              <a:rPr lang="en-US" altLang="es-ES" sz="1100" dirty="0" err="1">
                <a:latin typeface="Corbel" pitchFamily="34" charset="0"/>
                <a:ea typeface="Calibri" pitchFamily="34" charset="0"/>
                <a:cs typeface="Times New Roman" pitchFamily="18" charset="0"/>
              </a:rPr>
              <a:t>reflecteix</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tibant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situació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sociopolítica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d'aquesta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època</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través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intervenció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d'imatges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publicitàries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companyia</a:t>
            </a:r>
            <a:r>
              <a:rPr lang="en-US" altLang="es-ES" sz="1100" dirty="0">
                <a:latin typeface="Corbel" pitchFamily="34" charset="0"/>
                <a:ea typeface="Calibri" pitchFamily="34" charset="0"/>
                <a:cs typeface="Times New Roman" pitchFamily="18" charset="0"/>
              </a:rPr>
              <a:t> Olivetti, </a:t>
            </a:r>
            <a:r>
              <a:rPr lang="en-US" altLang="es-ES" sz="1100" dirty="0" err="1">
                <a:latin typeface="Corbel" pitchFamily="34" charset="0"/>
                <a:ea typeface="Calibri" pitchFamily="34" charset="0"/>
                <a:cs typeface="Times New Roman" pitchFamily="18" charset="0"/>
              </a:rPr>
              <a:t>confrontant</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caos</a:t>
            </a:r>
            <a:r>
              <a:rPr lang="en-US" altLang="es-ES" sz="1100" dirty="0">
                <a:latin typeface="Corbel" pitchFamily="34" charset="0"/>
                <a:ea typeface="Calibri" pitchFamily="34" charset="0"/>
                <a:cs typeface="Times New Roman" pitchFamily="18" charset="0"/>
              </a:rPr>
              <a:t> visual </a:t>
            </a:r>
            <a:r>
              <a:rPr lang="en-US" altLang="es-ES" sz="1100" dirty="0" err="1">
                <a:latin typeface="Corbel" pitchFamily="34" charset="0"/>
                <a:ea typeface="Calibri" pitchFamily="34" charset="0"/>
                <a:cs typeface="Times New Roman" pitchFamily="18" charset="0"/>
              </a:rPr>
              <a:t>amb</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modernitat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democratitzadora</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comença</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percebre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període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conegut</a:t>
            </a:r>
            <a:r>
              <a:rPr lang="en-US" altLang="es-ES" sz="1100" dirty="0">
                <a:latin typeface="Corbel" pitchFamily="34" charset="0"/>
                <a:ea typeface="Calibri" pitchFamily="34" charset="0"/>
                <a:cs typeface="Times New Roman" pitchFamily="18" charset="0"/>
              </a:rPr>
              <a:t> com el </a:t>
            </a:r>
            <a:r>
              <a:rPr lang="en-US" altLang="es-ES" sz="1100" dirty="0" err="1">
                <a:latin typeface="Corbel" pitchFamily="34" charset="0"/>
                <a:ea typeface="Calibri" pitchFamily="34" charset="0"/>
                <a:cs typeface="Times New Roman" pitchFamily="18" charset="0"/>
              </a:rPr>
              <a:t>Miracolo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economico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italià</a:t>
            </a:r>
            <a:r>
              <a:rPr lang="en-US" altLang="es-ES" sz="1100" dirty="0">
                <a:latin typeface="Corbel" pitchFamily="34" charset="0"/>
                <a:ea typeface="Calibri" pitchFamily="34" charset="0"/>
                <a:cs typeface="Times New Roman" pitchFamily="18" charset="0"/>
              </a:rPr>
              <a:t>, i que </a:t>
            </a:r>
            <a:r>
              <a:rPr lang="en-US" altLang="es-ES" sz="1100" dirty="0" err="1">
                <a:latin typeface="Corbel" pitchFamily="34" charset="0"/>
                <a:ea typeface="Calibri" pitchFamily="34" charset="0"/>
                <a:cs typeface="Times New Roman" pitchFamily="18" charset="0"/>
              </a:rPr>
              <a:t>seria</a:t>
            </a:r>
            <a:r>
              <a:rPr lang="en-US" altLang="es-ES" sz="1100" dirty="0">
                <a:latin typeface="Corbel" pitchFamily="34" charset="0"/>
                <a:ea typeface="Calibri" pitchFamily="34" charset="0"/>
                <a:cs typeface="Times New Roman" pitchFamily="18" charset="0"/>
              </a:rPr>
              <a:t> al </a:t>
            </a:r>
            <a:r>
              <a:rPr lang="en-US" altLang="es-ES" sz="1100" dirty="0" err="1">
                <a:latin typeface="Corbel" pitchFamily="34" charset="0"/>
                <a:ea typeface="Calibri" pitchFamily="34" charset="0"/>
                <a:cs typeface="Times New Roman" pitchFamily="18" charset="0"/>
              </a:rPr>
              <a:t>mateix</a:t>
            </a:r>
            <a:r>
              <a:rPr lang="en-US" altLang="es-ES" sz="1100" dirty="0">
                <a:latin typeface="Corbel" pitchFamily="34" charset="0"/>
                <a:ea typeface="Calibri" pitchFamily="34" charset="0"/>
                <a:cs typeface="Times New Roman" pitchFamily="18" charset="0"/>
              </a:rPr>
              <a:t> temps </a:t>
            </a:r>
            <a:r>
              <a:rPr lang="en-US" altLang="es-ES" sz="1100" dirty="0" err="1">
                <a:latin typeface="Corbel" pitchFamily="34" charset="0"/>
                <a:ea typeface="Calibri" pitchFamily="34" charset="0"/>
                <a:cs typeface="Times New Roman" pitchFamily="18" charset="0"/>
              </a:rPr>
              <a:t>l'avantsala</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turbulenta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dècada</a:t>
            </a:r>
            <a:r>
              <a:rPr lang="en-US" altLang="es-ES" sz="1100" dirty="0">
                <a:latin typeface="Corbel" pitchFamily="34" charset="0"/>
                <a:ea typeface="Calibri" pitchFamily="34" charset="0"/>
                <a:cs typeface="Times New Roman" pitchFamily="18" charset="0"/>
              </a:rPr>
              <a:t> de 1970.</a:t>
            </a:r>
          </a:p>
          <a:p>
            <a:pPr>
              <a:spcBef>
                <a:spcPct val="0"/>
              </a:spcBef>
              <a:buNone/>
            </a:pPr>
            <a:endParaRPr lang="en-US" altLang="es-ES" sz="1100" dirty="0">
              <a:latin typeface="Corbel" pitchFamily="34" charset="0"/>
              <a:ea typeface="Calibri" pitchFamily="34" charset="0"/>
              <a:cs typeface="Times New Roman" pitchFamily="18" charset="0"/>
            </a:endParaRPr>
          </a:p>
        </p:txBody>
      </p:sp>
    </p:spTree>
    <p:extLst>
      <p:ext uri="{BB962C8B-B14F-4D97-AF65-F5344CB8AC3E}">
        <p14:creationId xmlns:p14="http://schemas.microsoft.com/office/powerpoint/2010/main" val="3534171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Lettere</a:t>
            </a:r>
            <a:endParaRPr lang="en-US" altLang="es-ES" sz="1100" b="1" i="1"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2022</a:t>
            </a:r>
          </a:p>
          <a:p>
            <a:pPr>
              <a:spcBef>
                <a:spcPct val="0"/>
              </a:spcBef>
              <a:buNone/>
            </a:pPr>
            <a:r>
              <a:rPr lang="en-US" altLang="es-ES" sz="1100" dirty="0">
                <a:latin typeface="Corbel" pitchFamily="34" charset="0"/>
                <a:ea typeface="Calibri" pitchFamily="34" charset="0"/>
                <a:cs typeface="Times New Roman" pitchFamily="18" charset="0"/>
              </a:rPr>
              <a:t>Print on </a:t>
            </a:r>
            <a:r>
              <a:rPr lang="en-US" altLang="es-ES" sz="1100" dirty="0" err="1">
                <a:latin typeface="Corbel" pitchFamily="34" charset="0"/>
                <a:ea typeface="Calibri" pitchFamily="34" charset="0"/>
                <a:cs typeface="Times New Roman" pitchFamily="18" charset="0"/>
              </a:rPr>
              <a:t>Hahnemühle</a:t>
            </a:r>
            <a:r>
              <a:rPr lang="en-US" altLang="es-ES" sz="1100" dirty="0">
                <a:latin typeface="Corbel" pitchFamily="34" charset="0"/>
                <a:ea typeface="Calibri" pitchFamily="34" charset="0"/>
                <a:cs typeface="Times New Roman" pitchFamily="18" charset="0"/>
              </a:rPr>
              <a:t> paper, aluminum framed and museum glass.</a:t>
            </a:r>
          </a:p>
          <a:p>
            <a:pPr>
              <a:spcBef>
                <a:spcPct val="0"/>
              </a:spcBef>
              <a:buNone/>
            </a:pPr>
            <a:r>
              <a:rPr lang="en-US" altLang="es-ES" sz="1100" dirty="0">
                <a:latin typeface="Corbel" pitchFamily="34" charset="0"/>
                <a:ea typeface="Calibri" pitchFamily="34" charset="0"/>
                <a:cs typeface="Times New Roman" pitchFamily="18" charset="0"/>
              </a:rPr>
              <a:t>4 parts: 18 x 24 cm each</a:t>
            </a:r>
          </a:p>
          <a:p>
            <a:pPr>
              <a:spcBef>
                <a:spcPct val="0"/>
              </a:spcBef>
              <a:buNone/>
            </a:pPr>
            <a:r>
              <a:rPr lang="en-US" altLang="es-ES" sz="1100" dirty="0">
                <a:latin typeface="Corbel" pitchFamily="34" charset="0"/>
                <a:ea typeface="Calibri" pitchFamily="34" charset="0"/>
                <a:cs typeface="Times New Roman" pitchFamily="18" charset="0"/>
              </a:rPr>
              <a:t>Edition of 3 + 1 AP</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397" y="2411759"/>
            <a:ext cx="4325478" cy="2883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7115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48680" y="2051720"/>
            <a:ext cx="5760640" cy="635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Affannosa</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lotta</a:t>
            </a:r>
            <a:r>
              <a:rPr lang="en-US" altLang="es-ES" sz="1100" b="1" i="1" dirty="0">
                <a:latin typeface="Corbel" pitchFamily="34" charset="0"/>
                <a:ea typeface="Calibri" pitchFamily="34" charset="0"/>
                <a:cs typeface="Times New Roman" pitchFamily="18" charset="0"/>
              </a:rPr>
              <a:t> per </a:t>
            </a:r>
            <a:r>
              <a:rPr lang="en-US" altLang="es-ES" sz="1100" b="1" i="1" dirty="0" err="1">
                <a:latin typeface="Corbel" pitchFamily="34" charset="0"/>
                <a:ea typeface="Calibri" pitchFamily="34" charset="0"/>
                <a:cs typeface="Times New Roman" pitchFamily="18" charset="0"/>
              </a:rPr>
              <a:t>strappare</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alla</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morte</a:t>
            </a:r>
            <a:r>
              <a:rPr lang="en-US" altLang="es-ES" sz="1100" b="1" i="1" dirty="0">
                <a:latin typeface="Corbel" pitchFamily="34" charset="0"/>
                <a:ea typeface="Calibri" pitchFamily="34" charset="0"/>
                <a:cs typeface="Times New Roman" pitchFamily="18" charset="0"/>
              </a:rPr>
              <a:t> </a:t>
            </a:r>
          </a:p>
          <a:p>
            <a:pPr>
              <a:spcBef>
                <a:spcPct val="0"/>
              </a:spcBef>
              <a:buNone/>
            </a:pPr>
            <a:r>
              <a:rPr lang="en-US" altLang="es-ES" sz="1100" dirty="0">
                <a:latin typeface="Corbel" pitchFamily="34" charset="0"/>
                <a:ea typeface="Calibri" pitchFamily="34" charset="0"/>
                <a:cs typeface="Times New Roman" pitchFamily="18" charset="0"/>
              </a:rPr>
              <a:t>2021</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On August 8, 1956, a major fire broke out at the Bois du </a:t>
            </a:r>
            <a:r>
              <a:rPr lang="en-US" altLang="es-ES" sz="1100" dirty="0" err="1">
                <a:latin typeface="Corbel" pitchFamily="34" charset="0"/>
                <a:ea typeface="Calibri" pitchFamily="34" charset="0"/>
                <a:cs typeface="Times New Roman" pitchFamily="18" charset="0"/>
              </a:rPr>
              <a:t>Cazier</a:t>
            </a:r>
            <a:r>
              <a:rPr lang="en-US" altLang="es-ES" sz="1100" dirty="0">
                <a:latin typeface="Corbel" pitchFamily="34" charset="0"/>
                <a:ea typeface="Calibri" pitchFamily="34" charset="0"/>
                <a:cs typeface="Times New Roman" pitchFamily="18" charset="0"/>
              </a:rPr>
              <a:t> coal mine in southern Belgium. Mostly of the miners who lost their lives were from Italy. The tragedy shed light on the precarious living conditions of emigrants in Belgium, had a great impact on the Italian labor movement. This work recovers this event from the Italian press of those days, avoiding, at the same time, the charred body images that were distributed. Thus, Carrasco compiles a photographic sequence that the press used to illustrate the coverage of a wave of cold and snow that same year in the country. Images that show the snow levels reached in various cities and that, under the relationship proposed by the artist, generate a poetic that alludes directly to the Bois du </a:t>
            </a:r>
            <a:r>
              <a:rPr lang="en-US" altLang="es-ES" sz="1100" dirty="0" err="1">
                <a:latin typeface="Corbel" pitchFamily="34" charset="0"/>
                <a:ea typeface="Calibri" pitchFamily="34" charset="0"/>
                <a:cs typeface="Times New Roman" pitchFamily="18" charset="0"/>
              </a:rPr>
              <a:t>Cazier</a:t>
            </a:r>
            <a:r>
              <a:rPr lang="en-US" altLang="es-ES" sz="1100" dirty="0">
                <a:latin typeface="Corbel" pitchFamily="34" charset="0"/>
                <a:ea typeface="Calibri" pitchFamily="34" charset="0"/>
                <a:cs typeface="Times New Roman" pitchFamily="18" charset="0"/>
              </a:rPr>
              <a:t> depth levels.</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El 8 de agosto de 1956 tuvo lugar un gran incendio en la mina de  carbón Bois du </a:t>
            </a:r>
            <a:r>
              <a:rPr lang="es-ES" altLang="es-ES" sz="1100" dirty="0" err="1">
                <a:latin typeface="Corbel" pitchFamily="34" charset="0"/>
                <a:ea typeface="Calibri" pitchFamily="34" charset="0"/>
                <a:cs typeface="Times New Roman" pitchFamily="18" charset="0"/>
              </a:rPr>
              <a:t>Cazier</a:t>
            </a:r>
            <a:r>
              <a:rPr lang="es-ES" altLang="es-ES" sz="1100" dirty="0">
                <a:latin typeface="Corbel" pitchFamily="34" charset="0"/>
                <a:ea typeface="Calibri" pitchFamily="34" charset="0"/>
                <a:cs typeface="Times New Roman" pitchFamily="18" charset="0"/>
              </a:rPr>
              <a:t>, situada al sur de Bélgica. La mayora parte de los mineros muertos eran de Italia. La tragedia, que evidenció las condiciones de vida precarias de estos emigrantes en Bélgica, tuvo un gran impacto en el movimiento obrero italiano. Esta obra recupera la prensa italiana de aquellos días eludiendo, al mismo tiempo, las imágenes de los cuerpos calcinados que se difundieron. Así, Carrasco recopila una secuencia fotográfica que la prensa usó para ilustrar la cobertura de una ola de frío y nieve ese mismo año en el país. Imágenes en las que se muestran las cotas de nieve alcanzadas en diversas ciudades y que, bajo la relación que ahora nos propone el artista, generan una poética que alude directamente a las cotas de profundidad de Bois du </a:t>
            </a:r>
            <a:r>
              <a:rPr lang="es-ES" altLang="es-ES" sz="1100" dirty="0" err="1">
                <a:latin typeface="Corbel" pitchFamily="34" charset="0"/>
                <a:ea typeface="Calibri" pitchFamily="34" charset="0"/>
                <a:cs typeface="Times New Roman" pitchFamily="18" charset="0"/>
              </a:rPr>
              <a:t>Cazier</a:t>
            </a:r>
            <a:r>
              <a:rPr lang="es-ES" altLang="es-ES" sz="1100" dirty="0">
                <a:latin typeface="Corbel" pitchFamily="34" charset="0"/>
                <a:ea typeface="Calibri" pitchFamily="34" charset="0"/>
                <a:cs typeface="Times New Roman" pitchFamily="18" charset="0"/>
              </a:rPr>
              <a:t>.</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El 8 </a:t>
            </a:r>
            <a:r>
              <a:rPr lang="es-ES" altLang="es-ES" sz="1100" dirty="0" err="1">
                <a:latin typeface="Corbel" pitchFamily="34" charset="0"/>
                <a:ea typeface="Calibri" pitchFamily="34" charset="0"/>
                <a:cs typeface="Times New Roman" pitchFamily="18" charset="0"/>
              </a:rPr>
              <a:t>d'agost</a:t>
            </a:r>
            <a:r>
              <a:rPr lang="es-ES" altLang="es-ES" sz="1100" dirty="0">
                <a:latin typeface="Corbel" pitchFamily="34" charset="0"/>
                <a:ea typeface="Calibri" pitchFamily="34" charset="0"/>
                <a:cs typeface="Times New Roman" pitchFamily="18" charset="0"/>
              </a:rPr>
              <a:t> de 1956 va </a:t>
            </a:r>
            <a:r>
              <a:rPr lang="es-ES" altLang="es-ES" sz="1100" dirty="0" err="1">
                <a:latin typeface="Corbel" pitchFamily="34" charset="0"/>
                <a:ea typeface="Calibri" pitchFamily="34" charset="0"/>
                <a:cs typeface="Times New Roman" pitchFamily="18" charset="0"/>
              </a:rPr>
              <a:t>tenir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lloc</a:t>
            </a:r>
            <a:r>
              <a:rPr lang="es-ES" altLang="es-ES" sz="1100" dirty="0">
                <a:latin typeface="Corbel" pitchFamily="34" charset="0"/>
                <a:ea typeface="Calibri" pitchFamily="34" charset="0"/>
                <a:cs typeface="Times New Roman" pitchFamily="18" charset="0"/>
              </a:rPr>
              <a:t> un gran </a:t>
            </a:r>
            <a:r>
              <a:rPr lang="es-ES" altLang="es-ES" sz="1100" dirty="0" err="1">
                <a:latin typeface="Corbel" pitchFamily="34" charset="0"/>
                <a:ea typeface="Calibri" pitchFamily="34" charset="0"/>
                <a:cs typeface="Times New Roman" pitchFamily="18" charset="0"/>
              </a:rPr>
              <a:t>incendi</a:t>
            </a:r>
            <a:r>
              <a:rPr lang="es-ES" altLang="es-ES" sz="1100" dirty="0">
                <a:latin typeface="Corbel" pitchFamily="34" charset="0"/>
                <a:ea typeface="Calibri" pitchFamily="34" charset="0"/>
                <a:cs typeface="Times New Roman" pitchFamily="18" charset="0"/>
              </a:rPr>
              <a:t> a la mina de </a:t>
            </a:r>
            <a:r>
              <a:rPr lang="es-ES" altLang="es-ES" sz="1100" dirty="0" err="1">
                <a:latin typeface="Corbel" pitchFamily="34" charset="0"/>
                <a:ea typeface="Calibri" pitchFamily="34" charset="0"/>
                <a:cs typeface="Times New Roman" pitchFamily="18" charset="0"/>
              </a:rPr>
              <a:t>carbó</a:t>
            </a:r>
            <a:r>
              <a:rPr lang="es-ES" altLang="es-ES" sz="1100" dirty="0">
                <a:latin typeface="Corbel" pitchFamily="34" charset="0"/>
                <a:ea typeface="Calibri" pitchFamily="34" charset="0"/>
                <a:cs typeface="Times New Roman" pitchFamily="18" charset="0"/>
              </a:rPr>
              <a:t>  Bois du </a:t>
            </a:r>
            <a:r>
              <a:rPr lang="es-ES" altLang="es-ES" sz="1100" dirty="0" err="1">
                <a:latin typeface="Corbel" pitchFamily="34" charset="0"/>
                <a:ea typeface="Calibri" pitchFamily="34" charset="0"/>
                <a:cs typeface="Times New Roman" pitchFamily="18" charset="0"/>
              </a:rPr>
              <a:t>Cazier</a:t>
            </a:r>
            <a:r>
              <a:rPr lang="es-ES" altLang="es-ES" sz="1100" dirty="0">
                <a:latin typeface="Corbel" pitchFamily="34" charset="0"/>
                <a:ea typeface="Calibri" pitchFamily="34" charset="0"/>
                <a:cs typeface="Times New Roman" pitchFamily="18" charset="0"/>
              </a:rPr>
              <a:t>, situada al sud de </a:t>
            </a:r>
            <a:r>
              <a:rPr lang="es-ES" altLang="es-ES" sz="1100" dirty="0" err="1">
                <a:latin typeface="Corbel" pitchFamily="34" charset="0"/>
                <a:ea typeface="Calibri" pitchFamily="34" charset="0"/>
                <a:cs typeface="Times New Roman" pitchFamily="18" charset="0"/>
              </a:rPr>
              <a:t>Bèlgica</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major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part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miners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morts</a:t>
            </a:r>
            <a:r>
              <a:rPr lang="es-ES" altLang="es-ES" sz="1100" dirty="0">
                <a:latin typeface="Corbel" pitchFamily="34" charset="0"/>
                <a:ea typeface="Calibri" pitchFamily="34" charset="0"/>
                <a:cs typeface="Times New Roman" pitchFamily="18" charset="0"/>
              </a:rPr>
              <a:t> eren </a:t>
            </a:r>
            <a:r>
              <a:rPr lang="es-ES" altLang="es-ES" sz="1100" dirty="0" err="1">
                <a:latin typeface="Corbel" pitchFamily="34" charset="0"/>
                <a:ea typeface="Calibri" pitchFamily="34" charset="0"/>
                <a:cs typeface="Times New Roman" pitchFamily="18" charset="0"/>
              </a:rPr>
              <a:t>originaris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d'Itàlia</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tragèdia</a:t>
            </a:r>
            <a:r>
              <a:rPr lang="es-ES" altLang="es-ES" sz="1100" dirty="0">
                <a:latin typeface="Corbel" pitchFamily="34" charset="0"/>
                <a:ea typeface="Calibri" pitchFamily="34" charset="0"/>
                <a:cs typeface="Times New Roman" pitchFamily="18" charset="0"/>
              </a:rPr>
              <a:t>, que va evidenciar les </a:t>
            </a:r>
            <a:r>
              <a:rPr lang="es-ES" altLang="es-ES" sz="1100" dirty="0" err="1">
                <a:latin typeface="Corbel" pitchFamily="34" charset="0"/>
                <a:ea typeface="Calibri" pitchFamily="34" charset="0"/>
                <a:cs typeface="Times New Roman" pitchFamily="18" charset="0"/>
              </a:rPr>
              <a:t>condicions</a:t>
            </a:r>
            <a:r>
              <a:rPr lang="es-ES" altLang="es-ES" sz="1100" dirty="0">
                <a:latin typeface="Corbel" pitchFamily="34" charset="0"/>
                <a:ea typeface="Calibri" pitchFamily="34" charset="0"/>
                <a:cs typeface="Times New Roman" pitchFamily="18" charset="0"/>
              </a:rPr>
              <a:t> de vida </a:t>
            </a:r>
            <a:r>
              <a:rPr lang="es-ES" altLang="es-ES" sz="1100" dirty="0" err="1">
                <a:latin typeface="Corbel" pitchFamily="34" charset="0"/>
                <a:ea typeface="Calibri" pitchFamily="34" charset="0"/>
                <a:cs typeface="Times New Roman" pitchFamily="18" charset="0"/>
              </a:rPr>
              <a:t>precàries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d'aquests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emigrants</a:t>
            </a:r>
            <a:r>
              <a:rPr lang="es-ES" altLang="es-ES" sz="1100" dirty="0">
                <a:latin typeface="Corbel" pitchFamily="34" charset="0"/>
                <a:ea typeface="Calibri" pitchFamily="34" charset="0"/>
                <a:cs typeface="Times New Roman" pitchFamily="18" charset="0"/>
              </a:rPr>
              <a:t> a </a:t>
            </a:r>
            <a:r>
              <a:rPr lang="es-ES" altLang="es-ES" sz="1100" dirty="0" err="1">
                <a:latin typeface="Corbel" pitchFamily="34" charset="0"/>
                <a:ea typeface="Calibri" pitchFamily="34" charset="0"/>
                <a:cs typeface="Times New Roman" pitchFamily="18" charset="0"/>
              </a:rPr>
              <a:t>Bèlgica</a:t>
            </a:r>
            <a:r>
              <a:rPr lang="es-ES" altLang="es-ES" sz="1100" dirty="0">
                <a:latin typeface="Corbel" pitchFamily="34" charset="0"/>
                <a:ea typeface="Calibri" pitchFamily="34" charset="0"/>
                <a:cs typeface="Times New Roman" pitchFamily="18" charset="0"/>
              </a:rPr>
              <a:t>, va </a:t>
            </a:r>
            <a:r>
              <a:rPr lang="es-ES" altLang="es-ES" sz="1100" dirty="0" err="1">
                <a:latin typeface="Corbel" pitchFamily="34" charset="0"/>
                <a:ea typeface="Calibri" pitchFamily="34" charset="0"/>
                <a:cs typeface="Times New Roman" pitchFamily="18" charset="0"/>
              </a:rPr>
              <a:t>tenir</a:t>
            </a:r>
            <a:r>
              <a:rPr lang="es-ES" altLang="es-ES" sz="1100" dirty="0">
                <a:latin typeface="Corbel" pitchFamily="34" charset="0"/>
                <a:ea typeface="Calibri" pitchFamily="34" charset="0"/>
                <a:cs typeface="Times New Roman" pitchFamily="18" charset="0"/>
              </a:rPr>
              <a:t> un gran impacte en el </a:t>
            </a:r>
            <a:r>
              <a:rPr lang="es-ES" altLang="es-ES" sz="1100" dirty="0" err="1">
                <a:latin typeface="Corbel" pitchFamily="34" charset="0"/>
                <a:ea typeface="Calibri" pitchFamily="34" charset="0"/>
                <a:cs typeface="Times New Roman" pitchFamily="18" charset="0"/>
              </a:rPr>
              <a:t>moviment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obrer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italià</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Aquesta</a:t>
            </a:r>
            <a:r>
              <a:rPr lang="es-ES" altLang="es-ES" sz="1100" dirty="0">
                <a:latin typeface="Corbel" pitchFamily="34" charset="0"/>
                <a:ea typeface="Calibri" pitchFamily="34" charset="0"/>
                <a:cs typeface="Times New Roman" pitchFamily="18" charset="0"/>
              </a:rPr>
              <a:t> obra recupera la </a:t>
            </a:r>
            <a:r>
              <a:rPr lang="es-ES" altLang="es-ES" sz="1100" dirty="0" err="1">
                <a:latin typeface="Corbel" pitchFamily="34" charset="0"/>
                <a:ea typeface="Calibri" pitchFamily="34" charset="0"/>
                <a:cs typeface="Times New Roman" pitchFamily="18" charset="0"/>
              </a:rPr>
              <a:t>premsa</a:t>
            </a:r>
            <a:r>
              <a:rPr lang="es-ES" altLang="es-ES" sz="1100" dirty="0">
                <a:latin typeface="Corbel" pitchFamily="34" charset="0"/>
                <a:ea typeface="Calibri" pitchFamily="34" charset="0"/>
                <a:cs typeface="Times New Roman" pitchFamily="18" charset="0"/>
              </a:rPr>
              <a:t> italiana </a:t>
            </a:r>
            <a:r>
              <a:rPr lang="es-ES" altLang="es-ES" sz="1100" dirty="0" err="1">
                <a:latin typeface="Corbel" pitchFamily="34" charset="0"/>
                <a:ea typeface="Calibri" pitchFamily="34" charset="0"/>
                <a:cs typeface="Times New Roman" pitchFamily="18" charset="0"/>
              </a:rPr>
              <a:t>d'aquells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dies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eludint</a:t>
            </a:r>
            <a:r>
              <a:rPr lang="es-ES" altLang="es-ES" sz="1100" dirty="0">
                <a:latin typeface="Corbel" pitchFamily="34" charset="0"/>
                <a:ea typeface="Calibri" pitchFamily="34" charset="0"/>
                <a:cs typeface="Times New Roman" pitchFamily="18" charset="0"/>
              </a:rPr>
              <a:t>, al </a:t>
            </a:r>
            <a:r>
              <a:rPr lang="es-ES" altLang="es-ES" sz="1100" dirty="0" err="1">
                <a:latin typeface="Corbel" pitchFamily="34" charset="0"/>
                <a:ea typeface="Calibri" pitchFamily="34" charset="0"/>
                <a:cs typeface="Times New Roman" pitchFamily="18" charset="0"/>
              </a:rPr>
              <a:t>mateix</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temps</a:t>
            </a:r>
            <a:r>
              <a:rPr lang="es-ES" altLang="es-ES" sz="1100" dirty="0">
                <a:latin typeface="Corbel" pitchFamily="34" charset="0"/>
                <a:ea typeface="Calibri" pitchFamily="34" charset="0"/>
                <a:cs typeface="Times New Roman" pitchFamily="18" charset="0"/>
              </a:rPr>
              <a:t>, les </a:t>
            </a:r>
            <a:r>
              <a:rPr lang="es-ES" altLang="es-ES" sz="1100" dirty="0" err="1">
                <a:latin typeface="Corbel" pitchFamily="34" charset="0"/>
                <a:ea typeface="Calibri" pitchFamily="34" charset="0"/>
                <a:cs typeface="Times New Roman" pitchFamily="18" charset="0"/>
              </a:rPr>
              <a:t>imatges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cossos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calcinats</a:t>
            </a:r>
            <a:r>
              <a:rPr lang="es-ES" altLang="es-ES" sz="1100" dirty="0">
                <a:latin typeface="Corbel" pitchFamily="34" charset="0"/>
                <a:ea typeface="Calibri" pitchFamily="34" charset="0"/>
                <a:cs typeface="Times New Roman" pitchFamily="18" charset="0"/>
              </a:rPr>
              <a:t> que es van </a:t>
            </a:r>
            <a:r>
              <a:rPr lang="es-ES" altLang="es-ES" sz="1100" dirty="0" err="1">
                <a:latin typeface="Corbel" pitchFamily="34" charset="0"/>
                <a:ea typeface="Calibri" pitchFamily="34" charset="0"/>
                <a:cs typeface="Times New Roman" pitchFamily="18" charset="0"/>
              </a:rPr>
              <a:t>difondre</a:t>
            </a:r>
            <a:r>
              <a:rPr lang="es-ES" altLang="es-ES" sz="1100" dirty="0">
                <a:latin typeface="Corbel" pitchFamily="34" charset="0"/>
                <a:ea typeface="Calibri" pitchFamily="34" charset="0"/>
                <a:cs typeface="Times New Roman" pitchFamily="18" charset="0"/>
              </a:rPr>
              <a:t>. Carrasco recopila una </a:t>
            </a:r>
            <a:r>
              <a:rPr lang="es-ES" altLang="es-ES" sz="1100" dirty="0" err="1">
                <a:latin typeface="Corbel" pitchFamily="34" charset="0"/>
                <a:ea typeface="Calibri" pitchFamily="34" charset="0"/>
                <a:cs typeface="Times New Roman" pitchFamily="18" charset="0"/>
              </a:rPr>
              <a:t>seqüència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fotogràfica</a:t>
            </a:r>
            <a:r>
              <a:rPr lang="es-ES" altLang="es-ES" sz="1100" dirty="0">
                <a:latin typeface="Corbel" pitchFamily="34" charset="0"/>
                <a:ea typeface="Calibri" pitchFamily="34" charset="0"/>
                <a:cs typeface="Times New Roman" pitchFamily="18" charset="0"/>
              </a:rPr>
              <a:t> que la </a:t>
            </a:r>
            <a:r>
              <a:rPr lang="es-ES" altLang="es-ES" sz="1100" dirty="0" err="1">
                <a:latin typeface="Corbel" pitchFamily="34" charset="0"/>
                <a:ea typeface="Calibri" pitchFamily="34" charset="0"/>
                <a:cs typeface="Times New Roman" pitchFamily="18" charset="0"/>
              </a:rPr>
              <a:t>premsa</a:t>
            </a:r>
            <a:r>
              <a:rPr lang="es-ES" altLang="es-ES" sz="1100" dirty="0">
                <a:latin typeface="Corbel" pitchFamily="34" charset="0"/>
                <a:ea typeface="Calibri" pitchFamily="34" charset="0"/>
                <a:cs typeface="Times New Roman" pitchFamily="18" charset="0"/>
              </a:rPr>
              <a:t> va usar per a </a:t>
            </a:r>
            <a:r>
              <a:rPr lang="es-ES" altLang="es-ES" sz="1100" dirty="0" err="1">
                <a:latin typeface="Corbel" pitchFamily="34" charset="0"/>
                <a:ea typeface="Calibri" pitchFamily="34" charset="0"/>
                <a:cs typeface="Times New Roman" pitchFamily="18" charset="0"/>
              </a:rPr>
              <a:t>il·lustrar</a:t>
            </a:r>
            <a:r>
              <a:rPr lang="es-ES" altLang="es-ES" sz="1100" dirty="0">
                <a:latin typeface="Corbel" pitchFamily="34" charset="0"/>
                <a:ea typeface="Calibri" pitchFamily="34" charset="0"/>
                <a:cs typeface="Times New Roman" pitchFamily="18" charset="0"/>
              </a:rPr>
              <a:t> la cobertura </a:t>
            </a:r>
            <a:r>
              <a:rPr lang="es-ES" altLang="es-ES" sz="1100" dirty="0" err="1">
                <a:latin typeface="Corbel" pitchFamily="34" charset="0"/>
                <a:ea typeface="Calibri" pitchFamily="34" charset="0"/>
                <a:cs typeface="Times New Roman" pitchFamily="18" charset="0"/>
              </a:rPr>
              <a:t>d'una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onada</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fred</a:t>
            </a:r>
            <a:r>
              <a:rPr lang="es-ES" altLang="es-ES" sz="1100" dirty="0">
                <a:latin typeface="Corbel" pitchFamily="34" charset="0"/>
                <a:ea typeface="Calibri" pitchFamily="34" charset="0"/>
                <a:cs typeface="Times New Roman" pitchFamily="18" charset="0"/>
              </a:rPr>
              <a:t> i </a:t>
            </a:r>
            <a:r>
              <a:rPr lang="es-ES" altLang="es-ES" sz="1100" dirty="0" err="1">
                <a:latin typeface="Corbel" pitchFamily="34" charset="0"/>
                <a:ea typeface="Calibri" pitchFamily="34" charset="0"/>
                <a:cs typeface="Times New Roman" pitchFamily="18" charset="0"/>
              </a:rPr>
              <a:t>neu</a:t>
            </a:r>
            <a:r>
              <a:rPr lang="es-ES" altLang="es-ES" sz="1100" dirty="0">
                <a:latin typeface="Corbel" pitchFamily="34" charset="0"/>
                <a:ea typeface="Calibri" pitchFamily="34" charset="0"/>
                <a:cs typeface="Times New Roman" pitchFamily="18" charset="0"/>
              </a:rPr>
              <a:t> que va </a:t>
            </a:r>
            <a:r>
              <a:rPr lang="es-ES" altLang="es-ES" sz="1100" dirty="0" err="1">
                <a:latin typeface="Corbel" pitchFamily="34" charset="0"/>
                <a:ea typeface="Calibri" pitchFamily="34" charset="0"/>
                <a:cs typeface="Times New Roman" pitchFamily="18" charset="0"/>
              </a:rPr>
              <a:t>tenir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lloc</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aquell</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mateix</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any</a:t>
            </a:r>
            <a:r>
              <a:rPr lang="es-ES" altLang="es-ES" sz="1100" dirty="0">
                <a:latin typeface="Corbel" pitchFamily="34" charset="0"/>
                <a:ea typeface="Calibri" pitchFamily="34" charset="0"/>
                <a:cs typeface="Times New Roman" pitchFamily="18" charset="0"/>
              </a:rPr>
              <a:t> al país. </a:t>
            </a:r>
            <a:r>
              <a:rPr lang="es-ES" altLang="es-ES" sz="1100" dirty="0" err="1">
                <a:latin typeface="Corbel" pitchFamily="34" charset="0"/>
                <a:ea typeface="Calibri" pitchFamily="34" charset="0"/>
                <a:cs typeface="Times New Roman" pitchFamily="18" charset="0"/>
              </a:rPr>
              <a:t>Són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imatges</a:t>
            </a:r>
            <a:r>
              <a:rPr lang="es-ES" altLang="es-ES" sz="1100" dirty="0">
                <a:latin typeface="Corbel" pitchFamily="34" charset="0"/>
                <a:ea typeface="Calibri" pitchFamily="34" charset="0"/>
                <a:cs typeface="Times New Roman" pitchFamily="18" charset="0"/>
              </a:rPr>
              <a:t> en les </a:t>
            </a:r>
            <a:r>
              <a:rPr lang="es-ES" altLang="es-ES" sz="1100" dirty="0" err="1">
                <a:latin typeface="Corbel" pitchFamily="34" charset="0"/>
                <a:ea typeface="Calibri" pitchFamily="34" charset="0"/>
                <a:cs typeface="Times New Roman" pitchFamily="18" charset="0"/>
              </a:rPr>
              <a:t>quals</a:t>
            </a:r>
            <a:r>
              <a:rPr lang="es-ES" altLang="es-ES" sz="1100" dirty="0">
                <a:latin typeface="Corbel" pitchFamily="34" charset="0"/>
                <a:ea typeface="Calibri" pitchFamily="34" charset="0"/>
                <a:cs typeface="Times New Roman" pitchFamily="18" charset="0"/>
              </a:rPr>
              <a:t> es </a:t>
            </a:r>
            <a:r>
              <a:rPr lang="es-ES" altLang="es-ES" sz="1100" dirty="0" err="1">
                <a:latin typeface="Corbel" pitchFamily="34" charset="0"/>
                <a:ea typeface="Calibri" pitchFamily="34" charset="0"/>
                <a:cs typeface="Times New Roman" pitchFamily="18" charset="0"/>
              </a:rPr>
              <a:t>mostren</a:t>
            </a:r>
            <a:r>
              <a:rPr lang="es-ES" altLang="es-ES" sz="1100" dirty="0">
                <a:latin typeface="Corbel" pitchFamily="34" charset="0"/>
                <a:ea typeface="Calibri" pitchFamily="34" charset="0"/>
                <a:cs typeface="Times New Roman" pitchFamily="18" charset="0"/>
              </a:rPr>
              <a:t> les cotes de </a:t>
            </a:r>
            <a:r>
              <a:rPr lang="es-ES" altLang="es-ES" sz="1100" dirty="0" err="1">
                <a:latin typeface="Corbel" pitchFamily="34" charset="0"/>
                <a:ea typeface="Calibri" pitchFamily="34" charset="0"/>
                <a:cs typeface="Times New Roman" pitchFamily="18" charset="0"/>
              </a:rPr>
              <a:t>neu</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registrades</a:t>
            </a:r>
            <a:r>
              <a:rPr lang="es-ES" altLang="es-ES" sz="1100" dirty="0">
                <a:latin typeface="Corbel" pitchFamily="34" charset="0"/>
                <a:ea typeface="Calibri" pitchFamily="34" charset="0"/>
                <a:cs typeface="Times New Roman" pitchFamily="18" charset="0"/>
              </a:rPr>
              <a:t> en </a:t>
            </a:r>
            <a:r>
              <a:rPr lang="es-ES" altLang="es-ES" sz="1100" dirty="0" err="1">
                <a:latin typeface="Corbel" pitchFamily="34" charset="0"/>
                <a:ea typeface="Calibri" pitchFamily="34" charset="0"/>
                <a:cs typeface="Times New Roman" pitchFamily="18" charset="0"/>
              </a:rPr>
              <a:t>diverses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ciutats</a:t>
            </a:r>
            <a:r>
              <a:rPr lang="es-ES" altLang="es-ES" sz="1100" dirty="0">
                <a:latin typeface="Corbel" pitchFamily="34" charset="0"/>
                <a:ea typeface="Calibri" pitchFamily="34" charset="0"/>
                <a:cs typeface="Times New Roman" pitchFamily="18" charset="0"/>
              </a:rPr>
              <a:t> i que, sota la </a:t>
            </a:r>
            <a:r>
              <a:rPr lang="es-ES" altLang="es-ES" sz="1100" dirty="0" err="1">
                <a:latin typeface="Corbel" pitchFamily="34" charset="0"/>
                <a:ea typeface="Calibri" pitchFamily="34" charset="0"/>
                <a:cs typeface="Times New Roman" pitchFamily="18" charset="0"/>
              </a:rPr>
              <a:t>relació</a:t>
            </a:r>
            <a:r>
              <a:rPr lang="es-ES" altLang="es-ES" sz="1100" dirty="0">
                <a:latin typeface="Corbel" pitchFamily="34" charset="0"/>
                <a:ea typeface="Calibri" pitchFamily="34" charset="0"/>
                <a:cs typeface="Times New Roman" pitchFamily="18" charset="0"/>
              </a:rPr>
              <a:t> que ara </a:t>
            </a:r>
            <a:r>
              <a:rPr lang="es-ES" altLang="es-ES" sz="1100" dirty="0" err="1">
                <a:latin typeface="Corbel" pitchFamily="34" charset="0"/>
                <a:ea typeface="Calibri" pitchFamily="34" charset="0"/>
                <a:cs typeface="Times New Roman" pitchFamily="18" charset="0"/>
              </a:rPr>
              <a:t>ens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proposa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l'artista</a:t>
            </a:r>
            <a:r>
              <a:rPr lang="es-ES" altLang="es-ES" sz="1100" dirty="0">
                <a:latin typeface="Corbel" pitchFamily="34" charset="0"/>
                <a:ea typeface="Calibri" pitchFamily="34" charset="0"/>
                <a:cs typeface="Times New Roman" pitchFamily="18" charset="0"/>
              </a:rPr>
              <a:t>, generen una </a:t>
            </a:r>
            <a:r>
              <a:rPr lang="es-ES" altLang="es-ES" sz="1100" dirty="0" err="1">
                <a:latin typeface="Corbel" pitchFamily="34" charset="0"/>
                <a:ea typeface="Calibri" pitchFamily="34" charset="0"/>
                <a:cs typeface="Times New Roman" pitchFamily="18" charset="0"/>
              </a:rPr>
              <a:t>poètica</a:t>
            </a:r>
            <a:r>
              <a:rPr lang="es-ES" altLang="es-ES" sz="1100" dirty="0">
                <a:latin typeface="Corbel" pitchFamily="34" charset="0"/>
                <a:ea typeface="Calibri" pitchFamily="34" charset="0"/>
                <a:cs typeface="Times New Roman" pitchFamily="18" charset="0"/>
              </a:rPr>
              <a:t> que </a:t>
            </a:r>
            <a:r>
              <a:rPr lang="es-ES" altLang="es-ES" sz="1100" dirty="0" err="1">
                <a:latin typeface="Corbel" pitchFamily="34" charset="0"/>
                <a:ea typeface="Calibri" pitchFamily="34" charset="0"/>
                <a:cs typeface="Times New Roman" pitchFamily="18" charset="0"/>
              </a:rPr>
              <a:t>al·ludeix</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directament</a:t>
            </a:r>
            <a:r>
              <a:rPr lang="es-ES" altLang="es-ES" sz="1100" dirty="0">
                <a:latin typeface="Corbel" pitchFamily="34" charset="0"/>
                <a:ea typeface="Calibri" pitchFamily="34" charset="0"/>
                <a:cs typeface="Times New Roman" pitchFamily="18" charset="0"/>
              </a:rPr>
              <a:t> a les cotes de </a:t>
            </a:r>
            <a:r>
              <a:rPr lang="es-ES" altLang="es-ES" sz="1100" dirty="0" err="1">
                <a:latin typeface="Corbel" pitchFamily="34" charset="0"/>
                <a:ea typeface="Calibri" pitchFamily="34" charset="0"/>
                <a:cs typeface="Times New Roman" pitchFamily="18" charset="0"/>
              </a:rPr>
              <a:t>profunditat</a:t>
            </a:r>
            <a:r>
              <a:rPr lang="es-ES" altLang="es-ES" sz="1100" dirty="0">
                <a:latin typeface="Corbel" pitchFamily="34" charset="0"/>
                <a:ea typeface="Calibri" pitchFamily="34" charset="0"/>
                <a:cs typeface="Times New Roman" pitchFamily="18" charset="0"/>
              </a:rPr>
              <a:t> de Bois du </a:t>
            </a:r>
            <a:r>
              <a:rPr lang="es-ES" altLang="es-ES" sz="1100" dirty="0" err="1">
                <a:latin typeface="Corbel" pitchFamily="34" charset="0"/>
                <a:ea typeface="Calibri" pitchFamily="34" charset="0"/>
                <a:cs typeface="Times New Roman" pitchFamily="18" charset="0"/>
              </a:rPr>
              <a:t>Cazier</a:t>
            </a:r>
            <a:r>
              <a:rPr lang="es-ES" altLang="es-ES" sz="1100" dirty="0">
                <a:latin typeface="Corbel" pitchFamily="34" charset="0"/>
                <a:ea typeface="Calibri" pitchFamily="34" charset="0"/>
                <a:cs typeface="Times New Roman" pitchFamily="18" charset="0"/>
              </a:rPr>
              <a:t>.</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p:txBody>
      </p:sp>
    </p:spTree>
    <p:extLst>
      <p:ext uri="{BB962C8B-B14F-4D97-AF65-F5344CB8AC3E}">
        <p14:creationId xmlns:p14="http://schemas.microsoft.com/office/powerpoint/2010/main" val="1059158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Affannosa</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lotta</a:t>
            </a:r>
            <a:r>
              <a:rPr lang="en-US" altLang="es-ES" sz="1100" b="1" i="1" dirty="0">
                <a:latin typeface="Corbel" pitchFamily="34" charset="0"/>
                <a:ea typeface="Calibri" pitchFamily="34" charset="0"/>
                <a:cs typeface="Times New Roman" pitchFamily="18" charset="0"/>
              </a:rPr>
              <a:t> per </a:t>
            </a:r>
            <a:r>
              <a:rPr lang="en-US" altLang="es-ES" sz="1100" b="1" i="1" dirty="0" err="1">
                <a:latin typeface="Corbel" pitchFamily="34" charset="0"/>
                <a:ea typeface="Calibri" pitchFamily="34" charset="0"/>
                <a:cs typeface="Times New Roman" pitchFamily="18" charset="0"/>
              </a:rPr>
              <a:t>strappare</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alla</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morte</a:t>
            </a:r>
            <a:endParaRPr lang="en-US" altLang="es-ES" sz="1100" b="1" i="1"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2022</a:t>
            </a:r>
          </a:p>
          <a:p>
            <a:pPr>
              <a:spcBef>
                <a:spcPct val="0"/>
              </a:spcBef>
              <a:buNone/>
            </a:pPr>
            <a:r>
              <a:rPr lang="en-US" altLang="es-ES" sz="1100" dirty="0">
                <a:latin typeface="Corbel" pitchFamily="34" charset="0"/>
                <a:ea typeface="Calibri" pitchFamily="34" charset="0"/>
                <a:cs typeface="Times New Roman" pitchFamily="18" charset="0"/>
              </a:rPr>
              <a:t>Installation of prints on natural linen on wooden frame.</a:t>
            </a:r>
          </a:p>
          <a:p>
            <a:pPr>
              <a:spcBef>
                <a:spcPct val="0"/>
              </a:spcBef>
              <a:buNone/>
            </a:pPr>
            <a:r>
              <a:rPr lang="en-US" altLang="es-ES" sz="1100" dirty="0">
                <a:latin typeface="Corbel" pitchFamily="34" charset="0"/>
                <a:ea typeface="Calibri" pitchFamily="34" charset="0"/>
                <a:cs typeface="Times New Roman" pitchFamily="18" charset="0"/>
              </a:rPr>
              <a:t>9 parts: 59 x 34 cm each.</a:t>
            </a:r>
          </a:p>
          <a:p>
            <a:pPr>
              <a:spcBef>
                <a:spcPct val="0"/>
              </a:spcBef>
              <a:buNone/>
            </a:pPr>
            <a:r>
              <a:rPr lang="en-US" altLang="es-ES" sz="1100" dirty="0">
                <a:latin typeface="Corbel" pitchFamily="34" charset="0"/>
                <a:ea typeface="Calibri" pitchFamily="34" charset="0"/>
                <a:cs typeface="Times New Roman" pitchFamily="18" charset="0"/>
              </a:rPr>
              <a:t>Edition of 1 + 1 AP</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21" y="2411761"/>
            <a:ext cx="5040560" cy="3425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6454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7 CuadroTexto"/>
          <p:cNvSpPr txBox="1">
            <a:spLocks noChangeArrowheads="1"/>
          </p:cNvSpPr>
          <p:nvPr/>
        </p:nvSpPr>
        <p:spPr bwMode="auto">
          <a:xfrm>
            <a:off x="404664" y="2051720"/>
            <a:ext cx="6120680"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ES" sz="1100" dirty="0">
                <a:latin typeface="Corbel" pitchFamily="34" charset="0"/>
              </a:rPr>
              <a:t>Alán Carrasco</a:t>
            </a:r>
          </a:p>
          <a:p>
            <a:pPr eaLnBrk="1" hangingPunct="1">
              <a:spcBef>
                <a:spcPct val="0"/>
              </a:spcBef>
              <a:buFontTx/>
              <a:buNone/>
            </a:pPr>
            <a:r>
              <a:rPr lang="es-ES" altLang="es-ES" sz="1100" b="1" i="1" dirty="0">
                <a:latin typeface="Corbel" pitchFamily="34" charset="0"/>
              </a:rPr>
              <a:t>La determinación del ser humano puede vencer a la naturaleza</a:t>
            </a:r>
          </a:p>
          <a:p>
            <a:pPr eaLnBrk="1" hangingPunct="1">
              <a:spcBef>
                <a:spcPct val="0"/>
              </a:spcBef>
              <a:buFontTx/>
              <a:buNone/>
            </a:pPr>
            <a:r>
              <a:rPr lang="es-ES" altLang="es-ES" sz="1100" dirty="0">
                <a:latin typeface="Corbel" pitchFamily="34" charset="0"/>
              </a:rPr>
              <a:t>2024</a:t>
            </a:r>
          </a:p>
          <a:p>
            <a:pPr eaLnBrk="1" hangingPunct="1">
              <a:spcBef>
                <a:spcPct val="0"/>
              </a:spcBef>
              <a:buFontTx/>
              <a:buNone/>
            </a:pPr>
            <a:endParaRPr lang="es-ES" altLang="es-ES" sz="1100" dirty="0">
              <a:latin typeface="Corbel" pitchFamily="34" charset="0"/>
            </a:endParaRPr>
          </a:p>
          <a:p>
            <a:pPr eaLnBrk="1" hangingPunct="1">
              <a:spcBef>
                <a:spcPct val="0"/>
              </a:spcBef>
              <a:buFontTx/>
              <a:buNone/>
            </a:pPr>
            <a:endParaRPr lang="es-ES" altLang="es-ES" sz="1100" dirty="0">
              <a:latin typeface="Corbel" pitchFamily="34" charset="0"/>
            </a:endParaRPr>
          </a:p>
          <a:p>
            <a:pPr>
              <a:spcBef>
                <a:spcPct val="0"/>
              </a:spcBef>
              <a:buNone/>
            </a:pPr>
            <a:r>
              <a:rPr lang="en-US" altLang="es-ES" sz="1100" dirty="0">
                <a:latin typeface="Corbel" pitchFamily="34" charset="0"/>
              </a:rPr>
              <a:t>In 1958, Mao Zedong implemented an economic plan that included the "Four Pests Campaign" to promote the eradication of mosquitoes, flies, mice, and sparrows. Considering that sparrows consumed an average of 2 kilograms of grain per day, they became the primary enemy of the state, leading to the "Great Sparrow Campaign" and "Kill a Sparrow Campaign." These massive attacks reduced the sparrow population to almost extinction across Chinese territory in just one year. However, sparrows not only ate grain but also fed on crop-damaging insects. As a result, a massive infestation of insects, especially locusts, emerged in the fields the following year. Rice production was severely affected, leading to one of the country's worst environmental and human disasters. The "Great Leap Forward," intended to propel the progress of the new Chinese nation, accelerated the Great Famine, causing between 15 and 45 million deaths in the country. Eventually, Mao had to import 250,000 sparrows from the Soviet Union to restore the necessary balance in the rural ecosystem. Nowadays, it is common for children in primary schools in China to learn how to make sparrow nest-houses.</a:t>
            </a:r>
          </a:p>
          <a:p>
            <a:pPr>
              <a:spcBef>
                <a:spcPct val="0"/>
              </a:spcBef>
              <a:buNone/>
            </a:pPr>
            <a:endParaRPr lang="en-US" altLang="es-ES" sz="1100" dirty="0">
              <a:latin typeface="Corbel" pitchFamily="34" charset="0"/>
            </a:endParaRPr>
          </a:p>
          <a:p>
            <a:pPr>
              <a:spcBef>
                <a:spcPct val="0"/>
              </a:spcBef>
              <a:buNone/>
            </a:pPr>
            <a:r>
              <a:rPr lang="en-US" altLang="es-ES" sz="1100" dirty="0" err="1">
                <a:latin typeface="Corbel" pitchFamily="34" charset="0"/>
              </a:rPr>
              <a:t>En</a:t>
            </a:r>
            <a:r>
              <a:rPr lang="en-US" altLang="es-ES" sz="1100" dirty="0">
                <a:latin typeface="Corbel" pitchFamily="34" charset="0"/>
              </a:rPr>
              <a:t> 1958, Mao Zedong </a:t>
            </a:r>
            <a:r>
              <a:rPr lang="en-US" altLang="es-ES" sz="1100" dirty="0" err="1">
                <a:latin typeface="Corbel" pitchFamily="34" charset="0"/>
              </a:rPr>
              <a:t>implementó</a:t>
            </a:r>
            <a:r>
              <a:rPr lang="en-US" altLang="es-ES" sz="1100" dirty="0">
                <a:latin typeface="Corbel" pitchFamily="34" charset="0"/>
              </a:rPr>
              <a:t> un plan </a:t>
            </a:r>
            <a:r>
              <a:rPr lang="en-US" altLang="es-ES" sz="1100" dirty="0" err="1">
                <a:latin typeface="Corbel" pitchFamily="34" charset="0"/>
              </a:rPr>
              <a:t>económico</a:t>
            </a:r>
            <a:r>
              <a:rPr lang="en-US" altLang="es-ES" sz="1100" dirty="0">
                <a:latin typeface="Corbel" pitchFamily="34" charset="0"/>
              </a:rPr>
              <a:t> que </a:t>
            </a:r>
            <a:r>
              <a:rPr lang="en-US" altLang="es-ES" sz="1100" dirty="0" err="1">
                <a:latin typeface="Corbel" pitchFamily="34" charset="0"/>
              </a:rPr>
              <a:t>incluía</a:t>
            </a:r>
            <a:r>
              <a:rPr lang="en-US" altLang="es-ES" sz="1100" dirty="0">
                <a:latin typeface="Corbel" pitchFamily="34" charset="0"/>
              </a:rPr>
              <a:t> la “</a:t>
            </a:r>
            <a:r>
              <a:rPr lang="en-US" altLang="es-ES" sz="1100" dirty="0" err="1">
                <a:latin typeface="Corbel" pitchFamily="34" charset="0"/>
              </a:rPr>
              <a:t>Campaña</a:t>
            </a:r>
            <a:r>
              <a:rPr lang="en-US" altLang="es-ES" sz="1100" dirty="0">
                <a:latin typeface="Corbel" pitchFamily="34" charset="0"/>
              </a:rPr>
              <a:t> de las </a:t>
            </a:r>
            <a:r>
              <a:rPr lang="en-US" altLang="es-ES" sz="1100" dirty="0" err="1">
                <a:latin typeface="Corbel" pitchFamily="34" charset="0"/>
              </a:rPr>
              <a:t>cuatro</a:t>
            </a:r>
            <a:r>
              <a:rPr lang="en-US" altLang="es-ES" sz="1100" dirty="0">
                <a:latin typeface="Corbel" pitchFamily="34" charset="0"/>
              </a:rPr>
              <a:t> </a:t>
            </a:r>
            <a:r>
              <a:rPr lang="en-US" altLang="es-ES" sz="1100" dirty="0" err="1">
                <a:latin typeface="Corbel" pitchFamily="34" charset="0"/>
              </a:rPr>
              <a:t>plagas</a:t>
            </a:r>
            <a:r>
              <a:rPr lang="en-US" altLang="es-ES" sz="1100" dirty="0">
                <a:latin typeface="Corbel" pitchFamily="34" charset="0"/>
              </a:rPr>
              <a:t>” para </a:t>
            </a:r>
            <a:r>
              <a:rPr lang="en-US" altLang="es-ES" sz="1100" dirty="0" err="1">
                <a:latin typeface="Corbel" pitchFamily="34" charset="0"/>
              </a:rPr>
              <a:t>promover</a:t>
            </a:r>
            <a:r>
              <a:rPr lang="en-US" altLang="es-ES" sz="1100" dirty="0">
                <a:latin typeface="Corbel" pitchFamily="34" charset="0"/>
              </a:rPr>
              <a:t> la </a:t>
            </a:r>
            <a:r>
              <a:rPr lang="en-US" altLang="es-ES" sz="1100" dirty="0" err="1">
                <a:latin typeface="Corbel" pitchFamily="34" charset="0"/>
              </a:rPr>
              <a:t>erradicación</a:t>
            </a:r>
            <a:r>
              <a:rPr lang="en-US" altLang="es-ES" sz="1100" dirty="0">
                <a:latin typeface="Corbel" pitchFamily="34" charset="0"/>
              </a:rPr>
              <a:t> de mosquitos, </a:t>
            </a:r>
            <a:r>
              <a:rPr lang="en-US" altLang="es-ES" sz="1100" dirty="0" err="1">
                <a:latin typeface="Corbel" pitchFamily="34" charset="0"/>
              </a:rPr>
              <a:t>moscas</a:t>
            </a:r>
            <a:r>
              <a:rPr lang="en-US" altLang="es-ES" sz="1100" dirty="0">
                <a:latin typeface="Corbel" pitchFamily="34" charset="0"/>
              </a:rPr>
              <a:t>, </a:t>
            </a:r>
            <a:r>
              <a:rPr lang="en-US" altLang="es-ES" sz="1100" dirty="0" err="1">
                <a:latin typeface="Corbel" pitchFamily="34" charset="0"/>
              </a:rPr>
              <a:t>ratones</a:t>
            </a:r>
            <a:r>
              <a:rPr lang="en-US" altLang="es-ES" sz="1100" dirty="0">
                <a:latin typeface="Corbel" pitchFamily="34" charset="0"/>
              </a:rPr>
              <a:t> y </a:t>
            </a:r>
            <a:r>
              <a:rPr lang="en-US" altLang="es-ES" sz="1100" dirty="0" err="1">
                <a:latin typeface="Corbel" pitchFamily="34" charset="0"/>
              </a:rPr>
              <a:t>gorriones</a:t>
            </a:r>
            <a:r>
              <a:rPr lang="en-US" altLang="es-ES" sz="1100" dirty="0">
                <a:latin typeface="Corbel" pitchFamily="34" charset="0"/>
              </a:rPr>
              <a:t>. </a:t>
            </a:r>
            <a:r>
              <a:rPr lang="en-US" altLang="es-ES" sz="1100" dirty="0" err="1">
                <a:latin typeface="Corbel" pitchFamily="34" charset="0"/>
              </a:rPr>
              <a:t>Considerando</a:t>
            </a:r>
            <a:r>
              <a:rPr lang="en-US" altLang="es-ES" sz="1100" dirty="0">
                <a:latin typeface="Corbel" pitchFamily="34" charset="0"/>
              </a:rPr>
              <a:t> que </a:t>
            </a:r>
            <a:r>
              <a:rPr lang="en-US" altLang="es-ES" sz="1100" dirty="0" err="1">
                <a:latin typeface="Corbel" pitchFamily="34" charset="0"/>
              </a:rPr>
              <a:t>los</a:t>
            </a:r>
            <a:r>
              <a:rPr lang="en-US" altLang="es-ES" sz="1100" dirty="0">
                <a:latin typeface="Corbel" pitchFamily="34" charset="0"/>
              </a:rPr>
              <a:t> </a:t>
            </a:r>
            <a:r>
              <a:rPr lang="en-US" altLang="es-ES" sz="1100" dirty="0" err="1">
                <a:latin typeface="Corbel" pitchFamily="34" charset="0"/>
              </a:rPr>
              <a:t>gorriones</a:t>
            </a:r>
            <a:r>
              <a:rPr lang="en-US" altLang="es-ES" sz="1100" dirty="0">
                <a:latin typeface="Corbel" pitchFamily="34" charset="0"/>
              </a:rPr>
              <a:t> </a:t>
            </a:r>
            <a:r>
              <a:rPr lang="en-US" altLang="es-ES" sz="1100" dirty="0" err="1">
                <a:latin typeface="Corbel" pitchFamily="34" charset="0"/>
              </a:rPr>
              <a:t>comen</a:t>
            </a:r>
            <a:r>
              <a:rPr lang="en-US" altLang="es-ES" sz="1100" dirty="0">
                <a:latin typeface="Corbel" pitchFamily="34" charset="0"/>
              </a:rPr>
              <a:t> </a:t>
            </a:r>
            <a:r>
              <a:rPr lang="en-US" altLang="es-ES" sz="1100" dirty="0" err="1">
                <a:latin typeface="Corbel" pitchFamily="34" charset="0"/>
              </a:rPr>
              <a:t>una</a:t>
            </a:r>
            <a:r>
              <a:rPr lang="en-US" altLang="es-ES" sz="1100" dirty="0">
                <a:latin typeface="Corbel" pitchFamily="34" charset="0"/>
              </a:rPr>
              <a:t> media de 2 kilos de </a:t>
            </a:r>
            <a:r>
              <a:rPr lang="en-US" altLang="es-ES" sz="1100" dirty="0" err="1">
                <a:latin typeface="Corbel" pitchFamily="34" charset="0"/>
              </a:rPr>
              <a:t>grano</a:t>
            </a:r>
            <a:r>
              <a:rPr lang="en-US" altLang="es-ES" sz="1100" dirty="0">
                <a:latin typeface="Corbel" pitchFamily="34" charset="0"/>
              </a:rPr>
              <a:t> al </a:t>
            </a:r>
            <a:r>
              <a:rPr lang="en-US" altLang="es-ES" sz="1100" dirty="0" err="1">
                <a:latin typeface="Corbel" pitchFamily="34" charset="0"/>
              </a:rPr>
              <a:t>día</a:t>
            </a:r>
            <a:r>
              <a:rPr lang="en-US" altLang="es-ES" sz="1100" dirty="0">
                <a:latin typeface="Corbel" pitchFamily="34" charset="0"/>
              </a:rPr>
              <a:t>, </a:t>
            </a:r>
            <a:r>
              <a:rPr lang="en-US" altLang="es-ES" sz="1100" dirty="0" err="1">
                <a:latin typeface="Corbel" pitchFamily="34" charset="0"/>
              </a:rPr>
              <a:t>estos</a:t>
            </a:r>
            <a:r>
              <a:rPr lang="en-US" altLang="es-ES" sz="1100" dirty="0">
                <a:latin typeface="Corbel" pitchFamily="34" charset="0"/>
              </a:rPr>
              <a:t> se </a:t>
            </a:r>
            <a:r>
              <a:rPr lang="en-US" altLang="es-ES" sz="1100" dirty="0" err="1">
                <a:latin typeface="Corbel" pitchFamily="34" charset="0"/>
              </a:rPr>
              <a:t>convirtieron</a:t>
            </a:r>
            <a:r>
              <a:rPr lang="en-US" altLang="es-ES" sz="1100" dirty="0">
                <a:latin typeface="Corbel" pitchFamily="34" charset="0"/>
              </a:rPr>
              <a:t> </a:t>
            </a:r>
            <a:r>
              <a:rPr lang="en-US" altLang="es-ES" sz="1100" dirty="0" err="1">
                <a:latin typeface="Corbel" pitchFamily="34" charset="0"/>
              </a:rPr>
              <a:t>en</a:t>
            </a:r>
            <a:r>
              <a:rPr lang="en-US" altLang="es-ES" sz="1100" dirty="0">
                <a:latin typeface="Corbel" pitchFamily="34" charset="0"/>
              </a:rPr>
              <a:t> el </a:t>
            </a:r>
            <a:r>
              <a:rPr lang="en-US" altLang="es-ES" sz="1100" dirty="0" err="1">
                <a:latin typeface="Corbel" pitchFamily="34" charset="0"/>
              </a:rPr>
              <a:t>enemigo</a:t>
            </a:r>
            <a:r>
              <a:rPr lang="en-US" altLang="es-ES" sz="1100" dirty="0">
                <a:latin typeface="Corbel" pitchFamily="34" charset="0"/>
              </a:rPr>
              <a:t> principal del Estado, </a:t>
            </a:r>
            <a:r>
              <a:rPr lang="en-US" altLang="es-ES" sz="1100" dirty="0" err="1">
                <a:latin typeface="Corbel" pitchFamily="34" charset="0"/>
              </a:rPr>
              <a:t>desembocando</a:t>
            </a:r>
            <a:r>
              <a:rPr lang="en-US" altLang="es-ES" sz="1100" dirty="0">
                <a:latin typeface="Corbel" pitchFamily="34" charset="0"/>
              </a:rPr>
              <a:t> </a:t>
            </a:r>
            <a:r>
              <a:rPr lang="en-US" altLang="es-ES" sz="1100" dirty="0" err="1">
                <a:latin typeface="Corbel" pitchFamily="34" charset="0"/>
              </a:rPr>
              <a:t>en</a:t>
            </a:r>
            <a:r>
              <a:rPr lang="en-US" altLang="es-ES" sz="1100" dirty="0">
                <a:latin typeface="Corbel" pitchFamily="34" charset="0"/>
              </a:rPr>
              <a:t> la “Gran </a:t>
            </a:r>
            <a:r>
              <a:rPr lang="en-US" altLang="es-ES" sz="1100" dirty="0" err="1">
                <a:latin typeface="Corbel" pitchFamily="34" charset="0"/>
              </a:rPr>
              <a:t>campaña</a:t>
            </a:r>
            <a:r>
              <a:rPr lang="en-US" altLang="es-ES" sz="1100" dirty="0">
                <a:latin typeface="Corbel" pitchFamily="34" charset="0"/>
              </a:rPr>
              <a:t> del </a:t>
            </a:r>
            <a:r>
              <a:rPr lang="en-US" altLang="es-ES" sz="1100" dirty="0" err="1">
                <a:latin typeface="Corbel" pitchFamily="34" charset="0"/>
              </a:rPr>
              <a:t>gorrión</a:t>
            </a:r>
            <a:r>
              <a:rPr lang="en-US" altLang="es-ES" sz="1100" dirty="0">
                <a:latin typeface="Corbel" pitchFamily="34" charset="0"/>
              </a:rPr>
              <a:t>” y “</a:t>
            </a:r>
            <a:r>
              <a:rPr lang="en-US" altLang="es-ES" sz="1100" dirty="0" err="1">
                <a:latin typeface="Corbel" pitchFamily="34" charset="0"/>
              </a:rPr>
              <a:t>Campaña</a:t>
            </a:r>
            <a:r>
              <a:rPr lang="en-US" altLang="es-ES" sz="1100" dirty="0">
                <a:latin typeface="Corbel" pitchFamily="34" charset="0"/>
              </a:rPr>
              <a:t> </a:t>
            </a:r>
            <a:r>
              <a:rPr lang="en-US" altLang="es-ES" sz="1100" dirty="0" err="1">
                <a:latin typeface="Corbel" pitchFamily="34" charset="0"/>
              </a:rPr>
              <a:t>matar</a:t>
            </a:r>
            <a:r>
              <a:rPr lang="en-US" altLang="es-ES" sz="1100" dirty="0">
                <a:latin typeface="Corbel" pitchFamily="34" charset="0"/>
              </a:rPr>
              <a:t> a un </a:t>
            </a:r>
            <a:r>
              <a:rPr lang="en-US" altLang="es-ES" sz="1100" dirty="0" err="1">
                <a:latin typeface="Corbel" pitchFamily="34" charset="0"/>
              </a:rPr>
              <a:t>gorrión</a:t>
            </a:r>
            <a:r>
              <a:rPr lang="en-US" altLang="es-ES" sz="1100" dirty="0">
                <a:latin typeface="Corbel" pitchFamily="34" charset="0"/>
              </a:rPr>
              <a:t>”. </a:t>
            </a:r>
            <a:r>
              <a:rPr lang="en-US" altLang="es-ES" sz="1100" dirty="0" err="1">
                <a:latin typeface="Corbel" pitchFamily="34" charset="0"/>
              </a:rPr>
              <a:t>Estos</a:t>
            </a:r>
            <a:r>
              <a:rPr lang="en-US" altLang="es-ES" sz="1100" dirty="0">
                <a:latin typeface="Corbel" pitchFamily="34" charset="0"/>
              </a:rPr>
              <a:t> </a:t>
            </a:r>
            <a:r>
              <a:rPr lang="en-US" altLang="es-ES" sz="1100" dirty="0" err="1">
                <a:latin typeface="Corbel" pitchFamily="34" charset="0"/>
              </a:rPr>
              <a:t>ataques</a:t>
            </a:r>
            <a:r>
              <a:rPr lang="en-US" altLang="es-ES" sz="1100" dirty="0">
                <a:latin typeface="Corbel" pitchFamily="34" charset="0"/>
              </a:rPr>
              <a:t> </a:t>
            </a:r>
            <a:r>
              <a:rPr lang="en-US" altLang="es-ES" sz="1100" dirty="0" err="1">
                <a:latin typeface="Corbel" pitchFamily="34" charset="0"/>
              </a:rPr>
              <a:t>masivos</a:t>
            </a:r>
            <a:r>
              <a:rPr lang="en-US" altLang="es-ES" sz="1100" dirty="0">
                <a:latin typeface="Corbel" pitchFamily="34" charset="0"/>
              </a:rPr>
              <a:t> </a:t>
            </a:r>
            <a:r>
              <a:rPr lang="en-US" altLang="es-ES" sz="1100" dirty="0" err="1">
                <a:latin typeface="Corbel" pitchFamily="34" charset="0"/>
              </a:rPr>
              <a:t>redujeron</a:t>
            </a:r>
            <a:r>
              <a:rPr lang="en-US" altLang="es-ES" sz="1100" dirty="0">
                <a:latin typeface="Corbel" pitchFamily="34" charset="0"/>
              </a:rPr>
              <a:t> la </a:t>
            </a:r>
            <a:r>
              <a:rPr lang="en-US" altLang="es-ES" sz="1100" dirty="0" err="1">
                <a:latin typeface="Corbel" pitchFamily="34" charset="0"/>
              </a:rPr>
              <a:t>población</a:t>
            </a:r>
            <a:r>
              <a:rPr lang="en-US" altLang="es-ES" sz="1100" dirty="0">
                <a:latin typeface="Corbel" pitchFamily="34" charset="0"/>
              </a:rPr>
              <a:t> de </a:t>
            </a:r>
            <a:r>
              <a:rPr lang="en-US" altLang="es-ES" sz="1100" dirty="0" err="1">
                <a:latin typeface="Corbel" pitchFamily="34" charset="0"/>
              </a:rPr>
              <a:t>gorriones</a:t>
            </a:r>
            <a:r>
              <a:rPr lang="en-US" altLang="es-ES" sz="1100" dirty="0">
                <a:latin typeface="Corbel" pitchFamily="34" charset="0"/>
              </a:rPr>
              <a:t> hasta </a:t>
            </a:r>
            <a:r>
              <a:rPr lang="en-US" altLang="es-ES" sz="1100" dirty="0" err="1">
                <a:latin typeface="Corbel" pitchFamily="34" charset="0"/>
              </a:rPr>
              <a:t>prácticamente</a:t>
            </a:r>
            <a:r>
              <a:rPr lang="en-US" altLang="es-ES" sz="1100" dirty="0">
                <a:latin typeface="Corbel" pitchFamily="34" charset="0"/>
              </a:rPr>
              <a:t> </a:t>
            </a:r>
            <a:r>
              <a:rPr lang="en-US" altLang="es-ES" sz="1100" dirty="0" err="1">
                <a:latin typeface="Corbel" pitchFamily="34" charset="0"/>
              </a:rPr>
              <a:t>su</a:t>
            </a:r>
            <a:r>
              <a:rPr lang="en-US" altLang="es-ES" sz="1100" dirty="0">
                <a:latin typeface="Corbel" pitchFamily="34" charset="0"/>
              </a:rPr>
              <a:t> </a:t>
            </a:r>
            <a:r>
              <a:rPr lang="en-US" altLang="es-ES" sz="1100" dirty="0" err="1">
                <a:latin typeface="Corbel" pitchFamily="34" charset="0"/>
              </a:rPr>
              <a:t>extinción</a:t>
            </a:r>
            <a:r>
              <a:rPr lang="en-US" altLang="es-ES" sz="1100" dirty="0">
                <a:latin typeface="Corbel" pitchFamily="34" charset="0"/>
              </a:rPr>
              <a:t> </a:t>
            </a:r>
            <a:r>
              <a:rPr lang="en-US" altLang="es-ES" sz="1100" dirty="0" err="1">
                <a:latin typeface="Corbel" pitchFamily="34" charset="0"/>
              </a:rPr>
              <a:t>en</a:t>
            </a:r>
            <a:r>
              <a:rPr lang="en-US" altLang="es-ES" sz="1100" dirty="0">
                <a:latin typeface="Corbel" pitchFamily="34" charset="0"/>
              </a:rPr>
              <a:t> </a:t>
            </a:r>
            <a:r>
              <a:rPr lang="en-US" altLang="es-ES" sz="1100" dirty="0" err="1">
                <a:latin typeface="Corbel" pitchFamily="34" charset="0"/>
              </a:rPr>
              <a:t>todo</a:t>
            </a:r>
            <a:r>
              <a:rPr lang="en-US" altLang="es-ES" sz="1100" dirty="0">
                <a:latin typeface="Corbel" pitchFamily="34" charset="0"/>
              </a:rPr>
              <a:t> el </a:t>
            </a:r>
            <a:r>
              <a:rPr lang="en-US" altLang="es-ES" sz="1100" dirty="0" err="1">
                <a:latin typeface="Corbel" pitchFamily="34" charset="0"/>
              </a:rPr>
              <a:t>territorio</a:t>
            </a:r>
            <a:r>
              <a:rPr lang="en-US" altLang="es-ES" sz="1100" dirty="0">
                <a:latin typeface="Corbel" pitchFamily="34" charset="0"/>
              </a:rPr>
              <a:t> chino </a:t>
            </a:r>
            <a:r>
              <a:rPr lang="en-US" altLang="es-ES" sz="1100" dirty="0" err="1">
                <a:latin typeface="Corbel" pitchFamily="34" charset="0"/>
              </a:rPr>
              <a:t>en</a:t>
            </a:r>
            <a:r>
              <a:rPr lang="en-US" altLang="es-ES" sz="1100" dirty="0">
                <a:latin typeface="Corbel" pitchFamily="34" charset="0"/>
              </a:rPr>
              <a:t> tan solo un </a:t>
            </a:r>
            <a:r>
              <a:rPr lang="en-US" altLang="es-ES" sz="1100" dirty="0" err="1">
                <a:latin typeface="Corbel" pitchFamily="34" charset="0"/>
              </a:rPr>
              <a:t>año</a:t>
            </a:r>
            <a:r>
              <a:rPr lang="en-US" altLang="es-ES" sz="1100" dirty="0">
                <a:latin typeface="Corbel" pitchFamily="34" charset="0"/>
              </a:rPr>
              <a:t>. Pero </a:t>
            </a:r>
            <a:r>
              <a:rPr lang="en-US" altLang="es-ES" sz="1100" dirty="0" err="1">
                <a:latin typeface="Corbel" pitchFamily="34" charset="0"/>
              </a:rPr>
              <a:t>los</a:t>
            </a:r>
            <a:r>
              <a:rPr lang="en-US" altLang="es-ES" sz="1100" dirty="0">
                <a:latin typeface="Corbel" pitchFamily="34" charset="0"/>
              </a:rPr>
              <a:t> </a:t>
            </a:r>
            <a:r>
              <a:rPr lang="en-US" altLang="es-ES" sz="1100" dirty="0" err="1">
                <a:latin typeface="Corbel" pitchFamily="34" charset="0"/>
              </a:rPr>
              <a:t>gorriones</a:t>
            </a:r>
            <a:r>
              <a:rPr lang="en-US" altLang="es-ES" sz="1100" dirty="0">
                <a:latin typeface="Corbel" pitchFamily="34" charset="0"/>
              </a:rPr>
              <a:t> no solo </a:t>
            </a:r>
            <a:r>
              <a:rPr lang="en-US" altLang="es-ES" sz="1100" dirty="0" err="1">
                <a:latin typeface="Corbel" pitchFamily="34" charset="0"/>
              </a:rPr>
              <a:t>comían</a:t>
            </a:r>
            <a:r>
              <a:rPr lang="en-US" altLang="es-ES" sz="1100" dirty="0">
                <a:latin typeface="Corbel" pitchFamily="34" charset="0"/>
              </a:rPr>
              <a:t> </a:t>
            </a:r>
            <a:r>
              <a:rPr lang="en-US" altLang="es-ES" sz="1100" dirty="0" err="1">
                <a:latin typeface="Corbel" pitchFamily="34" charset="0"/>
              </a:rPr>
              <a:t>grano</a:t>
            </a:r>
            <a:r>
              <a:rPr lang="en-US" altLang="es-ES" sz="1100" dirty="0">
                <a:latin typeface="Corbel" pitchFamily="34" charset="0"/>
              </a:rPr>
              <a:t>, </a:t>
            </a:r>
            <a:r>
              <a:rPr lang="en-US" altLang="es-ES" sz="1100" dirty="0" err="1">
                <a:latin typeface="Corbel" pitchFamily="34" charset="0"/>
              </a:rPr>
              <a:t>sino</a:t>
            </a:r>
            <a:r>
              <a:rPr lang="en-US" altLang="es-ES" sz="1100" dirty="0">
                <a:latin typeface="Corbel" pitchFamily="34" charset="0"/>
              </a:rPr>
              <a:t> que </a:t>
            </a:r>
            <a:r>
              <a:rPr lang="en-US" altLang="es-ES" sz="1100" dirty="0" err="1">
                <a:latin typeface="Corbel" pitchFamily="34" charset="0"/>
              </a:rPr>
              <a:t>también</a:t>
            </a:r>
            <a:r>
              <a:rPr lang="en-US" altLang="es-ES" sz="1100" dirty="0">
                <a:latin typeface="Corbel" pitchFamily="34" charset="0"/>
              </a:rPr>
              <a:t> se </a:t>
            </a:r>
            <a:r>
              <a:rPr lang="en-US" altLang="es-ES" sz="1100" dirty="0" err="1">
                <a:latin typeface="Corbel" pitchFamily="34" charset="0"/>
              </a:rPr>
              <a:t>alimentaban</a:t>
            </a:r>
            <a:r>
              <a:rPr lang="en-US" altLang="es-ES" sz="1100" dirty="0">
                <a:latin typeface="Corbel" pitchFamily="34" charset="0"/>
              </a:rPr>
              <a:t> de </a:t>
            </a:r>
            <a:r>
              <a:rPr lang="en-US" altLang="es-ES" sz="1100" dirty="0" err="1">
                <a:latin typeface="Corbel" pitchFamily="34" charset="0"/>
              </a:rPr>
              <a:t>insectos</a:t>
            </a:r>
            <a:r>
              <a:rPr lang="en-US" altLang="es-ES" sz="1100" dirty="0">
                <a:latin typeface="Corbel" pitchFamily="34" charset="0"/>
              </a:rPr>
              <a:t> </a:t>
            </a:r>
            <a:r>
              <a:rPr lang="en-US" altLang="es-ES" sz="1100" dirty="0" err="1">
                <a:latin typeface="Corbel" pitchFamily="34" charset="0"/>
              </a:rPr>
              <a:t>perjudiciales</a:t>
            </a:r>
            <a:r>
              <a:rPr lang="en-US" altLang="es-ES" sz="1100" dirty="0">
                <a:latin typeface="Corbel" pitchFamily="34" charset="0"/>
              </a:rPr>
              <a:t> para las </a:t>
            </a:r>
            <a:r>
              <a:rPr lang="en-US" altLang="es-ES" sz="1100" dirty="0" err="1">
                <a:latin typeface="Corbel" pitchFamily="34" charset="0"/>
              </a:rPr>
              <a:t>cosechas</a:t>
            </a:r>
            <a:r>
              <a:rPr lang="en-US" altLang="es-ES" sz="1100" dirty="0">
                <a:latin typeface="Corbel" pitchFamily="34" charset="0"/>
              </a:rPr>
              <a:t>. </a:t>
            </a:r>
            <a:r>
              <a:rPr lang="en-US" altLang="es-ES" sz="1100" dirty="0" err="1">
                <a:latin typeface="Corbel" pitchFamily="34" charset="0"/>
              </a:rPr>
              <a:t>Por</a:t>
            </a:r>
            <a:r>
              <a:rPr lang="en-US" altLang="es-ES" sz="1100" dirty="0">
                <a:latin typeface="Corbel" pitchFamily="34" charset="0"/>
              </a:rPr>
              <a:t> </a:t>
            </a:r>
            <a:r>
              <a:rPr lang="en-US" altLang="es-ES" sz="1100" dirty="0" err="1">
                <a:latin typeface="Corbel" pitchFamily="34" charset="0"/>
              </a:rPr>
              <a:t>este</a:t>
            </a:r>
            <a:r>
              <a:rPr lang="en-US" altLang="es-ES" sz="1100" dirty="0">
                <a:latin typeface="Corbel" pitchFamily="34" charset="0"/>
              </a:rPr>
              <a:t> </a:t>
            </a:r>
            <a:r>
              <a:rPr lang="en-US" altLang="es-ES" sz="1100" dirty="0" err="1">
                <a:latin typeface="Corbel" pitchFamily="34" charset="0"/>
              </a:rPr>
              <a:t>motivo</a:t>
            </a:r>
            <a:r>
              <a:rPr lang="en-US" altLang="es-ES" sz="1100" dirty="0">
                <a:latin typeface="Corbel" pitchFamily="34" charset="0"/>
              </a:rPr>
              <a:t>, al </a:t>
            </a:r>
            <a:r>
              <a:rPr lang="en-US" altLang="es-ES" sz="1100" dirty="0" err="1">
                <a:latin typeface="Corbel" pitchFamily="34" charset="0"/>
              </a:rPr>
              <a:t>año</a:t>
            </a:r>
            <a:r>
              <a:rPr lang="en-US" altLang="es-ES" sz="1100" dirty="0">
                <a:latin typeface="Corbel" pitchFamily="34" charset="0"/>
              </a:rPr>
              <a:t> </a:t>
            </a:r>
            <a:r>
              <a:rPr lang="en-US" altLang="es-ES" sz="1100" dirty="0" err="1">
                <a:latin typeface="Corbel" pitchFamily="34" charset="0"/>
              </a:rPr>
              <a:t>siguiente</a:t>
            </a:r>
            <a:r>
              <a:rPr lang="en-US" altLang="es-ES" sz="1100" dirty="0">
                <a:latin typeface="Corbel" pitchFamily="34" charset="0"/>
              </a:rPr>
              <a:t> de la </a:t>
            </a:r>
            <a:r>
              <a:rPr lang="en-US" altLang="es-ES" sz="1100" dirty="0" err="1">
                <a:latin typeface="Corbel" pitchFamily="34" charset="0"/>
              </a:rPr>
              <a:t>campaña</a:t>
            </a:r>
            <a:r>
              <a:rPr lang="en-US" altLang="es-ES" sz="1100" dirty="0">
                <a:latin typeface="Corbel" pitchFamily="34" charset="0"/>
              </a:rPr>
              <a:t>, </a:t>
            </a:r>
            <a:r>
              <a:rPr lang="en-US" altLang="es-ES" sz="1100" dirty="0" err="1">
                <a:latin typeface="Corbel" pitchFamily="34" charset="0"/>
              </a:rPr>
              <a:t>surgió</a:t>
            </a:r>
            <a:r>
              <a:rPr lang="en-US" altLang="es-ES" sz="1100" dirty="0">
                <a:latin typeface="Corbel" pitchFamily="34" charset="0"/>
              </a:rPr>
              <a:t> </a:t>
            </a:r>
            <a:r>
              <a:rPr lang="en-US" altLang="es-ES" sz="1100" dirty="0" err="1">
                <a:latin typeface="Corbel" pitchFamily="34" charset="0"/>
              </a:rPr>
              <a:t>una</a:t>
            </a:r>
            <a:r>
              <a:rPr lang="en-US" altLang="es-ES" sz="1100" dirty="0">
                <a:latin typeface="Corbel" pitchFamily="34" charset="0"/>
              </a:rPr>
              <a:t> </a:t>
            </a:r>
            <a:r>
              <a:rPr lang="en-US" altLang="es-ES" sz="1100" dirty="0" err="1">
                <a:latin typeface="Corbel" pitchFamily="34" charset="0"/>
              </a:rPr>
              <a:t>infestación</a:t>
            </a:r>
            <a:r>
              <a:rPr lang="en-US" altLang="es-ES" sz="1100" dirty="0">
                <a:latin typeface="Corbel" pitchFamily="34" charset="0"/>
              </a:rPr>
              <a:t> </a:t>
            </a:r>
            <a:r>
              <a:rPr lang="en-US" altLang="es-ES" sz="1100" dirty="0" err="1">
                <a:latin typeface="Corbel" pitchFamily="34" charset="0"/>
              </a:rPr>
              <a:t>masiva</a:t>
            </a:r>
            <a:r>
              <a:rPr lang="en-US" altLang="es-ES" sz="1100" dirty="0">
                <a:latin typeface="Corbel" pitchFamily="34" charset="0"/>
              </a:rPr>
              <a:t> de </a:t>
            </a:r>
            <a:r>
              <a:rPr lang="en-US" altLang="es-ES" sz="1100" dirty="0" err="1">
                <a:latin typeface="Corbel" pitchFamily="34" charset="0"/>
              </a:rPr>
              <a:t>insectos</a:t>
            </a:r>
            <a:r>
              <a:rPr lang="en-US" altLang="es-ES" sz="1100" dirty="0">
                <a:latin typeface="Corbel" pitchFamily="34" charset="0"/>
              </a:rPr>
              <a:t> </a:t>
            </a:r>
            <a:r>
              <a:rPr lang="en-US" altLang="es-ES" sz="1100" dirty="0" err="1">
                <a:latin typeface="Corbel" pitchFamily="34" charset="0"/>
              </a:rPr>
              <a:t>en</a:t>
            </a:r>
            <a:r>
              <a:rPr lang="en-US" altLang="es-ES" sz="1100" dirty="0">
                <a:latin typeface="Corbel" pitchFamily="34" charset="0"/>
              </a:rPr>
              <a:t> </a:t>
            </a:r>
            <a:r>
              <a:rPr lang="en-US" altLang="es-ES" sz="1100" dirty="0" err="1">
                <a:latin typeface="Corbel" pitchFamily="34" charset="0"/>
              </a:rPr>
              <a:t>los</a:t>
            </a:r>
            <a:r>
              <a:rPr lang="en-US" altLang="es-ES" sz="1100" dirty="0">
                <a:latin typeface="Corbel" pitchFamily="34" charset="0"/>
              </a:rPr>
              <a:t> </a:t>
            </a:r>
            <a:r>
              <a:rPr lang="en-US" altLang="es-ES" sz="1100" dirty="0" err="1">
                <a:latin typeface="Corbel" pitchFamily="34" charset="0"/>
              </a:rPr>
              <a:t>campos</a:t>
            </a:r>
            <a:r>
              <a:rPr lang="en-US" altLang="es-ES" sz="1100" dirty="0">
                <a:latin typeface="Corbel" pitchFamily="34" charset="0"/>
              </a:rPr>
              <a:t> de </a:t>
            </a:r>
            <a:r>
              <a:rPr lang="en-US" altLang="es-ES" sz="1100" dirty="0" err="1">
                <a:latin typeface="Corbel" pitchFamily="34" charset="0"/>
              </a:rPr>
              <a:t>cultivo</a:t>
            </a:r>
            <a:r>
              <a:rPr lang="en-US" altLang="es-ES" sz="1100" dirty="0">
                <a:latin typeface="Corbel" pitchFamily="34" charset="0"/>
              </a:rPr>
              <a:t>, </a:t>
            </a:r>
            <a:r>
              <a:rPr lang="en-US" altLang="es-ES" sz="1100" dirty="0" err="1">
                <a:latin typeface="Corbel" pitchFamily="34" charset="0"/>
              </a:rPr>
              <a:t>especialmente</a:t>
            </a:r>
            <a:r>
              <a:rPr lang="en-US" altLang="es-ES" sz="1100" dirty="0">
                <a:latin typeface="Corbel" pitchFamily="34" charset="0"/>
              </a:rPr>
              <a:t> de </a:t>
            </a:r>
            <a:r>
              <a:rPr lang="en-US" altLang="es-ES" sz="1100" dirty="0" err="1">
                <a:latin typeface="Corbel" pitchFamily="34" charset="0"/>
              </a:rPr>
              <a:t>langostas</a:t>
            </a:r>
            <a:r>
              <a:rPr lang="en-US" altLang="es-ES" sz="1100" dirty="0">
                <a:latin typeface="Corbel" pitchFamily="34" charset="0"/>
              </a:rPr>
              <a:t>. La </a:t>
            </a:r>
            <a:r>
              <a:rPr lang="en-US" altLang="es-ES" sz="1100" dirty="0" err="1">
                <a:latin typeface="Corbel" pitchFamily="34" charset="0"/>
              </a:rPr>
              <a:t>producción</a:t>
            </a:r>
            <a:r>
              <a:rPr lang="en-US" altLang="es-ES" sz="1100" dirty="0">
                <a:latin typeface="Corbel" pitchFamily="34" charset="0"/>
              </a:rPr>
              <a:t> de </a:t>
            </a:r>
            <a:r>
              <a:rPr lang="en-US" altLang="es-ES" sz="1100" dirty="0" err="1">
                <a:latin typeface="Corbel" pitchFamily="34" charset="0"/>
              </a:rPr>
              <a:t>arroz</a:t>
            </a:r>
            <a:r>
              <a:rPr lang="en-US" altLang="es-ES" sz="1100" dirty="0">
                <a:latin typeface="Corbel" pitchFamily="34" charset="0"/>
              </a:rPr>
              <a:t> </a:t>
            </a:r>
            <a:r>
              <a:rPr lang="en-US" altLang="es-ES" sz="1100" dirty="0" err="1">
                <a:latin typeface="Corbel" pitchFamily="34" charset="0"/>
              </a:rPr>
              <a:t>fue</a:t>
            </a:r>
            <a:r>
              <a:rPr lang="en-US" altLang="es-ES" sz="1100" dirty="0">
                <a:latin typeface="Corbel" pitchFamily="34" charset="0"/>
              </a:rPr>
              <a:t> la </a:t>
            </a:r>
            <a:r>
              <a:rPr lang="en-US" altLang="es-ES" sz="1100" dirty="0" err="1">
                <a:latin typeface="Corbel" pitchFamily="34" charset="0"/>
              </a:rPr>
              <a:t>más</a:t>
            </a:r>
            <a:r>
              <a:rPr lang="en-US" altLang="es-ES" sz="1100" dirty="0">
                <a:latin typeface="Corbel" pitchFamily="34" charset="0"/>
              </a:rPr>
              <a:t> </a:t>
            </a:r>
            <a:r>
              <a:rPr lang="en-US" altLang="es-ES" sz="1100" dirty="0" err="1">
                <a:latin typeface="Corbel" pitchFamily="34" charset="0"/>
              </a:rPr>
              <a:t>afectada</a:t>
            </a:r>
            <a:r>
              <a:rPr lang="en-US" altLang="es-ES" sz="1100" dirty="0">
                <a:latin typeface="Corbel" pitchFamily="34" charset="0"/>
              </a:rPr>
              <a:t>, y </a:t>
            </a:r>
            <a:r>
              <a:rPr lang="en-US" altLang="es-ES" sz="1100" dirty="0" err="1">
                <a:latin typeface="Corbel" pitchFamily="34" charset="0"/>
              </a:rPr>
              <a:t>esto</a:t>
            </a:r>
            <a:r>
              <a:rPr lang="en-US" altLang="es-ES" sz="1100" dirty="0">
                <a:latin typeface="Corbel" pitchFamily="34" charset="0"/>
              </a:rPr>
              <a:t> </a:t>
            </a:r>
            <a:r>
              <a:rPr lang="en-US" altLang="es-ES" sz="1100" dirty="0" err="1">
                <a:latin typeface="Corbel" pitchFamily="34" charset="0"/>
              </a:rPr>
              <a:t>desembocó</a:t>
            </a:r>
            <a:r>
              <a:rPr lang="en-US" altLang="es-ES" sz="1100" dirty="0">
                <a:latin typeface="Corbel" pitchFamily="34" charset="0"/>
              </a:rPr>
              <a:t> </a:t>
            </a:r>
            <a:r>
              <a:rPr lang="en-US" altLang="es-ES" sz="1100" dirty="0" err="1">
                <a:latin typeface="Corbel" pitchFamily="34" charset="0"/>
              </a:rPr>
              <a:t>en</a:t>
            </a:r>
            <a:r>
              <a:rPr lang="en-US" altLang="es-ES" sz="1100" dirty="0">
                <a:latin typeface="Corbel" pitchFamily="34" charset="0"/>
              </a:rPr>
              <a:t> </a:t>
            </a:r>
            <a:r>
              <a:rPr lang="en-US" altLang="es-ES" sz="1100" dirty="0" err="1">
                <a:latin typeface="Corbel" pitchFamily="34" charset="0"/>
              </a:rPr>
              <a:t>uno</a:t>
            </a:r>
            <a:r>
              <a:rPr lang="en-US" altLang="es-ES" sz="1100" dirty="0">
                <a:latin typeface="Corbel" pitchFamily="34" charset="0"/>
              </a:rPr>
              <a:t> de </a:t>
            </a:r>
            <a:r>
              <a:rPr lang="en-US" altLang="es-ES" sz="1100" dirty="0" err="1">
                <a:latin typeface="Corbel" pitchFamily="34" charset="0"/>
              </a:rPr>
              <a:t>los</a:t>
            </a:r>
            <a:r>
              <a:rPr lang="en-US" altLang="es-ES" sz="1100" dirty="0">
                <a:latin typeface="Corbel" pitchFamily="34" charset="0"/>
              </a:rPr>
              <a:t> </a:t>
            </a:r>
            <a:r>
              <a:rPr lang="en-US" altLang="es-ES" sz="1100" dirty="0" err="1">
                <a:latin typeface="Corbel" pitchFamily="34" charset="0"/>
              </a:rPr>
              <a:t>peores</a:t>
            </a:r>
            <a:r>
              <a:rPr lang="en-US" altLang="es-ES" sz="1100" dirty="0">
                <a:latin typeface="Corbel" pitchFamily="34" charset="0"/>
              </a:rPr>
              <a:t> </a:t>
            </a:r>
            <a:r>
              <a:rPr lang="en-US" altLang="es-ES" sz="1100" dirty="0" err="1">
                <a:latin typeface="Corbel" pitchFamily="34" charset="0"/>
              </a:rPr>
              <a:t>desastres</a:t>
            </a:r>
            <a:r>
              <a:rPr lang="en-US" altLang="es-ES" sz="1100" dirty="0">
                <a:latin typeface="Corbel" pitchFamily="34" charset="0"/>
              </a:rPr>
              <a:t> </a:t>
            </a:r>
            <a:r>
              <a:rPr lang="en-US" altLang="es-ES" sz="1100" dirty="0" err="1">
                <a:latin typeface="Corbel" pitchFamily="34" charset="0"/>
              </a:rPr>
              <a:t>ambientales</a:t>
            </a:r>
            <a:r>
              <a:rPr lang="en-US" altLang="es-ES" sz="1100" dirty="0">
                <a:latin typeface="Corbel" pitchFamily="34" charset="0"/>
              </a:rPr>
              <a:t> y </a:t>
            </a:r>
            <a:r>
              <a:rPr lang="en-US" altLang="es-ES" sz="1100" dirty="0" err="1">
                <a:latin typeface="Corbel" pitchFamily="34" charset="0"/>
              </a:rPr>
              <a:t>humanos</a:t>
            </a:r>
            <a:r>
              <a:rPr lang="en-US" altLang="es-ES" sz="1100" dirty="0">
                <a:latin typeface="Corbel" pitchFamily="34" charset="0"/>
              </a:rPr>
              <a:t> del </a:t>
            </a:r>
            <a:r>
              <a:rPr lang="en-US" altLang="es-ES" sz="1100" dirty="0" err="1">
                <a:latin typeface="Corbel" pitchFamily="34" charset="0"/>
              </a:rPr>
              <a:t>país</a:t>
            </a:r>
            <a:r>
              <a:rPr lang="en-US" altLang="es-ES" sz="1100" dirty="0">
                <a:latin typeface="Corbel" pitchFamily="34" charset="0"/>
              </a:rPr>
              <a:t>. El “Gran Salto Adelante” que </a:t>
            </a:r>
            <a:r>
              <a:rPr lang="en-US" altLang="es-ES" sz="1100" dirty="0" err="1">
                <a:latin typeface="Corbel" pitchFamily="34" charset="0"/>
              </a:rPr>
              <a:t>debía</a:t>
            </a:r>
            <a:r>
              <a:rPr lang="en-US" altLang="es-ES" sz="1100" dirty="0">
                <a:latin typeface="Corbel" pitchFamily="34" charset="0"/>
              </a:rPr>
              <a:t> </a:t>
            </a:r>
            <a:r>
              <a:rPr lang="en-US" altLang="es-ES" sz="1100" dirty="0" err="1">
                <a:latin typeface="Corbel" pitchFamily="34" charset="0"/>
              </a:rPr>
              <a:t>conducir</a:t>
            </a:r>
            <a:r>
              <a:rPr lang="en-US" altLang="es-ES" sz="1100" dirty="0">
                <a:latin typeface="Corbel" pitchFamily="34" charset="0"/>
              </a:rPr>
              <a:t> al </a:t>
            </a:r>
            <a:r>
              <a:rPr lang="en-US" altLang="es-ES" sz="1100" dirty="0" err="1">
                <a:latin typeface="Corbel" pitchFamily="34" charset="0"/>
              </a:rPr>
              <a:t>progreso</a:t>
            </a:r>
            <a:r>
              <a:rPr lang="en-US" altLang="es-ES" sz="1100" dirty="0">
                <a:latin typeface="Corbel" pitchFamily="34" charset="0"/>
              </a:rPr>
              <a:t> de la </a:t>
            </a:r>
            <a:r>
              <a:rPr lang="en-US" altLang="es-ES" sz="1100" dirty="0" err="1">
                <a:latin typeface="Corbel" pitchFamily="34" charset="0"/>
              </a:rPr>
              <a:t>nueva</a:t>
            </a:r>
            <a:r>
              <a:rPr lang="en-US" altLang="es-ES" sz="1100" dirty="0">
                <a:latin typeface="Corbel" pitchFamily="34" charset="0"/>
              </a:rPr>
              <a:t> </a:t>
            </a:r>
            <a:r>
              <a:rPr lang="en-US" altLang="es-ES" sz="1100" dirty="0" err="1">
                <a:latin typeface="Corbel" pitchFamily="34" charset="0"/>
              </a:rPr>
              <a:t>nación</a:t>
            </a:r>
            <a:r>
              <a:rPr lang="en-US" altLang="es-ES" sz="1100" dirty="0">
                <a:latin typeface="Corbel" pitchFamily="34" charset="0"/>
              </a:rPr>
              <a:t> china </a:t>
            </a:r>
            <a:r>
              <a:rPr lang="en-US" altLang="es-ES" sz="1100" dirty="0" err="1">
                <a:latin typeface="Corbel" pitchFamily="34" charset="0"/>
              </a:rPr>
              <a:t>había</a:t>
            </a:r>
            <a:r>
              <a:rPr lang="en-US" altLang="es-ES" sz="1100" dirty="0">
                <a:latin typeface="Corbel" pitchFamily="34" charset="0"/>
              </a:rPr>
              <a:t> </a:t>
            </a:r>
            <a:r>
              <a:rPr lang="en-US" altLang="es-ES" sz="1100" dirty="0" err="1">
                <a:latin typeface="Corbel" pitchFamily="34" charset="0"/>
              </a:rPr>
              <a:t>acelerado</a:t>
            </a:r>
            <a:r>
              <a:rPr lang="en-US" altLang="es-ES" sz="1100" dirty="0">
                <a:latin typeface="Corbel" pitchFamily="34" charset="0"/>
              </a:rPr>
              <a:t> la Gran </a:t>
            </a:r>
            <a:r>
              <a:rPr lang="en-US" altLang="es-ES" sz="1100" dirty="0" err="1">
                <a:latin typeface="Corbel" pitchFamily="34" charset="0"/>
              </a:rPr>
              <a:t>Hambruna</a:t>
            </a:r>
            <a:r>
              <a:rPr lang="en-US" altLang="es-ES" sz="1100" dirty="0">
                <a:latin typeface="Corbel" pitchFamily="34" charset="0"/>
              </a:rPr>
              <a:t>, </a:t>
            </a:r>
            <a:r>
              <a:rPr lang="en-US" altLang="es-ES" sz="1100" dirty="0" err="1">
                <a:latin typeface="Corbel" pitchFamily="34" charset="0"/>
              </a:rPr>
              <a:t>provocando</a:t>
            </a:r>
            <a:r>
              <a:rPr lang="en-US" altLang="es-ES" sz="1100" dirty="0">
                <a:latin typeface="Corbel" pitchFamily="34" charset="0"/>
              </a:rPr>
              <a:t> entre 15 y 45 </a:t>
            </a:r>
            <a:r>
              <a:rPr lang="en-US" altLang="es-ES" sz="1100" dirty="0" err="1">
                <a:latin typeface="Corbel" pitchFamily="34" charset="0"/>
              </a:rPr>
              <a:t>millones</a:t>
            </a:r>
            <a:r>
              <a:rPr lang="en-US" altLang="es-ES" sz="1100" dirty="0">
                <a:latin typeface="Corbel" pitchFamily="34" charset="0"/>
              </a:rPr>
              <a:t> de </a:t>
            </a:r>
            <a:r>
              <a:rPr lang="en-US" altLang="es-ES" sz="1100" dirty="0" err="1">
                <a:latin typeface="Corbel" pitchFamily="34" charset="0"/>
              </a:rPr>
              <a:t>muertes</a:t>
            </a:r>
            <a:r>
              <a:rPr lang="en-US" altLang="es-ES" sz="1100" dirty="0">
                <a:latin typeface="Corbel" pitchFamily="34" charset="0"/>
              </a:rPr>
              <a:t> </a:t>
            </a:r>
            <a:r>
              <a:rPr lang="en-US" altLang="es-ES" sz="1100" dirty="0" err="1">
                <a:latin typeface="Corbel" pitchFamily="34" charset="0"/>
              </a:rPr>
              <a:t>en</a:t>
            </a:r>
            <a:r>
              <a:rPr lang="en-US" altLang="es-ES" sz="1100" dirty="0">
                <a:latin typeface="Corbel" pitchFamily="34" charset="0"/>
              </a:rPr>
              <a:t> el </a:t>
            </a:r>
            <a:r>
              <a:rPr lang="en-US" altLang="es-ES" sz="1100" dirty="0" err="1">
                <a:latin typeface="Corbel" pitchFamily="34" charset="0"/>
              </a:rPr>
              <a:t>país</a:t>
            </a:r>
            <a:r>
              <a:rPr lang="en-US" altLang="es-ES" sz="1100" dirty="0">
                <a:latin typeface="Corbel" pitchFamily="34" charset="0"/>
              </a:rPr>
              <a:t>. </a:t>
            </a:r>
            <a:r>
              <a:rPr lang="en-US" altLang="es-ES" sz="1100" dirty="0" err="1">
                <a:latin typeface="Corbel" pitchFamily="34" charset="0"/>
              </a:rPr>
              <a:t>Finalmente</a:t>
            </a:r>
            <a:r>
              <a:rPr lang="en-US" altLang="es-ES" sz="1100" dirty="0">
                <a:latin typeface="Corbel" pitchFamily="34" charset="0"/>
              </a:rPr>
              <a:t>, Mao </a:t>
            </a:r>
            <a:r>
              <a:rPr lang="en-US" altLang="es-ES" sz="1100" dirty="0" err="1">
                <a:latin typeface="Corbel" pitchFamily="34" charset="0"/>
              </a:rPr>
              <a:t>tuvo</a:t>
            </a:r>
            <a:r>
              <a:rPr lang="en-US" altLang="es-ES" sz="1100" dirty="0">
                <a:latin typeface="Corbel" pitchFamily="34" charset="0"/>
              </a:rPr>
              <a:t> que </a:t>
            </a:r>
            <a:r>
              <a:rPr lang="en-US" altLang="es-ES" sz="1100" dirty="0" err="1">
                <a:latin typeface="Corbel" pitchFamily="34" charset="0"/>
              </a:rPr>
              <a:t>importar</a:t>
            </a:r>
            <a:r>
              <a:rPr lang="en-US" altLang="es-ES" sz="1100" dirty="0">
                <a:latin typeface="Corbel" pitchFamily="34" charset="0"/>
              </a:rPr>
              <a:t> 250.000 </a:t>
            </a:r>
            <a:r>
              <a:rPr lang="en-US" altLang="es-ES" sz="1100" dirty="0" err="1">
                <a:latin typeface="Corbel" pitchFamily="34" charset="0"/>
              </a:rPr>
              <a:t>gorriones</a:t>
            </a:r>
            <a:r>
              <a:rPr lang="en-US" altLang="es-ES" sz="1100" dirty="0">
                <a:latin typeface="Corbel" pitchFamily="34" charset="0"/>
              </a:rPr>
              <a:t> de la Unión </a:t>
            </a:r>
            <a:r>
              <a:rPr lang="en-US" altLang="es-ES" sz="1100" dirty="0" err="1">
                <a:latin typeface="Corbel" pitchFamily="34" charset="0"/>
              </a:rPr>
              <a:t>Soviética</a:t>
            </a:r>
            <a:r>
              <a:rPr lang="en-US" altLang="es-ES" sz="1100" dirty="0">
                <a:latin typeface="Corbel" pitchFamily="34" charset="0"/>
              </a:rPr>
              <a:t> para </a:t>
            </a:r>
            <a:r>
              <a:rPr lang="en-US" altLang="es-ES" sz="1100" dirty="0" err="1">
                <a:latin typeface="Corbel" pitchFamily="34" charset="0"/>
              </a:rPr>
              <a:t>restablecer</a:t>
            </a:r>
            <a:r>
              <a:rPr lang="en-US" altLang="es-ES" sz="1100" dirty="0">
                <a:latin typeface="Corbel" pitchFamily="34" charset="0"/>
              </a:rPr>
              <a:t> el </a:t>
            </a:r>
            <a:r>
              <a:rPr lang="en-US" altLang="es-ES" sz="1100" dirty="0" err="1">
                <a:latin typeface="Corbel" pitchFamily="34" charset="0"/>
              </a:rPr>
              <a:t>equilibrio</a:t>
            </a:r>
            <a:r>
              <a:rPr lang="en-US" altLang="es-ES" sz="1100" dirty="0">
                <a:latin typeface="Corbel" pitchFamily="34" charset="0"/>
              </a:rPr>
              <a:t> </a:t>
            </a:r>
            <a:r>
              <a:rPr lang="en-US" altLang="es-ES" sz="1100" dirty="0" err="1">
                <a:latin typeface="Corbel" pitchFamily="34" charset="0"/>
              </a:rPr>
              <a:t>necesario</a:t>
            </a:r>
            <a:r>
              <a:rPr lang="en-US" altLang="es-ES" sz="1100" dirty="0">
                <a:latin typeface="Corbel" pitchFamily="34" charset="0"/>
              </a:rPr>
              <a:t> </a:t>
            </a:r>
            <a:r>
              <a:rPr lang="en-US" altLang="es-ES" sz="1100" dirty="0" err="1">
                <a:latin typeface="Corbel" pitchFamily="34" charset="0"/>
              </a:rPr>
              <a:t>en</a:t>
            </a:r>
            <a:r>
              <a:rPr lang="en-US" altLang="es-ES" sz="1100" dirty="0">
                <a:latin typeface="Corbel" pitchFamily="34" charset="0"/>
              </a:rPr>
              <a:t> el </a:t>
            </a:r>
            <a:r>
              <a:rPr lang="en-US" altLang="es-ES" sz="1100" dirty="0" err="1">
                <a:latin typeface="Corbel" pitchFamily="34" charset="0"/>
              </a:rPr>
              <a:t>ecosistema</a:t>
            </a:r>
            <a:r>
              <a:rPr lang="en-US" altLang="es-ES" sz="1100" dirty="0">
                <a:latin typeface="Corbel" pitchFamily="34" charset="0"/>
              </a:rPr>
              <a:t> rural. Hoy </a:t>
            </a:r>
            <a:r>
              <a:rPr lang="en-US" altLang="es-ES" sz="1100" dirty="0" err="1">
                <a:latin typeface="Corbel" pitchFamily="34" charset="0"/>
              </a:rPr>
              <a:t>en</a:t>
            </a:r>
            <a:r>
              <a:rPr lang="en-US" altLang="es-ES" sz="1100" dirty="0">
                <a:latin typeface="Corbel" pitchFamily="34" charset="0"/>
              </a:rPr>
              <a:t> </a:t>
            </a:r>
            <a:r>
              <a:rPr lang="en-US" altLang="es-ES" sz="1100" dirty="0" err="1">
                <a:latin typeface="Corbel" pitchFamily="34" charset="0"/>
              </a:rPr>
              <a:t>día</a:t>
            </a:r>
            <a:r>
              <a:rPr lang="en-US" altLang="es-ES" sz="1100" dirty="0">
                <a:latin typeface="Corbel" pitchFamily="34" charset="0"/>
              </a:rPr>
              <a:t>, </a:t>
            </a:r>
            <a:r>
              <a:rPr lang="en-US" altLang="es-ES" sz="1100" dirty="0" err="1">
                <a:latin typeface="Corbel" pitchFamily="34" charset="0"/>
              </a:rPr>
              <a:t>es</a:t>
            </a:r>
            <a:r>
              <a:rPr lang="en-US" altLang="es-ES" sz="1100" dirty="0">
                <a:latin typeface="Corbel" pitchFamily="34" charset="0"/>
              </a:rPr>
              <a:t> habitual que </a:t>
            </a:r>
            <a:r>
              <a:rPr lang="en-US" altLang="es-ES" sz="1100" dirty="0" err="1">
                <a:latin typeface="Corbel" pitchFamily="34" charset="0"/>
              </a:rPr>
              <a:t>los</a:t>
            </a:r>
            <a:r>
              <a:rPr lang="en-US" altLang="es-ES" sz="1100" dirty="0">
                <a:latin typeface="Corbel" pitchFamily="34" charset="0"/>
              </a:rPr>
              <a:t> </a:t>
            </a:r>
            <a:r>
              <a:rPr lang="en-US" altLang="es-ES" sz="1100" dirty="0" err="1">
                <a:latin typeface="Corbel" pitchFamily="34" charset="0"/>
              </a:rPr>
              <a:t>niños</a:t>
            </a:r>
            <a:r>
              <a:rPr lang="en-US" altLang="es-ES" sz="1100" dirty="0">
                <a:latin typeface="Corbel" pitchFamily="34" charset="0"/>
              </a:rPr>
              <a:t> </a:t>
            </a:r>
            <a:r>
              <a:rPr lang="en-US" altLang="es-ES" sz="1100" dirty="0" err="1">
                <a:latin typeface="Corbel" pitchFamily="34" charset="0"/>
              </a:rPr>
              <a:t>aprendan</a:t>
            </a:r>
            <a:r>
              <a:rPr lang="en-US" altLang="es-ES" sz="1100" dirty="0">
                <a:latin typeface="Corbel" pitchFamily="34" charset="0"/>
              </a:rPr>
              <a:t> a </a:t>
            </a:r>
            <a:r>
              <a:rPr lang="en-US" altLang="es-ES" sz="1100" dirty="0" err="1">
                <a:latin typeface="Corbel" pitchFamily="34" charset="0"/>
              </a:rPr>
              <a:t>fabricar</a:t>
            </a:r>
            <a:r>
              <a:rPr lang="en-US" altLang="es-ES" sz="1100" dirty="0">
                <a:latin typeface="Corbel" pitchFamily="34" charset="0"/>
              </a:rPr>
              <a:t> casas-</a:t>
            </a:r>
            <a:r>
              <a:rPr lang="en-US" altLang="es-ES" sz="1100" dirty="0" err="1">
                <a:latin typeface="Corbel" pitchFamily="34" charset="0"/>
              </a:rPr>
              <a:t>nido</a:t>
            </a:r>
            <a:r>
              <a:rPr lang="en-US" altLang="es-ES" sz="1100" dirty="0">
                <a:latin typeface="Corbel" pitchFamily="34" charset="0"/>
              </a:rPr>
              <a:t> para </a:t>
            </a:r>
            <a:r>
              <a:rPr lang="en-US" altLang="es-ES" sz="1100" dirty="0" err="1">
                <a:latin typeface="Corbel" pitchFamily="34" charset="0"/>
              </a:rPr>
              <a:t>gorriones</a:t>
            </a:r>
            <a:r>
              <a:rPr lang="en-US" altLang="es-ES" sz="1100" dirty="0">
                <a:latin typeface="Corbel" pitchFamily="34" charset="0"/>
              </a:rPr>
              <a:t> </a:t>
            </a:r>
            <a:r>
              <a:rPr lang="en-US" altLang="es-ES" sz="1100" dirty="0" err="1">
                <a:latin typeface="Corbel" pitchFamily="34" charset="0"/>
              </a:rPr>
              <a:t>en</a:t>
            </a:r>
            <a:r>
              <a:rPr lang="en-US" altLang="es-ES" sz="1100" dirty="0">
                <a:latin typeface="Corbel" pitchFamily="34" charset="0"/>
              </a:rPr>
              <a:t> las </a:t>
            </a:r>
            <a:r>
              <a:rPr lang="en-US" altLang="es-ES" sz="1100" dirty="0" err="1">
                <a:latin typeface="Corbel" pitchFamily="34" charset="0"/>
              </a:rPr>
              <a:t>escuelas</a:t>
            </a:r>
            <a:r>
              <a:rPr lang="en-US" altLang="es-ES" sz="1100" dirty="0">
                <a:latin typeface="Corbel" pitchFamily="34" charset="0"/>
              </a:rPr>
              <a:t> </a:t>
            </a:r>
            <a:r>
              <a:rPr lang="en-US" altLang="es-ES" sz="1100" dirty="0" err="1">
                <a:latin typeface="Corbel" pitchFamily="34" charset="0"/>
              </a:rPr>
              <a:t>primarias</a:t>
            </a:r>
            <a:r>
              <a:rPr lang="en-US" altLang="es-ES" sz="1100" dirty="0">
                <a:latin typeface="Corbel" pitchFamily="34" charset="0"/>
              </a:rPr>
              <a:t> </a:t>
            </a:r>
            <a:r>
              <a:rPr lang="en-US" altLang="es-ES" sz="1100" dirty="0" err="1">
                <a:latin typeface="Corbel" pitchFamily="34" charset="0"/>
              </a:rPr>
              <a:t>en</a:t>
            </a:r>
            <a:r>
              <a:rPr lang="en-US" altLang="es-ES" sz="1100" dirty="0">
                <a:latin typeface="Corbel" pitchFamily="34" charset="0"/>
              </a:rPr>
              <a:t> China. </a:t>
            </a:r>
            <a:r>
              <a:rPr lang="en-US" altLang="es-ES" sz="1100" dirty="0" err="1">
                <a:latin typeface="Corbel" pitchFamily="34" charset="0"/>
              </a:rPr>
              <a:t>Alán</a:t>
            </a:r>
            <a:r>
              <a:rPr lang="en-US" altLang="es-ES" sz="1100" dirty="0">
                <a:latin typeface="Corbel" pitchFamily="34" charset="0"/>
              </a:rPr>
              <a:t> Carrasco </a:t>
            </a:r>
            <a:r>
              <a:rPr lang="en-US" altLang="es-ES" sz="1100" dirty="0" err="1">
                <a:latin typeface="Corbel" pitchFamily="34" charset="0"/>
              </a:rPr>
              <a:t>rescata</a:t>
            </a:r>
            <a:r>
              <a:rPr lang="en-US" altLang="es-ES" sz="1100" dirty="0">
                <a:latin typeface="Corbel" pitchFamily="34" charset="0"/>
              </a:rPr>
              <a:t> </a:t>
            </a:r>
            <a:r>
              <a:rPr lang="en-US" altLang="es-ES" sz="1100" dirty="0" err="1">
                <a:latin typeface="Corbel" pitchFamily="34" charset="0"/>
              </a:rPr>
              <a:t>este</a:t>
            </a:r>
            <a:r>
              <a:rPr lang="en-US" altLang="es-ES" sz="1100" dirty="0">
                <a:latin typeface="Corbel" pitchFamily="34" charset="0"/>
              </a:rPr>
              <a:t> </a:t>
            </a:r>
            <a:r>
              <a:rPr lang="en-US" altLang="es-ES" sz="1100" dirty="0" err="1">
                <a:latin typeface="Corbel" pitchFamily="34" charset="0"/>
              </a:rPr>
              <a:t>episodio</a:t>
            </a:r>
            <a:r>
              <a:rPr lang="en-US" altLang="es-ES" sz="1100" dirty="0">
                <a:latin typeface="Corbel" pitchFamily="34" charset="0"/>
              </a:rPr>
              <a:t> </a:t>
            </a:r>
            <a:r>
              <a:rPr lang="en-US" altLang="es-ES" sz="1100" dirty="0" err="1">
                <a:latin typeface="Corbel" pitchFamily="34" charset="0"/>
              </a:rPr>
              <a:t>histórico</a:t>
            </a:r>
            <a:r>
              <a:rPr lang="en-US" altLang="es-ES" sz="1100" dirty="0">
                <a:latin typeface="Corbel" pitchFamily="34" charset="0"/>
              </a:rPr>
              <a:t> a </a:t>
            </a:r>
            <a:r>
              <a:rPr lang="en-US" altLang="es-ES" sz="1100" dirty="0" err="1">
                <a:latin typeface="Corbel" pitchFamily="34" charset="0"/>
              </a:rPr>
              <a:t>partir</a:t>
            </a:r>
            <a:r>
              <a:rPr lang="en-US" altLang="es-ES" sz="1100" dirty="0">
                <a:latin typeface="Corbel" pitchFamily="34" charset="0"/>
              </a:rPr>
              <a:t> de la </a:t>
            </a:r>
            <a:r>
              <a:rPr lang="en-US" altLang="es-ES" sz="1100" dirty="0" err="1">
                <a:latin typeface="Corbel" pitchFamily="34" charset="0"/>
              </a:rPr>
              <a:t>reproducción</a:t>
            </a:r>
            <a:r>
              <a:rPr lang="en-US" altLang="es-ES" sz="1100" dirty="0">
                <a:latin typeface="Corbel" pitchFamily="34" charset="0"/>
              </a:rPr>
              <a:t> </a:t>
            </a:r>
            <a:r>
              <a:rPr lang="en-US" altLang="es-ES" sz="1100" dirty="0" err="1">
                <a:latin typeface="Corbel" pitchFamily="34" charset="0"/>
              </a:rPr>
              <a:t>en</a:t>
            </a:r>
            <a:r>
              <a:rPr lang="en-US" altLang="es-ES" sz="1100" dirty="0">
                <a:latin typeface="Corbel" pitchFamily="34" charset="0"/>
              </a:rPr>
              <a:t> </a:t>
            </a:r>
            <a:r>
              <a:rPr lang="en-US" altLang="es-ES" sz="1100" dirty="0" err="1">
                <a:latin typeface="Corbel" pitchFamily="34" charset="0"/>
              </a:rPr>
              <a:t>grabado</a:t>
            </a:r>
            <a:r>
              <a:rPr lang="en-US" altLang="es-ES" sz="1100" dirty="0">
                <a:latin typeface="Corbel" pitchFamily="34" charset="0"/>
              </a:rPr>
              <a:t> de </a:t>
            </a:r>
            <a:r>
              <a:rPr lang="en-US" altLang="es-ES" sz="1100" dirty="0" err="1">
                <a:latin typeface="Corbel" pitchFamily="34" charset="0"/>
              </a:rPr>
              <a:t>uno</a:t>
            </a:r>
            <a:r>
              <a:rPr lang="en-US" altLang="es-ES" sz="1100" dirty="0">
                <a:latin typeface="Corbel" pitchFamily="34" charset="0"/>
              </a:rPr>
              <a:t> de </a:t>
            </a:r>
            <a:r>
              <a:rPr lang="en-US" altLang="es-ES" sz="1100" dirty="0" err="1">
                <a:latin typeface="Corbel" pitchFamily="34" charset="0"/>
              </a:rPr>
              <a:t>los</a:t>
            </a:r>
            <a:r>
              <a:rPr lang="en-US" altLang="es-ES" sz="1100" dirty="0">
                <a:latin typeface="Corbel" pitchFamily="34" charset="0"/>
              </a:rPr>
              <a:t> </a:t>
            </a:r>
            <a:r>
              <a:rPr lang="en-US" altLang="es-ES" sz="1100" dirty="0" err="1">
                <a:latin typeface="Corbel" pitchFamily="34" charset="0"/>
              </a:rPr>
              <a:t>carteles</a:t>
            </a:r>
            <a:r>
              <a:rPr lang="en-US" altLang="es-ES" sz="1100" dirty="0">
                <a:latin typeface="Corbel" pitchFamily="34" charset="0"/>
              </a:rPr>
              <a:t> </a:t>
            </a:r>
            <a:r>
              <a:rPr lang="en-US" altLang="es-ES" sz="1100" dirty="0" err="1">
                <a:latin typeface="Corbel" pitchFamily="34" charset="0"/>
              </a:rPr>
              <a:t>originales</a:t>
            </a:r>
            <a:r>
              <a:rPr lang="en-US" altLang="es-ES" sz="1100" dirty="0">
                <a:latin typeface="Corbel" pitchFamily="34" charset="0"/>
              </a:rPr>
              <a:t> de la </a:t>
            </a:r>
            <a:r>
              <a:rPr lang="en-US" altLang="es-ES" sz="1100" dirty="0" err="1">
                <a:latin typeface="Corbel" pitchFamily="34" charset="0"/>
              </a:rPr>
              <a:t>campaña</a:t>
            </a:r>
            <a:r>
              <a:rPr lang="en-US" altLang="es-ES" sz="1100" dirty="0">
                <a:latin typeface="Corbel" pitchFamily="34" charset="0"/>
              </a:rPr>
              <a:t> de </a:t>
            </a:r>
            <a:r>
              <a:rPr lang="en-US" altLang="es-ES" sz="1100" dirty="0" err="1">
                <a:latin typeface="Corbel" pitchFamily="34" charset="0"/>
              </a:rPr>
              <a:t>erradicación</a:t>
            </a:r>
            <a:r>
              <a:rPr lang="en-US" altLang="es-ES" sz="1100" dirty="0">
                <a:latin typeface="Corbel" pitchFamily="34" charset="0"/>
              </a:rPr>
              <a:t>. La </a:t>
            </a:r>
            <a:r>
              <a:rPr lang="en-US" altLang="es-ES" sz="1100" dirty="0" err="1">
                <a:latin typeface="Corbel" pitchFamily="34" charset="0"/>
              </a:rPr>
              <a:t>madera</a:t>
            </a:r>
            <a:r>
              <a:rPr lang="en-US" altLang="es-ES" sz="1100" dirty="0">
                <a:latin typeface="Corbel" pitchFamily="34" charset="0"/>
              </a:rPr>
              <a:t> </a:t>
            </a:r>
            <a:r>
              <a:rPr lang="en-US" altLang="es-ES" sz="1100" dirty="0" err="1">
                <a:latin typeface="Corbel" pitchFamily="34" charset="0"/>
              </a:rPr>
              <a:t>usada</a:t>
            </a:r>
            <a:r>
              <a:rPr lang="en-US" altLang="es-ES" sz="1100" dirty="0">
                <a:latin typeface="Corbel" pitchFamily="34" charset="0"/>
              </a:rPr>
              <a:t> </a:t>
            </a:r>
            <a:r>
              <a:rPr lang="en-US" altLang="es-ES" sz="1100" dirty="0" err="1">
                <a:latin typeface="Corbel" pitchFamily="34" charset="0"/>
              </a:rPr>
              <a:t>en</a:t>
            </a:r>
            <a:r>
              <a:rPr lang="en-US" altLang="es-ES" sz="1100" dirty="0">
                <a:latin typeface="Corbel" pitchFamily="34" charset="0"/>
              </a:rPr>
              <a:t> la </a:t>
            </a:r>
            <a:r>
              <a:rPr lang="en-US" altLang="es-ES" sz="1100" dirty="0" err="1">
                <a:latin typeface="Corbel" pitchFamily="34" charset="0"/>
              </a:rPr>
              <a:t>plancha</a:t>
            </a:r>
            <a:r>
              <a:rPr lang="en-US" altLang="es-ES" sz="1100" dirty="0">
                <a:latin typeface="Corbel" pitchFamily="34" charset="0"/>
              </a:rPr>
              <a:t> de </a:t>
            </a:r>
            <a:r>
              <a:rPr lang="en-US" altLang="es-ES" sz="1100" dirty="0" err="1">
                <a:latin typeface="Corbel" pitchFamily="34" charset="0"/>
              </a:rPr>
              <a:t>grabado</a:t>
            </a:r>
            <a:r>
              <a:rPr lang="en-US" altLang="es-ES" sz="1100" dirty="0">
                <a:latin typeface="Corbel" pitchFamily="34" charset="0"/>
              </a:rPr>
              <a:t> </a:t>
            </a:r>
            <a:r>
              <a:rPr lang="en-US" altLang="es-ES" sz="1100" dirty="0" err="1">
                <a:latin typeface="Corbel" pitchFamily="34" charset="0"/>
              </a:rPr>
              <a:t>es</a:t>
            </a:r>
            <a:r>
              <a:rPr lang="en-US" altLang="es-ES" sz="1100" dirty="0">
                <a:latin typeface="Corbel" pitchFamily="34" charset="0"/>
              </a:rPr>
              <a:t> </a:t>
            </a:r>
            <a:r>
              <a:rPr lang="en-US" altLang="es-ES" sz="1100" dirty="0" err="1">
                <a:latin typeface="Corbel" pitchFamily="34" charset="0"/>
              </a:rPr>
              <a:t>reutilizada</a:t>
            </a:r>
            <a:r>
              <a:rPr lang="en-US" altLang="es-ES" sz="1100" dirty="0">
                <a:latin typeface="Corbel" pitchFamily="34" charset="0"/>
              </a:rPr>
              <a:t> </a:t>
            </a:r>
            <a:r>
              <a:rPr lang="en-US" altLang="es-ES" sz="1100" dirty="0" err="1">
                <a:latin typeface="Corbel" pitchFamily="34" charset="0"/>
              </a:rPr>
              <a:t>después</a:t>
            </a:r>
            <a:r>
              <a:rPr lang="en-US" altLang="es-ES" sz="1100" dirty="0">
                <a:latin typeface="Corbel" pitchFamily="34" charset="0"/>
              </a:rPr>
              <a:t> </a:t>
            </a:r>
            <a:r>
              <a:rPr lang="en-US" altLang="es-ES" sz="1100" dirty="0" err="1">
                <a:latin typeface="Corbel" pitchFamily="34" charset="0"/>
              </a:rPr>
              <a:t>en</a:t>
            </a:r>
            <a:r>
              <a:rPr lang="en-US" altLang="es-ES" sz="1100" dirty="0">
                <a:latin typeface="Corbel" pitchFamily="34" charset="0"/>
              </a:rPr>
              <a:t> la </a:t>
            </a:r>
            <a:r>
              <a:rPr lang="en-US" altLang="es-ES" sz="1100" dirty="0" err="1">
                <a:latin typeface="Corbel" pitchFamily="34" charset="0"/>
              </a:rPr>
              <a:t>construcción</a:t>
            </a:r>
            <a:r>
              <a:rPr lang="en-US" altLang="es-ES" sz="1100" dirty="0">
                <a:latin typeface="Corbel" pitchFamily="34" charset="0"/>
              </a:rPr>
              <a:t> de </a:t>
            </a:r>
            <a:r>
              <a:rPr lang="en-US" altLang="es-ES" sz="1100" dirty="0" err="1">
                <a:latin typeface="Corbel" pitchFamily="34" charset="0"/>
              </a:rPr>
              <a:t>una</a:t>
            </a:r>
            <a:r>
              <a:rPr lang="en-US" altLang="es-ES" sz="1100" dirty="0">
                <a:latin typeface="Corbel" pitchFamily="34" charset="0"/>
              </a:rPr>
              <a:t> </a:t>
            </a:r>
            <a:r>
              <a:rPr lang="en-US" altLang="es-ES" sz="1100" dirty="0" err="1">
                <a:latin typeface="Corbel" pitchFamily="34" charset="0"/>
              </a:rPr>
              <a:t>pequeña</a:t>
            </a:r>
            <a:r>
              <a:rPr lang="en-US" altLang="es-ES" sz="1100" dirty="0">
                <a:latin typeface="Corbel" pitchFamily="34" charset="0"/>
              </a:rPr>
              <a:t> casa-</a:t>
            </a:r>
            <a:r>
              <a:rPr lang="en-US" altLang="es-ES" sz="1100" dirty="0" err="1">
                <a:latin typeface="Corbel" pitchFamily="34" charset="0"/>
              </a:rPr>
              <a:t>nido</a:t>
            </a:r>
            <a:r>
              <a:rPr lang="en-US" altLang="es-ES" sz="1100" dirty="0">
                <a:latin typeface="Corbel" pitchFamily="34" charset="0"/>
              </a:rPr>
              <a:t> para </a:t>
            </a:r>
            <a:r>
              <a:rPr lang="en-US" altLang="es-ES" sz="1100" dirty="0" err="1">
                <a:latin typeface="Corbel" pitchFamily="34" charset="0"/>
              </a:rPr>
              <a:t>gorriones</a:t>
            </a:r>
            <a:r>
              <a:rPr lang="en-US" altLang="es-ES" sz="1100" dirty="0">
                <a:latin typeface="Corbel" pitchFamily="34" charset="0"/>
              </a:rPr>
              <a:t>. </a:t>
            </a:r>
            <a:r>
              <a:rPr lang="en-US" altLang="es-ES" sz="1100" dirty="0" err="1">
                <a:latin typeface="Corbel" pitchFamily="34" charset="0"/>
              </a:rPr>
              <a:t>Así</a:t>
            </a:r>
            <a:r>
              <a:rPr lang="en-US" altLang="es-ES" sz="1100" dirty="0">
                <a:latin typeface="Corbel" pitchFamily="34" charset="0"/>
              </a:rPr>
              <a:t>, el </a:t>
            </a:r>
            <a:r>
              <a:rPr lang="en-US" altLang="es-ES" sz="1100" dirty="0" err="1">
                <a:latin typeface="Corbel" pitchFamily="34" charset="0"/>
              </a:rPr>
              <a:t>artista</a:t>
            </a:r>
            <a:r>
              <a:rPr lang="en-US" altLang="es-ES" sz="1100" dirty="0">
                <a:latin typeface="Corbel" pitchFamily="34" charset="0"/>
              </a:rPr>
              <a:t> </a:t>
            </a:r>
            <a:r>
              <a:rPr lang="en-US" altLang="es-ES" sz="1100" dirty="0" err="1">
                <a:latin typeface="Corbel" pitchFamily="34" charset="0"/>
              </a:rPr>
              <a:t>destaca</a:t>
            </a:r>
            <a:r>
              <a:rPr lang="en-US" altLang="es-ES" sz="1100" dirty="0">
                <a:latin typeface="Corbel" pitchFamily="34" charset="0"/>
              </a:rPr>
              <a:t> e </a:t>
            </a:r>
            <a:r>
              <a:rPr lang="en-US" altLang="es-ES" sz="1100" dirty="0" err="1">
                <a:latin typeface="Corbel" pitchFamily="34" charset="0"/>
              </a:rPr>
              <a:t>impulsa</a:t>
            </a:r>
            <a:r>
              <a:rPr lang="en-US" altLang="es-ES" sz="1100" dirty="0">
                <a:latin typeface="Corbel" pitchFamily="34" charset="0"/>
              </a:rPr>
              <a:t> la </a:t>
            </a:r>
            <a:r>
              <a:rPr lang="en-US" altLang="es-ES" sz="1100" dirty="0" err="1">
                <a:latin typeface="Corbel" pitchFamily="34" charset="0"/>
              </a:rPr>
              <a:t>memoria</a:t>
            </a:r>
            <a:r>
              <a:rPr lang="en-US" altLang="es-ES" sz="1100" dirty="0">
                <a:latin typeface="Corbel" pitchFamily="34" charset="0"/>
              </a:rPr>
              <a:t> de </a:t>
            </a:r>
            <a:r>
              <a:rPr lang="en-US" altLang="es-ES" sz="1100" dirty="0" err="1">
                <a:latin typeface="Corbel" pitchFamily="34" charset="0"/>
              </a:rPr>
              <a:t>los</a:t>
            </a:r>
            <a:r>
              <a:rPr lang="en-US" altLang="es-ES" sz="1100" dirty="0">
                <a:latin typeface="Corbel" pitchFamily="34" charset="0"/>
              </a:rPr>
              <a:t> </a:t>
            </a:r>
            <a:r>
              <a:rPr lang="en-US" altLang="es-ES" sz="1100" dirty="0" err="1">
                <a:latin typeface="Corbel" pitchFamily="34" charset="0"/>
              </a:rPr>
              <a:t>daños</a:t>
            </a:r>
            <a:r>
              <a:rPr lang="en-US" altLang="es-ES" sz="1100" dirty="0">
                <a:latin typeface="Corbel" pitchFamily="34" charset="0"/>
              </a:rPr>
              <a:t> y </a:t>
            </a:r>
            <a:r>
              <a:rPr lang="en-US" altLang="es-ES" sz="1100" dirty="0" err="1">
                <a:latin typeface="Corbel" pitchFamily="34" charset="0"/>
              </a:rPr>
              <a:t>errores</a:t>
            </a:r>
            <a:r>
              <a:rPr lang="en-US" altLang="es-ES" sz="1100" dirty="0">
                <a:latin typeface="Corbel" pitchFamily="34" charset="0"/>
              </a:rPr>
              <a:t> </a:t>
            </a:r>
            <a:r>
              <a:rPr lang="en-US" altLang="es-ES" sz="1100" dirty="0" err="1">
                <a:latin typeface="Corbel" pitchFamily="34" charset="0"/>
              </a:rPr>
              <a:t>cometidos</a:t>
            </a:r>
            <a:r>
              <a:rPr lang="en-US" altLang="es-ES" sz="1100" dirty="0">
                <a:latin typeface="Corbel" pitchFamily="34" charset="0"/>
              </a:rPr>
              <a:t> </a:t>
            </a:r>
            <a:r>
              <a:rPr lang="en-US" altLang="es-ES" sz="1100" dirty="0" err="1">
                <a:latin typeface="Corbel" pitchFamily="34" charset="0"/>
              </a:rPr>
              <a:t>por</a:t>
            </a:r>
            <a:r>
              <a:rPr lang="en-US" altLang="es-ES" sz="1100" dirty="0">
                <a:latin typeface="Corbel" pitchFamily="34" charset="0"/>
              </a:rPr>
              <a:t> la </a:t>
            </a:r>
            <a:r>
              <a:rPr lang="en-US" altLang="es-ES" sz="1100" dirty="0" err="1">
                <a:latin typeface="Corbel" pitchFamily="34" charset="0"/>
              </a:rPr>
              <a:t>humanidad</a:t>
            </a:r>
            <a:r>
              <a:rPr lang="en-US" altLang="es-ES" sz="1100" dirty="0">
                <a:latin typeface="Corbel" pitchFamily="34" charset="0"/>
              </a:rPr>
              <a:t> contra la </a:t>
            </a:r>
            <a:r>
              <a:rPr lang="en-US" altLang="es-ES" sz="1100" dirty="0" err="1">
                <a:latin typeface="Corbel" pitchFamily="34" charset="0"/>
              </a:rPr>
              <a:t>naturaleza</a:t>
            </a:r>
            <a:r>
              <a:rPr lang="en-US" altLang="es-ES" sz="1100" dirty="0">
                <a:latin typeface="Corbel" pitchFamily="34" charset="0"/>
              </a:rPr>
              <a:t>.</a:t>
            </a:r>
          </a:p>
          <a:p>
            <a:pPr>
              <a:spcBef>
                <a:spcPct val="0"/>
              </a:spcBef>
              <a:buNone/>
            </a:pPr>
            <a:endParaRPr lang="es-ES" altLang="es-ES" sz="1100" dirty="0">
              <a:latin typeface="Corbel" pitchFamily="34" charset="0"/>
            </a:endParaRPr>
          </a:p>
          <a:p>
            <a:pPr>
              <a:spcBef>
                <a:spcPct val="0"/>
              </a:spcBef>
              <a:buNone/>
            </a:pPr>
            <a:endParaRPr lang="es-ES" altLang="es-ES" sz="1100" dirty="0">
              <a:latin typeface="Corbel" pitchFamily="34" charset="0"/>
            </a:endParaRPr>
          </a:p>
        </p:txBody>
      </p:sp>
      <p:pic>
        <p:nvPicPr>
          <p:cNvPr id="18435" name="Picture 6" descr="\\servidoradn\Usr\ADN\LOGOS-Hojas Tipo\LOGOS\Logo ADN2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a:extLst>
              <a:ext uri="{FF2B5EF4-FFF2-40B4-BE49-F238E27FC236}">
                <a16:creationId xmlns:a16="http://schemas.microsoft.com/office/drawing/2014/main" xmlns="" id="{1C9EA179-B79C-4BB5-97B3-3DDE84656D7A}"/>
              </a:ext>
            </a:extLst>
          </p:cNvPr>
          <p:cNvSpPr/>
          <p:nvPr/>
        </p:nvSpPr>
        <p:spPr>
          <a:xfrm>
            <a:off x="65088" y="539750"/>
            <a:ext cx="2500312" cy="862013"/>
          </a:xfrm>
          <a:prstGeom prst="rect">
            <a:avLst/>
          </a:prstGeom>
        </p:spPr>
        <p:txBody>
          <a:bodyPr>
            <a:spAutoFit/>
          </a:bodyPr>
          <a:lstStyle/>
          <a:p>
            <a:pPr eaLnBrk="1" fontAlgn="auto" hangingPunct="1">
              <a:spcBef>
                <a:spcPts val="0"/>
              </a:spcBef>
              <a:spcAft>
                <a:spcPts val="0"/>
              </a:spcAft>
              <a:defRPr/>
            </a:pPr>
            <a:r>
              <a:rPr lang="es-ES" sz="1000" dirty="0">
                <a:latin typeface="Corbel" pitchFamily="34" charset="0"/>
              </a:rPr>
              <a:t>c/ Mallorca, 205</a:t>
            </a:r>
          </a:p>
          <a:p>
            <a:pPr eaLnBrk="1" fontAlgn="auto" hangingPunct="1">
              <a:spcBef>
                <a:spcPts val="0"/>
              </a:spcBef>
              <a:spcAft>
                <a:spcPts val="0"/>
              </a:spcAft>
              <a:defRPr/>
            </a:pPr>
            <a:r>
              <a:rPr lang="es-ES" sz="1000" dirty="0">
                <a:latin typeface="Corbel" pitchFamily="34" charset="0"/>
              </a:rPr>
              <a:t>08036 Barcelona</a:t>
            </a:r>
          </a:p>
          <a:p>
            <a:pPr eaLnBrk="1" fontAlgn="auto" hangingPunct="1">
              <a:spcBef>
                <a:spcPts val="0"/>
              </a:spcBef>
              <a:spcAft>
                <a:spcPts val="0"/>
              </a:spcAft>
              <a:defRPr/>
            </a:pPr>
            <a:r>
              <a:rPr lang="es-ES" sz="1000" dirty="0">
                <a:latin typeface="Corbel" pitchFamily="34" charset="0"/>
              </a:rPr>
              <a:t>T. (+34) 93 451 0064</a:t>
            </a:r>
          </a:p>
          <a:p>
            <a:pPr eaLnBrk="1" fontAlgn="auto" hangingPunct="1">
              <a:spcBef>
                <a:spcPts val="0"/>
              </a:spcBef>
              <a:spcAft>
                <a:spcPts val="0"/>
              </a:spcAft>
              <a:defRPr/>
            </a:pPr>
            <a:r>
              <a:rPr lang="es-ES" sz="1000" dirty="0" err="1">
                <a:solidFill>
                  <a:schemeClr val="tx1">
                    <a:lumMod val="95000"/>
                    <a:lumOff val="5000"/>
                  </a:schemeClr>
                </a:solidFill>
                <a:latin typeface="Corbel" pitchFamily="34" charset="0"/>
              </a:rPr>
              <a:t>info@adngaleria.com</a:t>
            </a:r>
            <a:endParaRPr lang="es-ES" sz="1000" dirty="0">
              <a:solidFill>
                <a:schemeClr val="tx1">
                  <a:lumMod val="95000"/>
                  <a:lumOff val="5000"/>
                </a:schemeClr>
              </a:solidFill>
              <a:latin typeface="Corbel" pitchFamily="34" charset="0"/>
            </a:endParaRPr>
          </a:p>
          <a:p>
            <a:pPr eaLnBrk="1" fontAlgn="auto" hangingPunct="1">
              <a:spcBef>
                <a:spcPts val="0"/>
              </a:spcBef>
              <a:spcAft>
                <a:spcPts val="0"/>
              </a:spcAft>
              <a:defRPr/>
            </a:pPr>
            <a:r>
              <a:rPr lang="es-ES" sz="1000" dirty="0" err="1">
                <a:solidFill>
                  <a:schemeClr val="tx1">
                    <a:lumMod val="95000"/>
                    <a:lumOff val="5000"/>
                  </a:schemeClr>
                </a:solidFill>
                <a:latin typeface="Corbel" pitchFamily="34" charset="0"/>
              </a:rPr>
              <a:t>www.adngaleria.com</a:t>
            </a:r>
            <a:endParaRPr lang="es-ES" sz="1000" dirty="0">
              <a:solidFill>
                <a:schemeClr val="tx1">
                  <a:lumMod val="95000"/>
                  <a:lumOff val="5000"/>
                </a:schemeClr>
              </a:solidFill>
              <a:latin typeface="Corbel" pitchFamily="34" charset="0"/>
            </a:endParaRPr>
          </a:p>
        </p:txBody>
      </p:sp>
    </p:spTree>
    <p:extLst>
      <p:ext uri="{BB962C8B-B14F-4D97-AF65-F5344CB8AC3E}">
        <p14:creationId xmlns:p14="http://schemas.microsoft.com/office/powerpoint/2010/main" val="3871484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48680" y="2051720"/>
            <a:ext cx="5760640" cy="601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a:latin typeface="Corbel" pitchFamily="34" charset="0"/>
                <a:ea typeface="Calibri" pitchFamily="34" charset="0"/>
                <a:cs typeface="Times New Roman" pitchFamily="18" charset="0"/>
              </a:rPr>
              <a:t>Jus ad Bellum</a:t>
            </a:r>
          </a:p>
          <a:p>
            <a:pPr>
              <a:spcBef>
                <a:spcPct val="0"/>
              </a:spcBef>
              <a:buNone/>
            </a:pPr>
            <a:r>
              <a:rPr lang="en-US" altLang="es-ES" sz="1100" dirty="0">
                <a:latin typeface="Corbel" pitchFamily="34" charset="0"/>
                <a:ea typeface="Calibri" pitchFamily="34" charset="0"/>
                <a:cs typeface="Times New Roman" pitchFamily="18" charset="0"/>
              </a:rPr>
              <a:t>2021</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Jus ad bellum is a neologism written in Latin that translates to "right to war." Its usage expanded after World War II to refer to the "legitimate" reasons a state may have to initiate or justify a war. The editorial work displays all the nation-states where the United States has deployed military personnel. While the map obviously doesn't encompass all countries, it hints at a sufficiently broad range to understand a global geopolitical strategy of U.S. intervention. Calculating the magnitude of this military presence is challenging due to restrictions on information, but it can be confirmed that there are at least 686 effective military bases deployed in 74 foreign countries, representing the largest military deployment in peacetime history and a violation of the sovereignty of other nations.</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s-ES" altLang="es-ES" sz="1100" dirty="0" err="1">
                <a:latin typeface="Corbel" pitchFamily="34" charset="0"/>
                <a:ea typeface="Calibri" pitchFamily="34" charset="0"/>
                <a:cs typeface="Times New Roman" pitchFamily="18" charset="0"/>
              </a:rPr>
              <a:t>Jus</a:t>
            </a:r>
            <a:r>
              <a:rPr lang="es-ES" altLang="es-ES" sz="1100" dirty="0">
                <a:latin typeface="Corbel" pitchFamily="34" charset="0"/>
                <a:ea typeface="Calibri" pitchFamily="34" charset="0"/>
                <a:cs typeface="Times New Roman" pitchFamily="18" charset="0"/>
              </a:rPr>
              <a:t> ad </a:t>
            </a:r>
            <a:r>
              <a:rPr lang="es-ES" altLang="es-ES" sz="1100" dirty="0" err="1">
                <a:latin typeface="Corbel" pitchFamily="34" charset="0"/>
                <a:ea typeface="Calibri" pitchFamily="34" charset="0"/>
                <a:cs typeface="Times New Roman" pitchFamily="18" charset="0"/>
              </a:rPr>
              <a:t>bellum</a:t>
            </a:r>
            <a:r>
              <a:rPr lang="es-ES" altLang="es-ES" sz="1100" dirty="0">
                <a:latin typeface="Corbel" pitchFamily="34" charset="0"/>
                <a:ea typeface="Calibri" pitchFamily="34" charset="0"/>
                <a:cs typeface="Times New Roman" pitchFamily="18" charset="0"/>
              </a:rPr>
              <a:t> es un neologismo escrito en forma latina que significa “derecho a la guerra”. Su uso se extendió después de la II Guerra Mundial para hacer referencia a las razones “legítimas” de un estado para comenzar o justificar una guerra. La edición obra muestra todos los estados-nación en que Estados Unidos tiene desplegados efectivos militares. Un mapa que, aunque obviamente no muestra todos los países, nos deja entrever una cantidad suficientemente basta como para comprender una estrategia geopolítica global de injerencia estadounidense. Calcular la magnitud de esta presencia militar es difícil por las restricciones en esta información pero se puede confirmar que al menos ya que tiene desplegadas 686 bases militares efectivas en 74 países extranjeros, suponiendo el mayor despliegue militar en tiempos de paz de la Historia y una vulneración a la soberanía del resto de naciones.</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s-ES" altLang="es-ES" sz="1100" dirty="0" err="1">
                <a:latin typeface="Corbel" pitchFamily="34" charset="0"/>
                <a:ea typeface="Calibri" pitchFamily="34" charset="0"/>
                <a:cs typeface="Times New Roman" pitchFamily="18" charset="0"/>
              </a:rPr>
              <a:t>Jus</a:t>
            </a:r>
            <a:r>
              <a:rPr lang="es-ES" altLang="es-ES" sz="1100" dirty="0">
                <a:latin typeface="Corbel" pitchFamily="34" charset="0"/>
                <a:ea typeface="Calibri" pitchFamily="34" charset="0"/>
                <a:cs typeface="Times New Roman" pitchFamily="18" charset="0"/>
              </a:rPr>
              <a:t> ad </a:t>
            </a:r>
            <a:r>
              <a:rPr lang="es-ES" altLang="es-ES" sz="1100" dirty="0" err="1">
                <a:latin typeface="Corbel" pitchFamily="34" charset="0"/>
                <a:ea typeface="Calibri" pitchFamily="34" charset="0"/>
                <a:cs typeface="Times New Roman" pitchFamily="18" charset="0"/>
              </a:rPr>
              <a:t>bellum</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és</a:t>
            </a:r>
            <a:r>
              <a:rPr lang="es-ES" altLang="es-ES" sz="1100" dirty="0">
                <a:latin typeface="Corbel" pitchFamily="34" charset="0"/>
                <a:ea typeface="Calibri" pitchFamily="34" charset="0"/>
                <a:cs typeface="Times New Roman" pitchFamily="18" charset="0"/>
              </a:rPr>
              <a:t> un </a:t>
            </a:r>
            <a:r>
              <a:rPr lang="es-ES" altLang="es-ES" sz="1100" dirty="0" err="1">
                <a:latin typeface="Corbel" pitchFamily="34" charset="0"/>
                <a:ea typeface="Calibri" pitchFamily="34" charset="0"/>
                <a:cs typeface="Times New Roman" pitchFamily="18" charset="0"/>
              </a:rPr>
              <a:t>neologisme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escrit</a:t>
            </a:r>
            <a:r>
              <a:rPr lang="es-ES" altLang="es-ES" sz="1100" dirty="0">
                <a:latin typeface="Corbel" pitchFamily="34" charset="0"/>
                <a:ea typeface="Calibri" pitchFamily="34" charset="0"/>
                <a:cs typeface="Times New Roman" pitchFamily="18" charset="0"/>
              </a:rPr>
              <a:t> en </a:t>
            </a:r>
            <a:r>
              <a:rPr lang="es-ES" altLang="es-ES" sz="1100" dirty="0" err="1">
                <a:latin typeface="Corbel" pitchFamily="34" charset="0"/>
                <a:ea typeface="Calibri" pitchFamily="34" charset="0"/>
                <a:cs typeface="Times New Roman" pitchFamily="18" charset="0"/>
              </a:rPr>
              <a:t>llatí</a:t>
            </a:r>
            <a:r>
              <a:rPr lang="es-ES" altLang="es-ES" sz="1100" dirty="0">
                <a:latin typeface="Corbel" pitchFamily="34" charset="0"/>
                <a:ea typeface="Calibri" pitchFamily="34" charset="0"/>
                <a:cs typeface="Times New Roman" pitchFamily="18" charset="0"/>
              </a:rPr>
              <a:t> que significa "</a:t>
            </a:r>
            <a:r>
              <a:rPr lang="es-ES" altLang="es-ES" sz="1100" dirty="0" err="1">
                <a:latin typeface="Corbel" pitchFamily="34" charset="0"/>
                <a:ea typeface="Calibri" pitchFamily="34" charset="0"/>
                <a:cs typeface="Times New Roman" pitchFamily="18" charset="0"/>
              </a:rPr>
              <a:t>dret</a:t>
            </a:r>
            <a:r>
              <a:rPr lang="es-ES" altLang="es-ES" sz="1100" dirty="0">
                <a:latin typeface="Corbel" pitchFamily="34" charset="0"/>
                <a:ea typeface="Calibri" pitchFamily="34" charset="0"/>
                <a:cs typeface="Times New Roman" pitchFamily="18" charset="0"/>
              </a:rPr>
              <a:t> a la guerra". El </a:t>
            </a:r>
            <a:r>
              <a:rPr lang="es-ES" altLang="es-ES" sz="1100" dirty="0" err="1">
                <a:latin typeface="Corbel" pitchFamily="34" charset="0"/>
                <a:ea typeface="Calibri" pitchFamily="34" charset="0"/>
                <a:cs typeface="Times New Roman" pitchFamily="18" charset="0"/>
              </a:rPr>
              <a:t>seu</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ús</a:t>
            </a:r>
            <a:r>
              <a:rPr lang="es-ES" altLang="es-ES" sz="1100" dirty="0">
                <a:latin typeface="Corbel" pitchFamily="34" charset="0"/>
                <a:ea typeface="Calibri" pitchFamily="34" charset="0"/>
                <a:cs typeface="Times New Roman" pitchFamily="18" charset="0"/>
              </a:rPr>
              <a:t> es va expandir </a:t>
            </a:r>
            <a:r>
              <a:rPr lang="es-ES" altLang="es-ES" sz="1100" dirty="0" err="1">
                <a:latin typeface="Corbel" pitchFamily="34" charset="0"/>
                <a:ea typeface="Calibri" pitchFamily="34" charset="0"/>
                <a:cs typeface="Times New Roman" pitchFamily="18" charset="0"/>
              </a:rPr>
              <a:t>després</a:t>
            </a:r>
            <a:r>
              <a:rPr lang="es-ES" altLang="es-ES" sz="1100" dirty="0">
                <a:latin typeface="Corbel" pitchFamily="34" charset="0"/>
                <a:ea typeface="Calibri" pitchFamily="34" charset="0"/>
                <a:cs typeface="Times New Roman" pitchFamily="18" charset="0"/>
              </a:rPr>
              <a:t> de la </a:t>
            </a:r>
            <a:r>
              <a:rPr lang="es-ES" altLang="es-ES" sz="1100" dirty="0" err="1">
                <a:latin typeface="Corbel" pitchFamily="34" charset="0"/>
                <a:ea typeface="Calibri" pitchFamily="34" charset="0"/>
                <a:cs typeface="Times New Roman" pitchFamily="18" charset="0"/>
              </a:rPr>
              <a:t>Segona</a:t>
            </a:r>
            <a:r>
              <a:rPr lang="es-ES" altLang="es-ES" sz="1100" dirty="0">
                <a:latin typeface="Corbel" pitchFamily="34" charset="0"/>
                <a:ea typeface="Calibri" pitchFamily="34" charset="0"/>
                <a:cs typeface="Times New Roman" pitchFamily="18" charset="0"/>
              </a:rPr>
              <a:t> Guerra Mundial per </a:t>
            </a:r>
            <a:r>
              <a:rPr lang="es-ES" altLang="es-ES" sz="1100" dirty="0" err="1">
                <a:latin typeface="Corbel" pitchFamily="34" charset="0"/>
                <a:ea typeface="Calibri" pitchFamily="34" charset="0"/>
                <a:cs typeface="Times New Roman" pitchFamily="18" charset="0"/>
              </a:rPr>
              <a:t>fer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referència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motius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legítims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d'un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estat</a:t>
            </a:r>
            <a:r>
              <a:rPr lang="es-ES" altLang="es-ES" sz="1100" dirty="0">
                <a:latin typeface="Corbel" pitchFamily="34" charset="0"/>
                <a:ea typeface="Calibri" pitchFamily="34" charset="0"/>
                <a:cs typeface="Times New Roman" pitchFamily="18" charset="0"/>
              </a:rPr>
              <a:t> per </a:t>
            </a:r>
            <a:r>
              <a:rPr lang="es-ES" altLang="es-ES" sz="1100" dirty="0" err="1">
                <a:latin typeface="Corbel" pitchFamily="34" charset="0"/>
                <a:ea typeface="Calibri" pitchFamily="34" charset="0"/>
                <a:cs typeface="Times New Roman" pitchFamily="18" charset="0"/>
              </a:rPr>
              <a:t>començar</a:t>
            </a:r>
            <a:r>
              <a:rPr lang="es-ES" altLang="es-ES" sz="1100" dirty="0">
                <a:latin typeface="Corbel" pitchFamily="34" charset="0"/>
                <a:ea typeface="Calibri" pitchFamily="34" charset="0"/>
                <a:cs typeface="Times New Roman" pitchFamily="18" charset="0"/>
              </a:rPr>
              <a:t> o justificar una guerra. </a:t>
            </a:r>
            <a:r>
              <a:rPr lang="es-ES" altLang="es-ES" sz="1100" dirty="0" err="1">
                <a:latin typeface="Corbel" pitchFamily="34" charset="0"/>
                <a:ea typeface="Calibri" pitchFamily="34" charset="0"/>
                <a:cs typeface="Times New Roman" pitchFamily="18" charset="0"/>
              </a:rPr>
              <a:t>L'obra</a:t>
            </a:r>
            <a:r>
              <a:rPr lang="es-ES" altLang="es-ES" sz="1100" dirty="0">
                <a:latin typeface="Corbel" pitchFamily="34" charset="0"/>
                <a:ea typeface="Calibri" pitchFamily="34" charset="0"/>
                <a:cs typeface="Times New Roman" pitchFamily="18" charset="0"/>
              </a:rPr>
              <a:t> editorial </a:t>
            </a:r>
            <a:r>
              <a:rPr lang="es-ES" altLang="es-ES" sz="1100" dirty="0" err="1">
                <a:latin typeface="Corbel" pitchFamily="34" charset="0"/>
                <a:ea typeface="Calibri" pitchFamily="34" charset="0"/>
                <a:cs typeface="Times New Roman" pitchFamily="18" charset="0"/>
              </a:rPr>
              <a:t>mostra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tots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estats</a:t>
            </a:r>
            <a:r>
              <a:rPr lang="es-ES" altLang="es-ES" sz="1100" dirty="0">
                <a:latin typeface="Corbel" pitchFamily="34" charset="0"/>
                <a:ea typeface="Calibri" pitchFamily="34" charset="0"/>
                <a:cs typeface="Times New Roman" pitchFamily="18" charset="0"/>
              </a:rPr>
              <a:t>-nació </a:t>
            </a:r>
            <a:r>
              <a:rPr lang="es-ES" altLang="es-ES" sz="1100" dirty="0" err="1">
                <a:latin typeface="Corbel" pitchFamily="34" charset="0"/>
                <a:ea typeface="Calibri" pitchFamily="34" charset="0"/>
                <a:cs typeface="Times New Roman" pitchFamily="18" charset="0"/>
              </a:rPr>
              <a:t>on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Estats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Units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tenen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destacats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efectius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militars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Tot</a:t>
            </a:r>
            <a:r>
              <a:rPr lang="es-ES" altLang="es-ES" sz="1100" dirty="0">
                <a:latin typeface="Corbel" pitchFamily="34" charset="0"/>
                <a:ea typeface="Calibri" pitchFamily="34" charset="0"/>
                <a:cs typeface="Times New Roman" pitchFamily="18" charset="0"/>
              </a:rPr>
              <a:t> i que el mapa, </a:t>
            </a:r>
            <a:r>
              <a:rPr lang="es-ES" altLang="es-ES" sz="1100" dirty="0" err="1">
                <a:latin typeface="Corbel" pitchFamily="34" charset="0"/>
                <a:ea typeface="Calibri" pitchFamily="34" charset="0"/>
                <a:cs typeface="Times New Roman" pitchFamily="18" charset="0"/>
              </a:rPr>
              <a:t>òbviament</a:t>
            </a:r>
            <a:r>
              <a:rPr lang="es-ES" altLang="es-ES" sz="1100" dirty="0">
                <a:latin typeface="Corbel" pitchFamily="34" charset="0"/>
                <a:ea typeface="Calibri" pitchFamily="34" charset="0"/>
                <a:cs typeface="Times New Roman" pitchFamily="18" charset="0"/>
              </a:rPr>
              <a:t>, no </a:t>
            </a:r>
            <a:r>
              <a:rPr lang="es-ES" altLang="es-ES" sz="1100" dirty="0" err="1">
                <a:latin typeface="Corbel" pitchFamily="34" charset="0"/>
                <a:ea typeface="Calibri" pitchFamily="34" charset="0"/>
                <a:cs typeface="Times New Roman" pitchFamily="18" charset="0"/>
              </a:rPr>
              <a:t>mostra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tots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països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deixa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entreveure</a:t>
            </a:r>
            <a:r>
              <a:rPr lang="es-ES" altLang="es-ES" sz="1100" dirty="0">
                <a:latin typeface="Corbel" pitchFamily="34" charset="0"/>
                <a:ea typeface="Calibri" pitchFamily="34" charset="0"/>
                <a:cs typeface="Times New Roman" pitchFamily="18" charset="0"/>
              </a:rPr>
              <a:t> una </a:t>
            </a:r>
            <a:r>
              <a:rPr lang="es-ES" altLang="es-ES" sz="1100" dirty="0" err="1">
                <a:latin typeface="Corbel" pitchFamily="34" charset="0"/>
                <a:ea typeface="Calibri" pitchFamily="34" charset="0"/>
                <a:cs typeface="Times New Roman" pitchFamily="18" charset="0"/>
              </a:rPr>
              <a:t>quantitat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prou</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àmplia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com</a:t>
            </a:r>
            <a:r>
              <a:rPr lang="es-ES" altLang="es-ES" sz="1100" dirty="0">
                <a:latin typeface="Corbel" pitchFamily="34" charset="0"/>
                <a:ea typeface="Calibri" pitchFamily="34" charset="0"/>
                <a:cs typeface="Times New Roman" pitchFamily="18" charset="0"/>
              </a:rPr>
              <a:t> per </a:t>
            </a:r>
            <a:r>
              <a:rPr lang="es-ES" altLang="es-ES" sz="1100" dirty="0" err="1">
                <a:latin typeface="Corbel" pitchFamily="34" charset="0"/>
                <a:ea typeface="Calibri" pitchFamily="34" charset="0"/>
                <a:cs typeface="Times New Roman" pitchFamily="18" charset="0"/>
              </a:rPr>
              <a:t>comprendre</a:t>
            </a:r>
            <a:r>
              <a:rPr lang="es-ES" altLang="es-ES" sz="1100" dirty="0">
                <a:latin typeface="Corbel" pitchFamily="34" charset="0"/>
                <a:ea typeface="Calibri" pitchFamily="34" charset="0"/>
                <a:cs typeface="Times New Roman" pitchFamily="18" charset="0"/>
              </a:rPr>
              <a:t> una </a:t>
            </a:r>
            <a:r>
              <a:rPr lang="es-ES" altLang="es-ES" sz="1100" dirty="0" err="1">
                <a:latin typeface="Corbel" pitchFamily="34" charset="0"/>
                <a:ea typeface="Calibri" pitchFamily="34" charset="0"/>
                <a:cs typeface="Times New Roman" pitchFamily="18" charset="0"/>
              </a:rPr>
              <a:t>estratègia</a:t>
            </a:r>
            <a:r>
              <a:rPr lang="es-ES" altLang="es-ES" sz="1100" dirty="0">
                <a:latin typeface="Corbel" pitchFamily="34" charset="0"/>
                <a:ea typeface="Calibri" pitchFamily="34" charset="0"/>
                <a:cs typeface="Times New Roman" pitchFamily="18" charset="0"/>
              </a:rPr>
              <a:t> geopolítica global </a:t>
            </a:r>
            <a:r>
              <a:rPr lang="es-ES" altLang="es-ES" sz="1100" dirty="0" err="1">
                <a:latin typeface="Corbel" pitchFamily="34" charset="0"/>
                <a:ea typeface="Calibri" pitchFamily="34" charset="0"/>
                <a:cs typeface="Times New Roman" pitchFamily="18" charset="0"/>
              </a:rPr>
              <a:t>d'ingerència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nord</a:t>
            </a:r>
            <a:r>
              <a:rPr lang="es-ES" altLang="es-ES" sz="1100" dirty="0">
                <a:latin typeface="Corbel" pitchFamily="34" charset="0"/>
                <a:ea typeface="Calibri" pitchFamily="34" charset="0"/>
                <a:cs typeface="Times New Roman" pitchFamily="18" charset="0"/>
              </a:rPr>
              <a:t>-americana. Calcular la magnitud </a:t>
            </a:r>
            <a:r>
              <a:rPr lang="es-ES" altLang="es-ES" sz="1100" dirty="0" err="1">
                <a:latin typeface="Corbel" pitchFamily="34" charset="0"/>
                <a:ea typeface="Calibri" pitchFamily="34" charset="0"/>
                <a:cs typeface="Times New Roman" pitchFamily="18" charset="0"/>
              </a:rPr>
              <a:t>d'aquesta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presència</a:t>
            </a:r>
            <a:r>
              <a:rPr lang="es-ES" altLang="es-ES" sz="1100" dirty="0">
                <a:latin typeface="Corbel" pitchFamily="34" charset="0"/>
                <a:ea typeface="Calibri" pitchFamily="34" charset="0"/>
                <a:cs typeface="Times New Roman" pitchFamily="18" charset="0"/>
              </a:rPr>
              <a:t> militar </a:t>
            </a:r>
            <a:r>
              <a:rPr lang="es-ES" altLang="es-ES" sz="1100" dirty="0" err="1">
                <a:latin typeface="Corbel" pitchFamily="34" charset="0"/>
                <a:ea typeface="Calibri" pitchFamily="34" charset="0"/>
                <a:cs typeface="Times New Roman" pitchFamily="18" charset="0"/>
              </a:rPr>
              <a:t>és</a:t>
            </a:r>
            <a:r>
              <a:rPr lang="es-ES" altLang="es-ES" sz="1100" dirty="0">
                <a:latin typeface="Corbel" pitchFamily="34" charset="0"/>
                <a:ea typeface="Calibri" pitchFamily="34" charset="0"/>
                <a:cs typeface="Times New Roman" pitchFamily="18" charset="0"/>
              </a:rPr>
              <a:t> difícil a causa de les </a:t>
            </a:r>
            <a:r>
              <a:rPr lang="es-ES" altLang="es-ES" sz="1100" dirty="0" err="1">
                <a:latin typeface="Corbel" pitchFamily="34" charset="0"/>
                <a:ea typeface="Calibri" pitchFamily="34" charset="0"/>
                <a:cs typeface="Times New Roman" pitchFamily="18" charset="0"/>
              </a:rPr>
              <a:t>restriccions</a:t>
            </a:r>
            <a:r>
              <a:rPr lang="es-ES" altLang="es-ES" sz="1100" dirty="0">
                <a:latin typeface="Corbel" pitchFamily="34" charset="0"/>
                <a:ea typeface="Calibri" pitchFamily="34" charset="0"/>
                <a:cs typeface="Times New Roman" pitchFamily="18" charset="0"/>
              </a:rPr>
              <a:t> en </a:t>
            </a:r>
            <a:r>
              <a:rPr lang="es-ES" altLang="es-ES" sz="1100" dirty="0" err="1">
                <a:latin typeface="Corbel" pitchFamily="34" charset="0"/>
                <a:ea typeface="Calibri" pitchFamily="34" charset="0"/>
                <a:cs typeface="Times New Roman" pitchFamily="18" charset="0"/>
              </a:rPr>
              <a:t>aquesta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informació</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però</a:t>
            </a:r>
            <a:r>
              <a:rPr lang="es-ES" altLang="es-ES" sz="1100" dirty="0">
                <a:latin typeface="Corbel" pitchFamily="34" charset="0"/>
                <a:ea typeface="Calibri" pitchFamily="34" charset="0"/>
                <a:cs typeface="Times New Roman" pitchFamily="18" charset="0"/>
              </a:rPr>
              <a:t> es </a:t>
            </a:r>
            <a:r>
              <a:rPr lang="es-ES" altLang="es-ES" sz="1100" dirty="0" err="1">
                <a:latin typeface="Corbel" pitchFamily="34" charset="0"/>
                <a:ea typeface="Calibri" pitchFamily="34" charset="0"/>
                <a:cs typeface="Times New Roman" pitchFamily="18" charset="0"/>
              </a:rPr>
              <a:t>pot</a:t>
            </a:r>
            <a:r>
              <a:rPr lang="es-ES" altLang="es-ES" sz="1100" dirty="0">
                <a:latin typeface="Corbel" pitchFamily="34" charset="0"/>
                <a:ea typeface="Calibri" pitchFamily="34" charset="0"/>
                <a:cs typeface="Times New Roman" pitchFamily="18" charset="0"/>
              </a:rPr>
              <a:t> confirmar que </a:t>
            </a:r>
            <a:r>
              <a:rPr lang="es-ES" altLang="es-ES" sz="1100" dirty="0" err="1">
                <a:latin typeface="Corbel" pitchFamily="34" charset="0"/>
                <a:ea typeface="Calibri" pitchFamily="34" charset="0"/>
                <a:cs typeface="Times New Roman" pitchFamily="18" charset="0"/>
              </a:rPr>
              <a:t>com</a:t>
            </a:r>
            <a:r>
              <a:rPr lang="es-ES" altLang="es-ES" sz="1100" dirty="0">
                <a:latin typeface="Corbel" pitchFamily="34" charset="0"/>
                <a:ea typeface="Calibri" pitchFamily="34" charset="0"/>
                <a:cs typeface="Times New Roman" pitchFamily="18" charset="0"/>
              </a:rPr>
              <a:t> a </a:t>
            </a:r>
            <a:r>
              <a:rPr lang="es-ES" altLang="es-ES" sz="1100" dirty="0" err="1">
                <a:latin typeface="Corbel" pitchFamily="34" charset="0"/>
                <a:ea typeface="Calibri" pitchFamily="34" charset="0"/>
                <a:cs typeface="Times New Roman" pitchFamily="18" charset="0"/>
              </a:rPr>
              <a:t>mínim</a:t>
            </a:r>
            <a:r>
              <a:rPr lang="es-ES" altLang="es-ES" sz="1100" dirty="0">
                <a:latin typeface="Corbel" pitchFamily="34" charset="0"/>
                <a:ea typeface="Calibri" pitchFamily="34" charset="0"/>
                <a:cs typeface="Times New Roman" pitchFamily="18" charset="0"/>
              </a:rPr>
              <a:t> té </a:t>
            </a:r>
            <a:r>
              <a:rPr lang="es-ES" altLang="es-ES" sz="1100" dirty="0" err="1">
                <a:latin typeface="Corbel" pitchFamily="34" charset="0"/>
                <a:ea typeface="Calibri" pitchFamily="34" charset="0"/>
                <a:cs typeface="Times New Roman" pitchFamily="18" charset="0"/>
              </a:rPr>
              <a:t>desplegades</a:t>
            </a:r>
            <a:r>
              <a:rPr lang="es-ES" altLang="es-ES" sz="1100" dirty="0">
                <a:latin typeface="Corbel" pitchFamily="34" charset="0"/>
                <a:ea typeface="Calibri" pitchFamily="34" charset="0"/>
                <a:cs typeface="Times New Roman" pitchFamily="18" charset="0"/>
              </a:rPr>
              <a:t> 686 bases </a:t>
            </a:r>
            <a:r>
              <a:rPr lang="es-ES" altLang="es-ES" sz="1100" dirty="0" err="1">
                <a:latin typeface="Corbel" pitchFamily="34" charset="0"/>
                <a:ea typeface="Calibri" pitchFamily="34" charset="0"/>
                <a:cs typeface="Times New Roman" pitchFamily="18" charset="0"/>
              </a:rPr>
              <a:t>militars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efectives</a:t>
            </a:r>
            <a:r>
              <a:rPr lang="es-ES" altLang="es-ES" sz="1100" dirty="0">
                <a:latin typeface="Corbel" pitchFamily="34" charset="0"/>
                <a:ea typeface="Calibri" pitchFamily="34" charset="0"/>
                <a:cs typeface="Times New Roman" pitchFamily="18" charset="0"/>
              </a:rPr>
              <a:t> en 74 </a:t>
            </a:r>
            <a:r>
              <a:rPr lang="es-ES" altLang="es-ES" sz="1100" dirty="0" err="1">
                <a:latin typeface="Corbel" pitchFamily="34" charset="0"/>
                <a:ea typeface="Calibri" pitchFamily="34" charset="0"/>
                <a:cs typeface="Times New Roman" pitchFamily="18" charset="0"/>
              </a:rPr>
              <a:t>països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estrangers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suposant</a:t>
            </a:r>
            <a:r>
              <a:rPr lang="es-ES" altLang="es-ES" sz="1100" dirty="0">
                <a:latin typeface="Corbel" pitchFamily="34" charset="0"/>
                <a:ea typeface="Calibri" pitchFamily="34" charset="0"/>
                <a:cs typeface="Times New Roman" pitchFamily="18" charset="0"/>
              </a:rPr>
              <a:t> el </a:t>
            </a:r>
            <a:r>
              <a:rPr lang="es-ES" altLang="es-ES" sz="1100" dirty="0" err="1">
                <a:latin typeface="Corbel" pitchFamily="34" charset="0"/>
                <a:ea typeface="Calibri" pitchFamily="34" charset="0"/>
                <a:cs typeface="Times New Roman" pitchFamily="18" charset="0"/>
              </a:rPr>
              <a:t>major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desplegament</a:t>
            </a:r>
            <a:r>
              <a:rPr lang="es-ES" altLang="es-ES" sz="1100" dirty="0">
                <a:latin typeface="Corbel" pitchFamily="34" charset="0"/>
                <a:ea typeface="Calibri" pitchFamily="34" charset="0"/>
                <a:cs typeface="Times New Roman" pitchFamily="18" charset="0"/>
              </a:rPr>
              <a:t> militar en </a:t>
            </a:r>
            <a:r>
              <a:rPr lang="es-ES" altLang="es-ES" sz="1100" dirty="0" err="1">
                <a:latin typeface="Corbel" pitchFamily="34" charset="0"/>
                <a:ea typeface="Calibri" pitchFamily="34" charset="0"/>
                <a:cs typeface="Times New Roman" pitchFamily="18" charset="0"/>
              </a:rPr>
              <a:t>temps</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pau</a:t>
            </a:r>
            <a:r>
              <a:rPr lang="es-ES" altLang="es-ES" sz="1100" dirty="0">
                <a:latin typeface="Corbel" pitchFamily="34" charset="0"/>
                <a:ea typeface="Calibri" pitchFamily="34" charset="0"/>
                <a:cs typeface="Times New Roman" pitchFamily="18" charset="0"/>
              </a:rPr>
              <a:t> de la </a:t>
            </a:r>
            <a:r>
              <a:rPr lang="es-ES" altLang="es-ES" sz="1100" dirty="0" err="1">
                <a:latin typeface="Corbel" pitchFamily="34" charset="0"/>
                <a:ea typeface="Calibri" pitchFamily="34" charset="0"/>
                <a:cs typeface="Times New Roman" pitchFamily="18" charset="0"/>
              </a:rPr>
              <a:t>història</a:t>
            </a:r>
            <a:r>
              <a:rPr lang="es-ES" altLang="es-ES" sz="1100" dirty="0">
                <a:latin typeface="Corbel" pitchFamily="34" charset="0"/>
                <a:ea typeface="Calibri" pitchFamily="34" charset="0"/>
                <a:cs typeface="Times New Roman" pitchFamily="18" charset="0"/>
              </a:rPr>
              <a:t> i una </a:t>
            </a:r>
            <a:r>
              <a:rPr lang="es-ES" altLang="es-ES" sz="1100" dirty="0" err="1">
                <a:latin typeface="Corbel" pitchFamily="34" charset="0"/>
                <a:ea typeface="Calibri" pitchFamily="34" charset="0"/>
                <a:cs typeface="Times New Roman" pitchFamily="18" charset="0"/>
              </a:rPr>
              <a:t>vulneració</a:t>
            </a:r>
            <a:r>
              <a:rPr lang="es-ES" altLang="es-ES" sz="1100" dirty="0">
                <a:latin typeface="Corbel" pitchFamily="34" charset="0"/>
                <a:ea typeface="Calibri" pitchFamily="34" charset="0"/>
                <a:cs typeface="Times New Roman" pitchFamily="18" charset="0"/>
              </a:rPr>
              <a:t> de la </a:t>
            </a:r>
            <a:r>
              <a:rPr lang="es-ES" altLang="es-ES" sz="1100" dirty="0" err="1">
                <a:latin typeface="Corbel" pitchFamily="34" charset="0"/>
                <a:ea typeface="Calibri" pitchFamily="34" charset="0"/>
                <a:cs typeface="Times New Roman" pitchFamily="18" charset="0"/>
              </a:rPr>
              <a:t>sobirania</a:t>
            </a:r>
            <a:r>
              <a:rPr lang="es-ES" altLang="es-ES" sz="1100" dirty="0">
                <a:latin typeface="Corbel" pitchFamily="34" charset="0"/>
                <a:ea typeface="Calibri" pitchFamily="34" charset="0"/>
                <a:cs typeface="Times New Roman" pitchFamily="18" charset="0"/>
              </a:rPr>
              <a:t> de la resta de </a:t>
            </a:r>
            <a:r>
              <a:rPr lang="es-ES" altLang="es-ES" sz="1100" dirty="0" err="1">
                <a:latin typeface="Corbel" pitchFamily="34" charset="0"/>
                <a:ea typeface="Calibri" pitchFamily="34" charset="0"/>
                <a:cs typeface="Times New Roman" pitchFamily="18" charset="0"/>
              </a:rPr>
              <a:t>nacions</a:t>
            </a:r>
            <a:r>
              <a:rPr lang="es-ES" altLang="es-ES" sz="1100" dirty="0">
                <a:latin typeface="Corbel" pitchFamily="34" charset="0"/>
                <a:ea typeface="Calibri" pitchFamily="34" charset="0"/>
                <a:cs typeface="Times New Roman" pitchFamily="18" charset="0"/>
              </a:rPr>
              <a:t>.</a:t>
            </a:r>
          </a:p>
        </p:txBody>
      </p:sp>
    </p:spTree>
    <p:extLst>
      <p:ext uri="{BB962C8B-B14F-4D97-AF65-F5344CB8AC3E}">
        <p14:creationId xmlns:p14="http://schemas.microsoft.com/office/powerpoint/2010/main" val="2406794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a:latin typeface="Corbel" pitchFamily="34" charset="0"/>
                <a:ea typeface="Calibri" pitchFamily="34" charset="0"/>
                <a:cs typeface="Times New Roman" pitchFamily="18" charset="0"/>
              </a:rPr>
              <a:t>Jus ad Bellum</a:t>
            </a:r>
          </a:p>
          <a:p>
            <a:pPr>
              <a:spcBef>
                <a:spcPct val="0"/>
              </a:spcBef>
              <a:buNone/>
            </a:pPr>
            <a:r>
              <a:rPr lang="en-US" altLang="es-ES" sz="1100" dirty="0">
                <a:latin typeface="Corbel" pitchFamily="34" charset="0"/>
                <a:ea typeface="Calibri" pitchFamily="34" charset="0"/>
                <a:cs typeface="Times New Roman" pitchFamily="18" charset="0"/>
              </a:rPr>
              <a:t>2021</a:t>
            </a:r>
          </a:p>
          <a:p>
            <a:pPr>
              <a:spcBef>
                <a:spcPct val="0"/>
              </a:spcBef>
              <a:buNone/>
            </a:pPr>
            <a:r>
              <a:rPr lang="en-US" altLang="es-ES" sz="1100" dirty="0">
                <a:latin typeface="Corbel" pitchFamily="34" charset="0"/>
                <a:ea typeface="Calibri" pitchFamily="34" charset="0"/>
                <a:cs typeface="Times New Roman" pitchFamily="18" charset="0"/>
              </a:rPr>
              <a:t>Print on Panama fabric.</a:t>
            </a:r>
          </a:p>
          <a:p>
            <a:pPr>
              <a:spcBef>
                <a:spcPct val="0"/>
              </a:spcBef>
              <a:buNone/>
            </a:pPr>
            <a:r>
              <a:rPr lang="en-US" altLang="es-ES" sz="1100" dirty="0">
                <a:latin typeface="Corbel" pitchFamily="34" charset="0"/>
                <a:ea typeface="Calibri" pitchFamily="34" charset="0"/>
                <a:cs typeface="Times New Roman" pitchFamily="18" charset="0"/>
              </a:rPr>
              <a:t>228 x 140 cm.</a:t>
            </a:r>
          </a:p>
          <a:p>
            <a:pPr>
              <a:spcBef>
                <a:spcPct val="0"/>
              </a:spcBef>
              <a:buNone/>
            </a:pPr>
            <a:r>
              <a:rPr lang="en-US" altLang="es-ES" sz="1100" dirty="0">
                <a:latin typeface="Corbel" pitchFamily="34" charset="0"/>
                <a:ea typeface="Calibri" pitchFamily="34" charset="0"/>
                <a:cs typeface="Times New Roman" pitchFamily="18" charset="0"/>
              </a:rPr>
              <a:t>Edition of 3 + 1 AP</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784" y="2411760"/>
            <a:ext cx="3960440" cy="2369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3812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0682" y="2248862"/>
            <a:ext cx="576064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a:latin typeface="Corbel" pitchFamily="34" charset="0"/>
                <a:ea typeface="Calibri" pitchFamily="34" charset="0"/>
                <a:cs typeface="Times New Roman" pitchFamily="18" charset="0"/>
              </a:rPr>
              <a:t>El breve </a:t>
            </a:r>
            <a:r>
              <a:rPr lang="en-US" altLang="es-ES" sz="1100" b="1" i="1" dirty="0" err="1">
                <a:latin typeface="Corbel" pitchFamily="34" charset="0"/>
                <a:ea typeface="Calibri" pitchFamily="34" charset="0"/>
                <a:cs typeface="Times New Roman" pitchFamily="18" charset="0"/>
              </a:rPr>
              <a:t>siglo</a:t>
            </a:r>
            <a:r>
              <a:rPr lang="en-US" altLang="es-ES" sz="1100" b="1" i="1" dirty="0">
                <a:latin typeface="Corbel" pitchFamily="34" charset="0"/>
                <a:ea typeface="Calibri" pitchFamily="34" charset="0"/>
                <a:cs typeface="Times New Roman" pitchFamily="18" charset="0"/>
              </a:rPr>
              <a:t> XX </a:t>
            </a:r>
            <a:r>
              <a:rPr lang="en-US" altLang="es-ES" sz="1100" b="1" i="1" dirty="0" err="1">
                <a:latin typeface="Corbel" pitchFamily="34" charset="0"/>
                <a:ea typeface="Calibri" pitchFamily="34" charset="0"/>
                <a:cs typeface="Times New Roman" pitchFamily="18" charset="0"/>
              </a:rPr>
              <a:t>español</a:t>
            </a:r>
            <a:r>
              <a:rPr lang="en-US" altLang="es-ES" sz="1100" b="1" i="1" dirty="0">
                <a:latin typeface="Corbel" pitchFamily="34" charset="0"/>
                <a:ea typeface="Calibri" pitchFamily="34" charset="0"/>
                <a:cs typeface="Times New Roman" pitchFamily="18" charset="0"/>
              </a:rPr>
              <a:t> </a:t>
            </a:r>
          </a:p>
          <a:p>
            <a:pPr>
              <a:spcBef>
                <a:spcPct val="0"/>
              </a:spcBef>
              <a:buNone/>
            </a:pPr>
            <a:r>
              <a:rPr lang="en-US" altLang="es-ES" sz="1100" dirty="0">
                <a:latin typeface="Corbel" pitchFamily="34" charset="0"/>
                <a:ea typeface="Calibri" pitchFamily="34" charset="0"/>
                <a:cs typeface="Times New Roman" pitchFamily="18" charset="0"/>
              </a:rPr>
              <a:t>2020</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This work reproduces two original postage stamps which includes iconoclastic strategies capable of explaining the political convulsion of the last century in Spain. A postage stamp of Alfonso XIII that was  reused during the Republic Government by crossing his effigy, and a stamp issued by the II Republic that was </a:t>
            </a:r>
            <a:r>
              <a:rPr lang="en-US" altLang="es-ES" sz="1100" dirty="0" err="1">
                <a:latin typeface="Corbel" pitchFamily="34" charset="0"/>
                <a:ea typeface="Calibri" pitchFamily="34" charset="0"/>
                <a:cs typeface="Times New Roman" pitchFamily="18" charset="0"/>
              </a:rPr>
              <a:t>restampedlater</a:t>
            </a:r>
            <a:r>
              <a:rPr lang="en-US" altLang="es-ES" sz="1100" dirty="0">
                <a:latin typeface="Corbel" pitchFamily="34" charset="0"/>
                <a:ea typeface="Calibri" pitchFamily="34" charset="0"/>
                <a:cs typeface="Times New Roman" pitchFamily="18" charset="0"/>
              </a:rPr>
              <a:t> on by the Franco regime in 1941 with the incorporation of the new national emblem, including Saint John´s eagle. The work intends to scrutinize the visual technologies and strategies of legitimization utilized by the established  authorities in each historical process and how they face the need of suppressing any remaining trace of  what used to be. </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err="1">
                <a:latin typeface="Corbel" pitchFamily="34" charset="0"/>
                <a:ea typeface="Calibri" pitchFamily="34" charset="0"/>
                <a:cs typeface="Times New Roman" pitchFamily="18" charset="0"/>
              </a:rPr>
              <a:t>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obra</a:t>
            </a:r>
            <a:r>
              <a:rPr lang="en-US" altLang="es-ES" sz="1100" dirty="0">
                <a:latin typeface="Corbel" pitchFamily="34" charset="0"/>
                <a:ea typeface="Calibri" pitchFamily="34" charset="0"/>
                <a:cs typeface="Times New Roman" pitchFamily="18" charset="0"/>
              </a:rPr>
              <a:t> reproduce dos </a:t>
            </a:r>
            <a:r>
              <a:rPr lang="en-US" altLang="es-ES" sz="1100" dirty="0" err="1">
                <a:latin typeface="Corbel" pitchFamily="34" charset="0"/>
                <a:ea typeface="Calibri" pitchFamily="34" charset="0"/>
                <a:cs typeface="Times New Roman" pitchFamily="18" charset="0"/>
              </a:rPr>
              <a:t>sellos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postales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originales</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muestran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estrategias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iconoclastas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capaces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explicar</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convulso</a:t>
            </a:r>
            <a:r>
              <a:rPr lang="en-US" altLang="es-ES" sz="1100" dirty="0">
                <a:latin typeface="Corbel" pitchFamily="34" charset="0"/>
                <a:ea typeface="Calibri" pitchFamily="34" charset="0"/>
                <a:cs typeface="Times New Roman" pitchFamily="18" charset="0"/>
              </a:rPr>
              <a:t> panorama </a:t>
            </a:r>
            <a:r>
              <a:rPr lang="en-US" altLang="es-ES" sz="1100" dirty="0" err="1">
                <a:latin typeface="Corbel" pitchFamily="34" charset="0"/>
                <a:ea typeface="Calibri" pitchFamily="34" charset="0"/>
                <a:cs typeface="Times New Roman" pitchFamily="18" charset="0"/>
              </a:rPr>
              <a:t>político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español</a:t>
            </a:r>
            <a:r>
              <a:rPr lang="en-US" altLang="es-ES" sz="1100" dirty="0">
                <a:latin typeface="Corbel" pitchFamily="34" charset="0"/>
                <a:ea typeface="Calibri" pitchFamily="34" charset="0"/>
                <a:cs typeface="Times New Roman" pitchFamily="18" charset="0"/>
              </a:rPr>
              <a:t> del </a:t>
            </a:r>
            <a:r>
              <a:rPr lang="en-US" altLang="es-ES" sz="1100" dirty="0" err="1">
                <a:latin typeface="Corbel" pitchFamily="34" charset="0"/>
                <a:ea typeface="Calibri" pitchFamily="34" charset="0"/>
                <a:cs typeface="Times New Roman" pitchFamily="18" charset="0"/>
              </a:rPr>
              <a:t>siglo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pasado</a:t>
            </a:r>
            <a:r>
              <a:rPr lang="en-US" altLang="es-ES" sz="1100" dirty="0">
                <a:latin typeface="Corbel" pitchFamily="34" charset="0"/>
                <a:ea typeface="Calibri" pitchFamily="34" charset="0"/>
                <a:cs typeface="Times New Roman" pitchFamily="18" charset="0"/>
              </a:rPr>
              <a:t>. Un </a:t>
            </a:r>
            <a:r>
              <a:rPr lang="en-US" altLang="es-ES" sz="1100" dirty="0" err="1">
                <a:latin typeface="Corbel" pitchFamily="34" charset="0"/>
                <a:ea typeface="Calibri" pitchFamily="34" charset="0"/>
                <a:cs typeface="Times New Roman" pitchFamily="18" charset="0"/>
              </a:rPr>
              <a:t>sello</a:t>
            </a:r>
            <a:r>
              <a:rPr lang="en-US" altLang="es-ES" sz="1100" dirty="0">
                <a:latin typeface="Corbel" pitchFamily="34" charset="0"/>
                <a:ea typeface="Calibri" pitchFamily="34" charset="0"/>
                <a:cs typeface="Times New Roman" pitchFamily="18" charset="0"/>
              </a:rPr>
              <a:t> postal de Alfonso XIII </a:t>
            </a:r>
            <a:r>
              <a:rPr lang="en-US" altLang="es-ES" sz="1100" dirty="0" err="1">
                <a:latin typeface="Corbel" pitchFamily="34" charset="0"/>
                <a:ea typeface="Calibri" pitchFamily="34" charset="0"/>
                <a:cs typeface="Times New Roman" pitchFamily="18" charset="0"/>
              </a:rPr>
              <a:t>reutilizado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tras</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expulsión</a:t>
            </a:r>
            <a:r>
              <a:rPr lang="en-US" altLang="es-ES" sz="1100" dirty="0">
                <a:latin typeface="Corbel" pitchFamily="34" charset="0"/>
                <a:ea typeface="Calibri" pitchFamily="34" charset="0"/>
                <a:cs typeface="Times New Roman" pitchFamily="18" charset="0"/>
              </a:rPr>
              <a:t> del </a:t>
            </a:r>
            <a:r>
              <a:rPr lang="en-US" altLang="es-ES" sz="1100" dirty="0" err="1">
                <a:latin typeface="Corbel" pitchFamily="34" charset="0"/>
                <a:ea typeface="Calibri" pitchFamily="34" charset="0"/>
                <a:cs typeface="Times New Roman" pitchFamily="18" charset="0"/>
              </a:rPr>
              <a:t>monarca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por</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Gobierno</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República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tras</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tachado</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su</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efigie</a:t>
            </a:r>
            <a:r>
              <a:rPr lang="en-US" altLang="es-ES" sz="1100" dirty="0">
                <a:latin typeface="Corbel" pitchFamily="34" charset="0"/>
                <a:ea typeface="Calibri" pitchFamily="34" charset="0"/>
                <a:cs typeface="Times New Roman" pitchFamily="18" charset="0"/>
              </a:rPr>
              <a:t>, y un </a:t>
            </a:r>
            <a:r>
              <a:rPr lang="en-US" altLang="es-ES" sz="1100" dirty="0" err="1">
                <a:latin typeface="Corbel" pitchFamily="34" charset="0"/>
                <a:ea typeface="Calibri" pitchFamily="34" charset="0"/>
                <a:cs typeface="Times New Roman" pitchFamily="18" charset="0"/>
              </a:rPr>
              <a:t>sello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emitido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por</a:t>
            </a:r>
            <a:r>
              <a:rPr lang="en-US" altLang="es-ES" sz="1100" dirty="0">
                <a:latin typeface="Corbel" pitchFamily="34" charset="0"/>
                <a:ea typeface="Calibri" pitchFamily="34" charset="0"/>
                <a:cs typeface="Times New Roman" pitchFamily="18" charset="0"/>
              </a:rPr>
              <a:t> la II </a:t>
            </a:r>
            <a:r>
              <a:rPr lang="en-US" altLang="es-ES" sz="1100" dirty="0" err="1">
                <a:latin typeface="Corbel" pitchFamily="34" charset="0"/>
                <a:ea typeface="Calibri" pitchFamily="34" charset="0"/>
                <a:cs typeface="Times New Roman" pitchFamily="18" charset="0"/>
              </a:rPr>
              <a:t>República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reestampado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por</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régimen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franquista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1941,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el que se </a:t>
            </a:r>
            <a:r>
              <a:rPr lang="en-US" altLang="es-ES" sz="1100" dirty="0" err="1">
                <a:latin typeface="Corbel" pitchFamily="34" charset="0"/>
                <a:ea typeface="Calibri" pitchFamily="34" charset="0"/>
                <a:cs typeface="Times New Roman" pitchFamily="18" charset="0"/>
              </a:rPr>
              <a:t>incluye</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nuevo</a:t>
            </a:r>
            <a:r>
              <a:rPr lang="en-US" altLang="es-ES" sz="1100" dirty="0">
                <a:latin typeface="Corbel" pitchFamily="34" charset="0"/>
                <a:ea typeface="Calibri" pitchFamily="34" charset="0"/>
                <a:cs typeface="Times New Roman" pitchFamily="18" charset="0"/>
              </a:rPr>
              <a:t> escudo </a:t>
            </a:r>
            <a:r>
              <a:rPr lang="en-US" altLang="es-ES" sz="1100" dirty="0" err="1">
                <a:latin typeface="Corbel" pitchFamily="34" charset="0"/>
                <a:ea typeface="Calibri" pitchFamily="34" charset="0"/>
                <a:cs typeface="Times New Roman" pitchFamily="18" charset="0"/>
              </a:rPr>
              <a:t>institucional</a:t>
            </a:r>
            <a:r>
              <a:rPr lang="en-US" altLang="es-ES" sz="1100" dirty="0">
                <a:latin typeface="Corbel" pitchFamily="34" charset="0"/>
                <a:ea typeface="Calibri" pitchFamily="34" charset="0"/>
                <a:cs typeface="Times New Roman" pitchFamily="18" charset="0"/>
              </a:rPr>
              <a:t> con el </a:t>
            </a:r>
            <a:r>
              <a:rPr lang="en-US" altLang="es-ES" sz="1100" dirty="0" err="1">
                <a:latin typeface="Corbel" pitchFamily="34" charset="0"/>
                <a:ea typeface="Calibri" pitchFamily="34" charset="0"/>
                <a:cs typeface="Times New Roman" pitchFamily="18" charset="0"/>
              </a:rPr>
              <a:t>águila</a:t>
            </a:r>
            <a:r>
              <a:rPr lang="en-US" altLang="es-ES" sz="1100" dirty="0">
                <a:latin typeface="Corbel" pitchFamily="34" charset="0"/>
                <a:ea typeface="Calibri" pitchFamily="34" charset="0"/>
                <a:cs typeface="Times New Roman" pitchFamily="18" charset="0"/>
              </a:rPr>
              <a:t> de San Juan. La </a:t>
            </a:r>
            <a:r>
              <a:rPr lang="en-US" altLang="es-ES" sz="1100" dirty="0" err="1">
                <a:latin typeface="Corbel" pitchFamily="34" charset="0"/>
                <a:ea typeface="Calibri" pitchFamily="34" charset="0"/>
                <a:cs typeface="Times New Roman" pitchFamily="18" charset="0"/>
              </a:rPr>
              <a:t>obra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pretende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escrutar</a:t>
            </a:r>
            <a:r>
              <a:rPr lang="en-US" altLang="es-ES" sz="1100" dirty="0">
                <a:latin typeface="Corbel" pitchFamily="34" charset="0"/>
                <a:ea typeface="Calibri" pitchFamily="34" charset="0"/>
                <a:cs typeface="Times New Roman" pitchFamily="18" charset="0"/>
              </a:rPr>
              <a:t> las </a:t>
            </a:r>
            <a:r>
              <a:rPr lang="en-US" altLang="es-ES" sz="1100" dirty="0" err="1">
                <a:latin typeface="Corbel" pitchFamily="34" charset="0"/>
                <a:ea typeface="Calibri" pitchFamily="34" charset="0"/>
                <a:cs typeface="Times New Roman" pitchFamily="18" charset="0"/>
              </a:rPr>
              <a:t>tecnologías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visuales</a:t>
            </a:r>
            <a:r>
              <a:rPr lang="en-US" altLang="es-ES" sz="1100" dirty="0">
                <a:latin typeface="Corbel" pitchFamily="34" charset="0"/>
                <a:ea typeface="Calibri" pitchFamily="34" charset="0"/>
                <a:cs typeface="Times New Roman" pitchFamily="18" charset="0"/>
              </a:rPr>
              <a:t> y </a:t>
            </a:r>
            <a:r>
              <a:rPr lang="en-US" altLang="es-ES" sz="1100" dirty="0" err="1">
                <a:latin typeface="Corbel" pitchFamily="34" charset="0"/>
                <a:ea typeface="Calibri" pitchFamily="34" charset="0"/>
                <a:cs typeface="Times New Roman" pitchFamily="18" charset="0"/>
              </a:rPr>
              <a:t>estrategias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legitimación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utilizados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poderes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establecidos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proceso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histórico</a:t>
            </a:r>
            <a:r>
              <a:rPr lang="en-US" altLang="es-ES" sz="1100" dirty="0">
                <a:latin typeface="Corbel" pitchFamily="34" charset="0"/>
                <a:ea typeface="Calibri" pitchFamily="34" charset="0"/>
                <a:cs typeface="Times New Roman" pitchFamily="18" charset="0"/>
              </a:rPr>
              <a:t> y </a:t>
            </a:r>
            <a:r>
              <a:rPr lang="en-US" altLang="es-ES" sz="1100" dirty="0" err="1">
                <a:latin typeface="Corbel" pitchFamily="34" charset="0"/>
                <a:ea typeface="Calibri" pitchFamily="34" charset="0"/>
                <a:cs typeface="Times New Roman" pitchFamily="18" charset="0"/>
              </a:rPr>
              <a:t>cómo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actúan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frente</a:t>
            </a:r>
            <a:r>
              <a:rPr lang="en-US" altLang="es-ES" sz="1100" dirty="0">
                <a:latin typeface="Corbel" pitchFamily="34" charset="0"/>
                <a:ea typeface="Calibri" pitchFamily="34" charset="0"/>
                <a:cs typeface="Times New Roman" pitchFamily="18" charset="0"/>
              </a:rPr>
              <a:t> a la </a:t>
            </a:r>
            <a:r>
              <a:rPr lang="en-US" altLang="es-ES" sz="1100" dirty="0" err="1">
                <a:latin typeface="Corbel" pitchFamily="34" charset="0"/>
                <a:ea typeface="Calibri" pitchFamily="34" charset="0"/>
                <a:cs typeface="Times New Roman" pitchFamily="18" charset="0"/>
              </a:rPr>
              <a:t>necesidad</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eliminación</a:t>
            </a:r>
            <a:r>
              <a:rPr lang="en-US" altLang="es-ES" sz="1100" dirty="0">
                <a:latin typeface="Corbel" pitchFamily="34" charset="0"/>
                <a:ea typeface="Calibri" pitchFamily="34" charset="0"/>
                <a:cs typeface="Times New Roman" pitchFamily="18" charset="0"/>
              </a:rPr>
              <a:t> de un </a:t>
            </a:r>
            <a:r>
              <a:rPr lang="en-US" altLang="es-ES" sz="1100" dirty="0" err="1">
                <a:latin typeface="Corbel" pitchFamily="34" charset="0"/>
                <a:ea typeface="Calibri" pitchFamily="34" charset="0"/>
                <a:cs typeface="Times New Roman" pitchFamily="18" charset="0"/>
              </a:rPr>
              <a:t>rastro</a:t>
            </a:r>
            <a:r>
              <a:rPr lang="en-US" altLang="es-ES" sz="1100" dirty="0">
                <a:latin typeface="Corbel" pitchFamily="34" charset="0"/>
                <a:ea typeface="Calibri" pitchFamily="34" charset="0"/>
                <a:cs typeface="Times New Roman" pitchFamily="18" charset="0"/>
              </a:rPr>
              <a:t> anterior. </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err="1">
                <a:latin typeface="Corbel" pitchFamily="34" charset="0"/>
                <a:ea typeface="Calibri" pitchFamily="34" charset="0"/>
                <a:cs typeface="Times New Roman" pitchFamily="18" charset="0"/>
              </a:rPr>
              <a:t>Aquesta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obra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reproduïx</a:t>
            </a:r>
            <a:r>
              <a:rPr lang="en-US" altLang="es-ES" sz="1100" dirty="0">
                <a:latin typeface="Corbel" pitchFamily="34" charset="0"/>
                <a:ea typeface="Calibri" pitchFamily="34" charset="0"/>
                <a:cs typeface="Times New Roman" pitchFamily="18" charset="0"/>
              </a:rPr>
              <a:t> dos </a:t>
            </a:r>
            <a:r>
              <a:rPr lang="en-US" altLang="es-ES" sz="1100" dirty="0" err="1">
                <a:latin typeface="Corbel" pitchFamily="34" charset="0"/>
                <a:ea typeface="Calibri" pitchFamily="34" charset="0"/>
                <a:cs typeface="Times New Roman" pitchFamily="18" charset="0"/>
              </a:rPr>
              <a:t>segells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postals</a:t>
            </a:r>
            <a:r>
              <a:rPr lang="en-US" altLang="es-ES" sz="1100" dirty="0">
                <a:latin typeface="Corbel" pitchFamily="34" charset="0"/>
                <a:ea typeface="Calibri" pitchFamily="34" charset="0"/>
                <a:cs typeface="Times New Roman" pitchFamily="18" charset="0"/>
              </a:rPr>
              <a:t> originals que </a:t>
            </a:r>
            <a:r>
              <a:rPr lang="en-US" altLang="es-ES" sz="1100" dirty="0" err="1">
                <a:latin typeface="Corbel" pitchFamily="34" charset="0"/>
                <a:ea typeface="Calibri" pitchFamily="34" charset="0"/>
                <a:cs typeface="Times New Roman" pitchFamily="18" charset="0"/>
              </a:rPr>
              <a:t>mostren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estratègies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iconoclastes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capaces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d'explicar</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convuls</a:t>
            </a:r>
            <a:r>
              <a:rPr lang="en-US" altLang="es-ES" sz="1100" dirty="0">
                <a:latin typeface="Corbel" pitchFamily="34" charset="0"/>
                <a:ea typeface="Calibri" pitchFamily="34" charset="0"/>
                <a:cs typeface="Times New Roman" pitchFamily="18" charset="0"/>
              </a:rPr>
              <a:t> panorama </a:t>
            </a:r>
            <a:r>
              <a:rPr lang="en-US" altLang="es-ES" sz="1100" dirty="0" err="1">
                <a:latin typeface="Corbel" pitchFamily="34" charset="0"/>
                <a:ea typeface="Calibri" pitchFamily="34" charset="0"/>
                <a:cs typeface="Times New Roman" pitchFamily="18" charset="0"/>
              </a:rPr>
              <a:t>polític</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espanyol</a:t>
            </a:r>
            <a:r>
              <a:rPr lang="en-US" altLang="es-ES" sz="1100" dirty="0">
                <a:latin typeface="Corbel" pitchFamily="34" charset="0"/>
                <a:ea typeface="Calibri" pitchFamily="34" charset="0"/>
                <a:cs typeface="Times New Roman" pitchFamily="18" charset="0"/>
              </a:rPr>
              <a:t> del </a:t>
            </a:r>
            <a:r>
              <a:rPr lang="en-US" altLang="es-ES" sz="1100" dirty="0" err="1">
                <a:latin typeface="Corbel" pitchFamily="34" charset="0"/>
                <a:ea typeface="Calibri" pitchFamily="34" charset="0"/>
                <a:cs typeface="Times New Roman" pitchFamily="18" charset="0"/>
              </a:rPr>
              <a:t>segle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passat</a:t>
            </a:r>
            <a:r>
              <a:rPr lang="en-US" altLang="es-ES" sz="1100" dirty="0">
                <a:latin typeface="Corbel" pitchFamily="34" charset="0"/>
                <a:ea typeface="Calibri" pitchFamily="34" charset="0"/>
                <a:cs typeface="Times New Roman" pitchFamily="18" charset="0"/>
              </a:rPr>
              <a:t>. Un </a:t>
            </a:r>
            <a:r>
              <a:rPr lang="en-US" altLang="es-ES" sz="1100" dirty="0" err="1">
                <a:latin typeface="Corbel" pitchFamily="34" charset="0"/>
                <a:ea typeface="Calibri" pitchFamily="34" charset="0"/>
                <a:cs typeface="Times New Roman" pitchFamily="18" charset="0"/>
              </a:rPr>
              <a:t>segell</a:t>
            </a:r>
            <a:r>
              <a:rPr lang="en-US" altLang="es-ES" sz="1100" dirty="0">
                <a:latin typeface="Corbel" pitchFamily="34" charset="0"/>
                <a:ea typeface="Calibri" pitchFamily="34" charset="0"/>
                <a:cs typeface="Times New Roman" pitchFamily="18" charset="0"/>
              </a:rPr>
              <a:t> postal </a:t>
            </a:r>
            <a:r>
              <a:rPr lang="en-US" altLang="es-ES" sz="1100" dirty="0" err="1">
                <a:latin typeface="Corbel" pitchFamily="34" charset="0"/>
                <a:ea typeface="Calibri" pitchFamily="34" charset="0"/>
                <a:cs typeface="Times New Roman" pitchFamily="18" charset="0"/>
              </a:rPr>
              <a:t>d'Alfons</a:t>
            </a:r>
            <a:r>
              <a:rPr lang="en-US" altLang="es-ES" sz="1100" dirty="0">
                <a:latin typeface="Corbel" pitchFamily="34" charset="0"/>
                <a:ea typeface="Calibri" pitchFamily="34" charset="0"/>
                <a:cs typeface="Times New Roman" pitchFamily="18" charset="0"/>
              </a:rPr>
              <a:t> XIII </a:t>
            </a:r>
            <a:r>
              <a:rPr lang="en-US" altLang="es-ES" sz="1100" dirty="0" err="1">
                <a:latin typeface="Corbel" pitchFamily="34" charset="0"/>
                <a:ea typeface="Calibri" pitchFamily="34" charset="0"/>
                <a:cs typeface="Times New Roman" pitchFamily="18" charset="0"/>
              </a:rPr>
              <a:t>reutilitzat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després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l'expulsió</a:t>
            </a:r>
            <a:r>
              <a:rPr lang="en-US" altLang="es-ES" sz="1100" dirty="0">
                <a:latin typeface="Corbel" pitchFamily="34" charset="0"/>
                <a:ea typeface="Calibri" pitchFamily="34" charset="0"/>
                <a:cs typeface="Times New Roman" pitchFamily="18" charset="0"/>
              </a:rPr>
              <a:t> del </a:t>
            </a:r>
            <a:r>
              <a:rPr lang="en-US" altLang="es-ES" sz="1100" dirty="0" err="1">
                <a:latin typeface="Corbel" pitchFamily="34" charset="0"/>
                <a:ea typeface="Calibri" pitchFamily="34" charset="0"/>
                <a:cs typeface="Times New Roman" pitchFamily="18" charset="0"/>
              </a:rPr>
              <a:t>monarca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pel</a:t>
            </a:r>
            <a:r>
              <a:rPr lang="en-US" altLang="es-ES" sz="1100" dirty="0">
                <a:latin typeface="Corbel" pitchFamily="34" charset="0"/>
                <a:ea typeface="Calibri" pitchFamily="34" charset="0"/>
                <a:cs typeface="Times New Roman" pitchFamily="18" charset="0"/>
              </a:rPr>
              <a:t> Govern de la </a:t>
            </a:r>
            <a:r>
              <a:rPr lang="en-US" altLang="es-ES" sz="1100" dirty="0" err="1">
                <a:latin typeface="Corbel" pitchFamily="34" charset="0"/>
                <a:ea typeface="Calibri" pitchFamily="34" charset="0"/>
                <a:cs typeface="Times New Roman" pitchFamily="18" charset="0"/>
              </a:rPr>
              <a:t>República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després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ratllar</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seva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efígie</a:t>
            </a:r>
            <a:r>
              <a:rPr lang="en-US" altLang="es-ES" sz="1100" dirty="0">
                <a:latin typeface="Corbel" pitchFamily="34" charset="0"/>
                <a:ea typeface="Calibri" pitchFamily="34" charset="0"/>
                <a:cs typeface="Times New Roman" pitchFamily="18" charset="0"/>
              </a:rPr>
              <a:t>, i un </a:t>
            </a:r>
            <a:r>
              <a:rPr lang="en-US" altLang="es-ES" sz="1100" dirty="0" err="1">
                <a:latin typeface="Corbel" pitchFamily="34" charset="0"/>
                <a:ea typeface="Calibri" pitchFamily="34" charset="0"/>
                <a:cs typeface="Times New Roman" pitchFamily="18" charset="0"/>
              </a:rPr>
              <a:t>segell</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emès</a:t>
            </a:r>
            <a:r>
              <a:rPr lang="en-US" altLang="es-ES" sz="1100" dirty="0">
                <a:latin typeface="Corbel" pitchFamily="34" charset="0"/>
                <a:ea typeface="Calibri" pitchFamily="34" charset="0"/>
                <a:cs typeface="Times New Roman" pitchFamily="18" charset="0"/>
              </a:rPr>
              <a:t> per la II </a:t>
            </a:r>
            <a:r>
              <a:rPr lang="en-US" altLang="es-ES" sz="1100" dirty="0" err="1">
                <a:latin typeface="Corbel" pitchFamily="34" charset="0"/>
                <a:ea typeface="Calibri" pitchFamily="34" charset="0"/>
                <a:cs typeface="Times New Roman" pitchFamily="18" charset="0"/>
              </a:rPr>
              <a:t>República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resellat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pel</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règim</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franquista</a:t>
            </a:r>
            <a:r>
              <a:rPr lang="en-US" altLang="es-ES" sz="1100" dirty="0">
                <a:latin typeface="Corbel" pitchFamily="34" charset="0"/>
                <a:ea typeface="Calibri" pitchFamily="34" charset="0"/>
                <a:cs typeface="Times New Roman" pitchFamily="18" charset="0"/>
              </a:rPr>
              <a:t> el 1941,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qual</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s'inclou</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nou</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escut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institucional</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amb</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l'àguila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Sant</a:t>
            </a:r>
            <a:r>
              <a:rPr lang="en-US" altLang="es-ES" sz="1100" dirty="0">
                <a:latin typeface="Corbel" pitchFamily="34" charset="0"/>
                <a:ea typeface="Calibri" pitchFamily="34" charset="0"/>
                <a:cs typeface="Times New Roman" pitchFamily="18" charset="0"/>
              </a:rPr>
              <a:t> Joan. </a:t>
            </a:r>
            <a:r>
              <a:rPr lang="en-US" altLang="es-ES" sz="1100" dirty="0" err="1">
                <a:latin typeface="Corbel" pitchFamily="34" charset="0"/>
                <a:ea typeface="Calibri" pitchFamily="34" charset="0"/>
                <a:cs typeface="Times New Roman" pitchFamily="18" charset="0"/>
              </a:rPr>
              <a:t>L'obra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pretén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escrutar</a:t>
            </a:r>
            <a:r>
              <a:rPr lang="en-US" altLang="es-ES" sz="1100" dirty="0">
                <a:latin typeface="Corbel" pitchFamily="34" charset="0"/>
                <a:ea typeface="Calibri" pitchFamily="34" charset="0"/>
                <a:cs typeface="Times New Roman" pitchFamily="18" charset="0"/>
              </a:rPr>
              <a:t> les </a:t>
            </a:r>
            <a:r>
              <a:rPr lang="en-US" altLang="es-ES" sz="1100" dirty="0" err="1">
                <a:latin typeface="Corbel" pitchFamily="34" charset="0"/>
                <a:ea typeface="Calibri" pitchFamily="34" charset="0"/>
                <a:cs typeface="Times New Roman" pitchFamily="18" charset="0"/>
              </a:rPr>
              <a:t>tecnologies</a:t>
            </a:r>
            <a:r>
              <a:rPr lang="en-US" altLang="es-ES" sz="1100" dirty="0">
                <a:latin typeface="Corbel" pitchFamily="34" charset="0"/>
                <a:ea typeface="Calibri" pitchFamily="34" charset="0"/>
                <a:cs typeface="Times New Roman" pitchFamily="18" charset="0"/>
              </a:rPr>
              <a:t> visuals i </a:t>
            </a:r>
            <a:r>
              <a:rPr lang="en-US" altLang="es-ES" sz="1100" dirty="0" err="1">
                <a:latin typeface="Corbel" pitchFamily="34" charset="0"/>
                <a:ea typeface="Calibri" pitchFamily="34" charset="0"/>
                <a:cs typeface="Times New Roman" pitchFamily="18" charset="0"/>
              </a:rPr>
              <a:t>estratègies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legitimació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utilitzades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poders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establerts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procés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històric</a:t>
            </a:r>
            <a:r>
              <a:rPr lang="en-US" altLang="es-ES" sz="1100" dirty="0">
                <a:latin typeface="Corbel" pitchFamily="34" charset="0"/>
                <a:ea typeface="Calibri" pitchFamily="34" charset="0"/>
                <a:cs typeface="Times New Roman" pitchFamily="18" charset="0"/>
              </a:rPr>
              <a:t> i com </a:t>
            </a:r>
            <a:r>
              <a:rPr lang="en-US" altLang="es-ES" sz="1100" dirty="0" err="1">
                <a:latin typeface="Corbel" pitchFamily="34" charset="0"/>
                <a:ea typeface="Calibri" pitchFamily="34" charset="0"/>
                <a:cs typeface="Times New Roman" pitchFamily="18" charset="0"/>
              </a:rPr>
              <a:t>actuen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davant</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necessitat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d'eliminar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empremta</a:t>
            </a:r>
            <a:r>
              <a:rPr lang="en-US" altLang="es-ES" sz="1100" dirty="0">
                <a:latin typeface="Corbel" pitchFamily="34" charset="0"/>
                <a:ea typeface="Calibri" pitchFamily="34" charset="0"/>
                <a:cs typeface="Times New Roman" pitchFamily="18" charset="0"/>
              </a:rPr>
              <a:t> anterior. </a:t>
            </a:r>
          </a:p>
        </p:txBody>
      </p:sp>
    </p:spTree>
    <p:extLst>
      <p:ext uri="{BB962C8B-B14F-4D97-AF65-F5344CB8AC3E}">
        <p14:creationId xmlns:p14="http://schemas.microsoft.com/office/powerpoint/2010/main" val="3696358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a:latin typeface="Corbel" pitchFamily="34" charset="0"/>
                <a:ea typeface="Calibri" pitchFamily="34" charset="0"/>
                <a:cs typeface="Times New Roman" pitchFamily="18" charset="0"/>
              </a:rPr>
              <a:t>El breve </a:t>
            </a:r>
            <a:r>
              <a:rPr lang="en-US" altLang="es-ES" sz="1100" b="1" i="1" dirty="0" err="1">
                <a:latin typeface="Corbel" pitchFamily="34" charset="0"/>
                <a:ea typeface="Calibri" pitchFamily="34" charset="0"/>
                <a:cs typeface="Times New Roman" pitchFamily="18" charset="0"/>
              </a:rPr>
              <a:t>siglo</a:t>
            </a:r>
            <a:r>
              <a:rPr lang="en-US" altLang="es-ES" sz="1100" b="1" i="1" dirty="0">
                <a:latin typeface="Corbel" pitchFamily="34" charset="0"/>
                <a:ea typeface="Calibri" pitchFamily="34" charset="0"/>
                <a:cs typeface="Times New Roman" pitchFamily="18" charset="0"/>
              </a:rPr>
              <a:t> XX </a:t>
            </a:r>
            <a:r>
              <a:rPr lang="en-US" altLang="es-ES" sz="1100" b="1" i="1" dirty="0" err="1">
                <a:latin typeface="Corbel" pitchFamily="34" charset="0"/>
                <a:ea typeface="Calibri" pitchFamily="34" charset="0"/>
                <a:cs typeface="Times New Roman" pitchFamily="18" charset="0"/>
              </a:rPr>
              <a:t>español</a:t>
            </a:r>
            <a:endParaRPr lang="en-US" altLang="es-ES" sz="1100" b="1" i="1"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2020</a:t>
            </a:r>
          </a:p>
          <a:p>
            <a:pPr>
              <a:spcBef>
                <a:spcPct val="0"/>
              </a:spcBef>
              <a:buNone/>
            </a:pPr>
            <a:r>
              <a:rPr lang="en-US" altLang="es-ES" sz="1100" dirty="0">
                <a:latin typeface="Corbel" pitchFamily="34" charset="0"/>
                <a:ea typeface="Calibri" pitchFamily="34" charset="0"/>
                <a:cs typeface="Times New Roman" pitchFamily="18" charset="0"/>
              </a:rPr>
              <a:t>Print from original postage stamps on </a:t>
            </a:r>
            <a:r>
              <a:rPr lang="en-US" altLang="es-ES" sz="1100" dirty="0" err="1">
                <a:latin typeface="Corbel" pitchFamily="34" charset="0"/>
                <a:ea typeface="Calibri" pitchFamily="34" charset="0"/>
                <a:cs typeface="Times New Roman" pitchFamily="18" charset="0"/>
              </a:rPr>
              <a:t>Hahnemühle</a:t>
            </a:r>
            <a:r>
              <a:rPr lang="en-US" altLang="es-ES" sz="1100" dirty="0">
                <a:latin typeface="Corbel" pitchFamily="34" charset="0"/>
                <a:ea typeface="Calibri" pitchFamily="34" charset="0"/>
                <a:cs typeface="Times New Roman" pitchFamily="18" charset="0"/>
              </a:rPr>
              <a:t> paper, aluminum frame, museum glass.</a:t>
            </a:r>
          </a:p>
          <a:p>
            <a:pPr>
              <a:spcBef>
                <a:spcPct val="0"/>
              </a:spcBef>
              <a:buNone/>
            </a:pPr>
            <a:r>
              <a:rPr lang="en-US" altLang="es-ES" sz="1100" dirty="0">
                <a:latin typeface="Corbel" pitchFamily="34" charset="0"/>
                <a:ea typeface="Calibri" pitchFamily="34" charset="0"/>
                <a:cs typeface="Times New Roman" pitchFamily="18" charset="0"/>
              </a:rPr>
              <a:t>70 x 41 cm.</a:t>
            </a:r>
          </a:p>
          <a:p>
            <a:pPr>
              <a:spcBef>
                <a:spcPct val="0"/>
              </a:spcBef>
              <a:buNone/>
            </a:pPr>
            <a:r>
              <a:rPr lang="en-US" altLang="es-ES" sz="1100" dirty="0">
                <a:latin typeface="Corbel" pitchFamily="34" charset="0"/>
                <a:ea typeface="Calibri" pitchFamily="34" charset="0"/>
                <a:cs typeface="Times New Roman" pitchFamily="18" charset="0"/>
              </a:rPr>
              <a:t>Edition of 3</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99" y="2411761"/>
            <a:ext cx="3600401" cy="341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1731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0682" y="2248862"/>
            <a:ext cx="576064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Papel</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mojado</a:t>
            </a:r>
            <a:r>
              <a:rPr lang="en-US" altLang="es-ES" sz="1100" b="1" i="1" dirty="0">
                <a:latin typeface="Corbel" pitchFamily="34" charset="0"/>
                <a:ea typeface="Calibri" pitchFamily="34" charset="0"/>
                <a:cs typeface="Times New Roman" pitchFamily="18" charset="0"/>
              </a:rPr>
              <a:t/>
            </a:r>
            <a:br>
              <a:rPr lang="en-US" altLang="es-ES" sz="1100" b="1" i="1" dirty="0">
                <a:latin typeface="Corbel" pitchFamily="34" charset="0"/>
                <a:ea typeface="Calibri" pitchFamily="34" charset="0"/>
                <a:cs typeface="Times New Roman" pitchFamily="18" charset="0"/>
              </a:rPr>
            </a:br>
            <a:r>
              <a:rPr lang="en-US" altLang="es-ES" sz="1100" dirty="0">
                <a:latin typeface="Corbel" pitchFamily="34" charset="0"/>
                <a:ea typeface="Calibri" pitchFamily="34" charset="0"/>
                <a:cs typeface="Times New Roman" pitchFamily="18" charset="0"/>
              </a:rPr>
              <a:t>2020</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In this work, every one of the resolutions passed by the UN Security Council on "The Question of Palestine" during the last 66 years are incorporated overlapping each other. The particularity of the UN Security Council is that, unlike other UN bodies that can only make recommendations to governments, it can make decisions and oblige members to comply with them, in accordance with the provisions of the United Nations Charter. In spite of this, the resolutions referring to "The Question of Palestine" have been systematically disregarded by the State of Israel. </a:t>
            </a:r>
            <a:br>
              <a:rPr lang="en-US" altLang="es-ES" sz="1100" dirty="0">
                <a:latin typeface="Corbel" pitchFamily="34" charset="0"/>
                <a:ea typeface="Calibri" pitchFamily="34" charset="0"/>
                <a:cs typeface="Times New Roman" pitchFamily="18" charset="0"/>
              </a:rPr>
            </a:br>
            <a:r>
              <a:rPr lang="en-US" altLang="es-ES" sz="1100" dirty="0">
                <a:latin typeface="Corbel" pitchFamily="34" charset="0"/>
                <a:ea typeface="Calibri" pitchFamily="34" charset="0"/>
                <a:cs typeface="Times New Roman" pitchFamily="18" charset="0"/>
              </a:rPr>
              <a:t/>
            </a:r>
            <a:br>
              <a:rPr lang="en-US" altLang="es-ES" sz="1100" dirty="0">
                <a:latin typeface="Corbel" pitchFamily="34" charset="0"/>
                <a:ea typeface="Calibri" pitchFamily="34" charset="0"/>
                <a:cs typeface="Times New Roman" pitchFamily="18" charset="0"/>
              </a:rPr>
            </a:b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obra</a:t>
            </a:r>
            <a:r>
              <a:rPr lang="en-US" altLang="es-ES" sz="1100" dirty="0">
                <a:latin typeface="Corbel" pitchFamily="34" charset="0"/>
                <a:ea typeface="Calibri" pitchFamily="34" charset="0"/>
                <a:cs typeface="Times New Roman" pitchFamily="18" charset="0"/>
              </a:rPr>
              <a:t> se </a:t>
            </a:r>
            <a:r>
              <a:rPr lang="en-US" altLang="es-ES" sz="1100" dirty="0" err="1">
                <a:latin typeface="Corbel" pitchFamily="34" charset="0"/>
                <a:ea typeface="Calibri" pitchFamily="34" charset="0"/>
                <a:cs typeface="Times New Roman" pitchFamily="18" charset="0"/>
              </a:rPr>
              <a:t>incorporan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superpuestas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todas</a:t>
            </a:r>
            <a:r>
              <a:rPr lang="en-US" altLang="es-ES" sz="1100" dirty="0">
                <a:latin typeface="Corbel" pitchFamily="34" charset="0"/>
                <a:ea typeface="Calibri" pitchFamily="34" charset="0"/>
                <a:cs typeface="Times New Roman" pitchFamily="18" charset="0"/>
              </a:rPr>
              <a:t> y </a:t>
            </a:r>
            <a:r>
              <a:rPr lang="en-US" altLang="es-ES" sz="1100" dirty="0" err="1">
                <a:latin typeface="Corbel" pitchFamily="34" charset="0"/>
                <a:ea typeface="Calibri" pitchFamily="34" charset="0"/>
                <a:cs typeface="Times New Roman" pitchFamily="18" charset="0"/>
              </a:rPr>
              <a:t>cada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de las </a:t>
            </a:r>
            <a:r>
              <a:rPr lang="en-US" altLang="es-ES" sz="1100" dirty="0" err="1">
                <a:latin typeface="Corbel" pitchFamily="34" charset="0"/>
                <a:ea typeface="Calibri" pitchFamily="34" charset="0"/>
                <a:cs typeface="Times New Roman" pitchFamily="18" charset="0"/>
              </a:rPr>
              <a:t>resoluciones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aprobadas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Consejo</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Seguridad</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ONU</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referidas</a:t>
            </a:r>
            <a:r>
              <a:rPr lang="en-US" altLang="es-ES" sz="1100" dirty="0">
                <a:latin typeface="Corbel" pitchFamily="34" charset="0"/>
                <a:ea typeface="Calibri" pitchFamily="34" charset="0"/>
                <a:cs typeface="Times New Roman" pitchFamily="18" charset="0"/>
              </a:rPr>
              <a:t> a “La </a:t>
            </a:r>
            <a:r>
              <a:rPr lang="en-US" altLang="es-ES" sz="1100" dirty="0" err="1">
                <a:latin typeface="Corbel" pitchFamily="34" charset="0"/>
                <a:ea typeface="Calibri" pitchFamily="34" charset="0"/>
                <a:cs typeface="Times New Roman" pitchFamily="18" charset="0"/>
              </a:rPr>
              <a:t>cuestión</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Palestina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emitidas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durante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últimos</a:t>
            </a:r>
            <a:r>
              <a:rPr lang="en-US" altLang="es-ES" sz="1100" dirty="0">
                <a:latin typeface="Corbel" pitchFamily="34" charset="0"/>
                <a:ea typeface="Calibri" pitchFamily="34" charset="0"/>
                <a:cs typeface="Times New Roman" pitchFamily="18" charset="0"/>
              </a:rPr>
              <a:t> 66 </a:t>
            </a:r>
            <a:r>
              <a:rPr lang="en-US" altLang="es-ES" sz="1100" dirty="0" err="1">
                <a:latin typeface="Corbel" pitchFamily="34" charset="0"/>
                <a:ea typeface="Calibri" pitchFamily="34" charset="0"/>
                <a:cs typeface="Times New Roman" pitchFamily="18" charset="0"/>
              </a:rPr>
              <a:t>años</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particularidad</a:t>
            </a:r>
            <a:r>
              <a:rPr lang="en-US" altLang="es-ES" sz="1100" dirty="0">
                <a:latin typeface="Corbel" pitchFamily="34" charset="0"/>
                <a:ea typeface="Calibri" pitchFamily="34" charset="0"/>
                <a:cs typeface="Times New Roman" pitchFamily="18" charset="0"/>
              </a:rPr>
              <a:t> del </a:t>
            </a:r>
            <a:r>
              <a:rPr lang="en-US" altLang="es-ES" sz="1100" dirty="0" err="1">
                <a:latin typeface="Corbel" pitchFamily="34" charset="0"/>
                <a:ea typeface="Calibri" pitchFamily="34" charset="0"/>
                <a:cs typeface="Times New Roman" pitchFamily="18" charset="0"/>
              </a:rPr>
              <a:t>Consejo</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Seguridad</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a:t>
            </a:r>
            <a:r>
              <a:rPr lang="en-US" altLang="es-ES" sz="1100" dirty="0">
                <a:latin typeface="Corbel" pitchFamily="34" charset="0"/>
                <a:ea typeface="Calibri" pitchFamily="34" charset="0"/>
                <a:cs typeface="Times New Roman" pitchFamily="18" charset="0"/>
              </a:rPr>
              <a:t> que, a </a:t>
            </a:r>
            <a:r>
              <a:rPr lang="en-US" altLang="es-ES" sz="1100" dirty="0" err="1">
                <a:latin typeface="Corbel" pitchFamily="34" charset="0"/>
                <a:ea typeface="Calibri" pitchFamily="34" charset="0"/>
                <a:cs typeface="Times New Roman" pitchFamily="18" charset="0"/>
              </a:rPr>
              <a:t>diferencia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otras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instancias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ONU</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sólo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pueden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realizar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recomendaciones</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los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gobiernos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éste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puede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tomar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decisiones</a:t>
            </a:r>
            <a:r>
              <a:rPr lang="en-US" altLang="es-ES" sz="1100" dirty="0">
                <a:latin typeface="Corbel" pitchFamily="34" charset="0"/>
                <a:ea typeface="Calibri" pitchFamily="34" charset="0"/>
                <a:cs typeface="Times New Roman" pitchFamily="18" charset="0"/>
              </a:rPr>
              <a:t> y </a:t>
            </a:r>
            <a:r>
              <a:rPr lang="en-US" altLang="es-ES" sz="1100" dirty="0" err="1">
                <a:latin typeface="Corbel" pitchFamily="34" charset="0"/>
                <a:ea typeface="Calibri" pitchFamily="34" charset="0"/>
                <a:cs typeface="Times New Roman" pitchFamily="18" charset="0"/>
              </a:rPr>
              <a:t>obligar</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los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miembros</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cumplirlas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acuerdo</a:t>
            </a:r>
            <a:r>
              <a:rPr lang="en-US" altLang="es-ES" sz="1100" dirty="0">
                <a:latin typeface="Corbel" pitchFamily="34" charset="0"/>
                <a:ea typeface="Calibri" pitchFamily="34" charset="0"/>
                <a:cs typeface="Times New Roman" pitchFamily="18" charset="0"/>
              </a:rPr>
              <a:t> a lo </a:t>
            </a:r>
            <a:r>
              <a:rPr lang="en-US" altLang="es-ES" sz="1100" dirty="0" err="1">
                <a:latin typeface="Corbel" pitchFamily="34" charset="0"/>
                <a:ea typeface="Calibri" pitchFamily="34" charset="0"/>
                <a:cs typeface="Times New Roman" pitchFamily="18" charset="0"/>
              </a:rPr>
              <a:t>establecido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por</a:t>
            </a:r>
            <a:r>
              <a:rPr lang="en-US" altLang="es-ES" sz="1100" dirty="0">
                <a:latin typeface="Corbel" pitchFamily="34" charset="0"/>
                <a:ea typeface="Calibri" pitchFamily="34" charset="0"/>
                <a:cs typeface="Times New Roman" pitchFamily="18" charset="0"/>
              </a:rPr>
              <a:t> la Carta de las </a:t>
            </a:r>
            <a:r>
              <a:rPr lang="en-US" altLang="es-ES" sz="1100" dirty="0" err="1">
                <a:latin typeface="Corbel" pitchFamily="34" charset="0"/>
                <a:ea typeface="Calibri" pitchFamily="34" charset="0"/>
                <a:cs typeface="Times New Roman" pitchFamily="18" charset="0"/>
              </a:rPr>
              <a:t>Naciones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Unidas</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pesar</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ello</a:t>
            </a:r>
            <a:r>
              <a:rPr lang="en-US" altLang="es-ES" sz="1100" dirty="0">
                <a:latin typeface="Corbel" pitchFamily="34" charset="0"/>
                <a:ea typeface="Calibri" pitchFamily="34" charset="0"/>
                <a:cs typeface="Times New Roman" pitchFamily="18" charset="0"/>
              </a:rPr>
              <a:t>, las </a:t>
            </a:r>
            <a:r>
              <a:rPr lang="en-US" altLang="es-ES" sz="1100" dirty="0" err="1">
                <a:latin typeface="Corbel" pitchFamily="34" charset="0"/>
                <a:ea typeface="Calibri" pitchFamily="34" charset="0"/>
                <a:cs typeface="Times New Roman" pitchFamily="18" charset="0"/>
              </a:rPr>
              <a:t>resoluciones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referidas</a:t>
            </a:r>
            <a:r>
              <a:rPr lang="en-US" altLang="es-ES" sz="1100" dirty="0">
                <a:latin typeface="Corbel" pitchFamily="34" charset="0"/>
                <a:ea typeface="Calibri" pitchFamily="34" charset="0"/>
                <a:cs typeface="Times New Roman" pitchFamily="18" charset="0"/>
              </a:rPr>
              <a:t> a “La </a:t>
            </a:r>
            <a:r>
              <a:rPr lang="en-US" altLang="es-ES" sz="1100" dirty="0" err="1">
                <a:latin typeface="Corbel" pitchFamily="34" charset="0"/>
                <a:ea typeface="Calibri" pitchFamily="34" charset="0"/>
                <a:cs typeface="Times New Roman" pitchFamily="18" charset="0"/>
              </a:rPr>
              <a:t>cuestión</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Palestina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han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sido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sistemáticamente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incumplidas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por</a:t>
            </a:r>
            <a:r>
              <a:rPr lang="en-US" altLang="es-ES" sz="1100" dirty="0">
                <a:latin typeface="Corbel" pitchFamily="34" charset="0"/>
                <a:ea typeface="Calibri" pitchFamily="34" charset="0"/>
                <a:cs typeface="Times New Roman" pitchFamily="18" charset="0"/>
              </a:rPr>
              <a:t> el Estado de Israel.</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aquesta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obra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superposen</a:t>
            </a:r>
            <a:r>
              <a:rPr lang="en-US" altLang="es-ES" sz="1100" dirty="0">
                <a:latin typeface="Corbel" pitchFamily="34" charset="0"/>
                <a:ea typeface="Calibri" pitchFamily="34" charset="0"/>
                <a:cs typeface="Times New Roman" pitchFamily="18" charset="0"/>
              </a:rPr>
              <a:t> totes i </a:t>
            </a:r>
            <a:r>
              <a:rPr lang="en-US" altLang="es-ES" sz="1100" dirty="0" err="1">
                <a:latin typeface="Corbel" pitchFamily="34" charset="0"/>
                <a:ea typeface="Calibri" pitchFamily="34" charset="0"/>
                <a:cs typeface="Times New Roman" pitchFamily="18" charset="0"/>
              </a:rPr>
              <a:t>cadascuna</a:t>
            </a:r>
            <a:r>
              <a:rPr lang="en-US" altLang="es-ES" sz="1100" dirty="0">
                <a:latin typeface="Corbel" pitchFamily="34" charset="0"/>
                <a:ea typeface="Calibri" pitchFamily="34" charset="0"/>
                <a:cs typeface="Times New Roman" pitchFamily="18" charset="0"/>
              </a:rPr>
              <a:t> de les </a:t>
            </a:r>
            <a:r>
              <a:rPr lang="en-US" altLang="es-ES" sz="1100" dirty="0" err="1">
                <a:latin typeface="Corbel" pitchFamily="34" charset="0"/>
                <a:ea typeface="Calibri" pitchFamily="34" charset="0"/>
                <a:cs typeface="Times New Roman" pitchFamily="18" charset="0"/>
              </a:rPr>
              <a:t>resolucions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aprovades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Consell</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Seguretat</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l'ONU</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referides</a:t>
            </a:r>
            <a:r>
              <a:rPr lang="en-US" altLang="es-ES" sz="1100" dirty="0">
                <a:latin typeface="Corbel" pitchFamily="34" charset="0"/>
                <a:ea typeface="Calibri" pitchFamily="34" charset="0"/>
                <a:cs typeface="Times New Roman" pitchFamily="18" charset="0"/>
              </a:rPr>
              <a:t> a "La </a:t>
            </a:r>
            <a:r>
              <a:rPr lang="en-US" altLang="es-ES" sz="1100" dirty="0" err="1">
                <a:latin typeface="Corbel" pitchFamily="34" charset="0"/>
                <a:ea typeface="Calibri" pitchFamily="34" charset="0"/>
                <a:cs typeface="Times New Roman" pitchFamily="18" charset="0"/>
              </a:rPr>
              <a:t>qüestió</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Palestina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emeses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durant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últims</a:t>
            </a:r>
            <a:r>
              <a:rPr lang="en-US" altLang="es-ES" sz="1100" dirty="0">
                <a:latin typeface="Corbel" pitchFamily="34" charset="0"/>
                <a:ea typeface="Calibri" pitchFamily="34" charset="0"/>
                <a:cs typeface="Times New Roman" pitchFamily="18" charset="0"/>
              </a:rPr>
              <a:t> 66 </a:t>
            </a:r>
            <a:r>
              <a:rPr lang="en-US" altLang="es-ES" sz="1100" dirty="0" err="1">
                <a:latin typeface="Corbel" pitchFamily="34" charset="0"/>
                <a:ea typeface="Calibri" pitchFamily="34" charset="0"/>
                <a:cs typeface="Times New Roman" pitchFamily="18" charset="0"/>
              </a:rPr>
              <a:t>anys</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particularitat</a:t>
            </a:r>
            <a:r>
              <a:rPr lang="en-US" altLang="es-ES" sz="1100" dirty="0">
                <a:latin typeface="Corbel" pitchFamily="34" charset="0"/>
                <a:ea typeface="Calibri" pitchFamily="34" charset="0"/>
                <a:cs typeface="Times New Roman" pitchFamily="18" charset="0"/>
              </a:rPr>
              <a:t> del </a:t>
            </a:r>
            <a:r>
              <a:rPr lang="en-US" altLang="es-ES" sz="1100" dirty="0" err="1">
                <a:latin typeface="Corbel" pitchFamily="34" charset="0"/>
                <a:ea typeface="Calibri" pitchFamily="34" charset="0"/>
                <a:cs typeface="Times New Roman" pitchFamily="18" charset="0"/>
              </a:rPr>
              <a:t>Consell</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Seguretat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és</a:t>
            </a:r>
            <a:r>
              <a:rPr lang="en-US" altLang="es-ES" sz="1100" dirty="0">
                <a:latin typeface="Corbel" pitchFamily="34" charset="0"/>
                <a:ea typeface="Calibri" pitchFamily="34" charset="0"/>
                <a:cs typeface="Times New Roman" pitchFamily="18" charset="0"/>
              </a:rPr>
              <a:t> que, a </a:t>
            </a:r>
            <a:r>
              <a:rPr lang="en-US" altLang="es-ES" sz="1100" dirty="0" err="1">
                <a:latin typeface="Corbel" pitchFamily="34" charset="0"/>
                <a:ea typeface="Calibri" pitchFamily="34" charset="0"/>
                <a:cs typeface="Times New Roman" pitchFamily="18" charset="0"/>
              </a:rPr>
              <a:t>diferència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d'altres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instàncies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l'ONU</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només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poden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fer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recomanacions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als</a:t>
            </a:r>
            <a:r>
              <a:rPr lang="en-US" altLang="es-ES" sz="1100" dirty="0">
                <a:latin typeface="Corbel" pitchFamily="34" charset="0"/>
                <a:ea typeface="Calibri" pitchFamily="34" charset="0"/>
                <a:cs typeface="Times New Roman" pitchFamily="18" charset="0"/>
              </a:rPr>
              <a:t> governs, </a:t>
            </a:r>
            <a:r>
              <a:rPr lang="en-US" altLang="es-ES" sz="1100" dirty="0" err="1">
                <a:latin typeface="Corbel" pitchFamily="34" charset="0"/>
                <a:ea typeface="Calibri" pitchFamily="34" charset="0"/>
                <a:cs typeface="Times New Roman" pitchFamily="18" charset="0"/>
              </a:rPr>
              <a:t>aquest</a:t>
            </a:r>
            <a:r>
              <a:rPr lang="en-US" altLang="es-ES" sz="1100" dirty="0">
                <a:latin typeface="Corbel" pitchFamily="34" charset="0"/>
                <a:ea typeface="Calibri" pitchFamily="34" charset="0"/>
                <a:cs typeface="Times New Roman" pitchFamily="18" charset="0"/>
              </a:rPr>
              <a:t> pot </a:t>
            </a:r>
            <a:r>
              <a:rPr lang="en-US" altLang="es-ES" sz="1100" dirty="0" err="1">
                <a:latin typeface="Corbel" pitchFamily="34" charset="0"/>
                <a:ea typeface="Calibri" pitchFamily="34" charset="0"/>
                <a:cs typeface="Times New Roman" pitchFamily="18" charset="0"/>
              </a:rPr>
              <a:t>prendre</a:t>
            </a:r>
            <a:r>
              <a:rPr lang="en-US" altLang="es-ES" sz="1100" dirty="0">
                <a:latin typeface="Corbel" pitchFamily="34" charset="0"/>
                <a:ea typeface="Calibri" pitchFamily="34" charset="0"/>
                <a:cs typeface="Times New Roman" pitchFamily="18" charset="0"/>
              </a:rPr>
              <a:t> decisions i </a:t>
            </a:r>
            <a:r>
              <a:rPr lang="en-US" altLang="es-ES" sz="1100" dirty="0" err="1">
                <a:latin typeface="Corbel" pitchFamily="34" charset="0"/>
                <a:ea typeface="Calibri" pitchFamily="34" charset="0"/>
                <a:cs typeface="Times New Roman" pitchFamily="18" charset="0"/>
              </a:rPr>
              <a:t>obligar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membres</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complir</a:t>
            </a:r>
            <a:r>
              <a:rPr lang="en-US" altLang="es-ES" sz="1100" dirty="0">
                <a:latin typeface="Corbel" pitchFamily="34" charset="0"/>
                <a:ea typeface="Calibri" pitchFamily="34" charset="0"/>
                <a:cs typeface="Times New Roman" pitchFamily="18" charset="0"/>
              </a:rPr>
              <a:t>-les, </a:t>
            </a:r>
            <a:r>
              <a:rPr lang="en-US" altLang="es-ES" sz="1100" dirty="0" err="1">
                <a:latin typeface="Corbel" pitchFamily="34" charset="0"/>
                <a:ea typeface="Calibri" pitchFamily="34" charset="0"/>
                <a:cs typeface="Times New Roman" pitchFamily="18" charset="0"/>
              </a:rPr>
              <a:t>d'acord</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amb</a:t>
            </a:r>
            <a:r>
              <a:rPr lang="en-US" altLang="es-ES" sz="1100" dirty="0">
                <a:latin typeface="Corbel" pitchFamily="34" charset="0"/>
                <a:ea typeface="Calibri" pitchFamily="34" charset="0"/>
                <a:cs typeface="Times New Roman" pitchFamily="18" charset="0"/>
              </a:rPr>
              <a:t> el que </a:t>
            </a:r>
            <a:r>
              <a:rPr lang="en-US" altLang="es-ES" sz="1100" dirty="0" err="1">
                <a:latin typeface="Corbel" pitchFamily="34" charset="0"/>
                <a:ea typeface="Calibri" pitchFamily="34" charset="0"/>
                <a:cs typeface="Times New Roman" pitchFamily="18" charset="0"/>
              </a:rPr>
              <a:t>estableix</a:t>
            </a:r>
            <a:r>
              <a:rPr lang="en-US" altLang="es-ES" sz="1100" dirty="0">
                <a:latin typeface="Corbel" pitchFamily="34" charset="0"/>
                <a:ea typeface="Calibri" pitchFamily="34" charset="0"/>
                <a:cs typeface="Times New Roman" pitchFamily="18" charset="0"/>
              </a:rPr>
              <a:t> la Carta de les </a:t>
            </a:r>
            <a:r>
              <a:rPr lang="en-US" altLang="es-ES" sz="1100" dirty="0" err="1">
                <a:latin typeface="Corbel" pitchFamily="34" charset="0"/>
                <a:ea typeface="Calibri" pitchFamily="34" charset="0"/>
                <a:cs typeface="Times New Roman" pitchFamily="18" charset="0"/>
              </a:rPr>
              <a:t>Nacions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Unides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Malgrat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això</a:t>
            </a:r>
            <a:r>
              <a:rPr lang="en-US" altLang="es-ES" sz="1100" dirty="0">
                <a:latin typeface="Corbel" pitchFamily="34" charset="0"/>
                <a:ea typeface="Calibri" pitchFamily="34" charset="0"/>
                <a:cs typeface="Times New Roman" pitchFamily="18" charset="0"/>
              </a:rPr>
              <a:t>, les </a:t>
            </a:r>
            <a:r>
              <a:rPr lang="en-US" altLang="es-ES" sz="1100" dirty="0" err="1">
                <a:latin typeface="Corbel" pitchFamily="34" charset="0"/>
                <a:ea typeface="Calibri" pitchFamily="34" charset="0"/>
                <a:cs typeface="Times New Roman" pitchFamily="18" charset="0"/>
              </a:rPr>
              <a:t>resolucions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referides</a:t>
            </a:r>
            <a:r>
              <a:rPr lang="en-US" altLang="es-ES" sz="1100" dirty="0">
                <a:latin typeface="Corbel" pitchFamily="34" charset="0"/>
                <a:ea typeface="Calibri" pitchFamily="34" charset="0"/>
                <a:cs typeface="Times New Roman" pitchFamily="18" charset="0"/>
              </a:rPr>
              <a:t> a "La </a:t>
            </a:r>
            <a:r>
              <a:rPr lang="en-US" altLang="es-ES" sz="1100" dirty="0" err="1">
                <a:latin typeface="Corbel" pitchFamily="34" charset="0"/>
                <a:ea typeface="Calibri" pitchFamily="34" charset="0"/>
                <a:cs typeface="Times New Roman" pitchFamily="18" charset="0"/>
              </a:rPr>
              <a:t>qüestió</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Palestina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han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sistemàticament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incomplertes</a:t>
            </a:r>
            <a:r>
              <a:rPr lang="en-US" altLang="es-ES" sz="1100" dirty="0">
                <a:latin typeface="Corbel" pitchFamily="34" charset="0"/>
                <a:ea typeface="Calibri" pitchFamily="34" charset="0"/>
                <a:cs typeface="Times New Roman" pitchFamily="18" charset="0"/>
              </a:rPr>
              <a:t> per part de </a:t>
            </a:r>
            <a:r>
              <a:rPr lang="en-US" altLang="es-ES" sz="1100" dirty="0" err="1">
                <a:latin typeface="Corbel" pitchFamily="34" charset="0"/>
                <a:ea typeface="Calibri" pitchFamily="34" charset="0"/>
                <a:cs typeface="Times New Roman" pitchFamily="18" charset="0"/>
              </a:rPr>
              <a:t>l'Estat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d'Israel</a:t>
            </a:r>
            <a:r>
              <a:rPr lang="en-US" altLang="es-ES" sz="1100" dirty="0">
                <a:latin typeface="Corbel" pitchFamily="34" charset="0"/>
                <a:ea typeface="Calibri" pitchFamily="34" charset="0"/>
                <a:cs typeface="Times New Roman" pitchFamily="18" charset="0"/>
              </a:rPr>
              <a:t>.</a:t>
            </a:r>
          </a:p>
        </p:txBody>
      </p:sp>
    </p:spTree>
    <p:extLst>
      <p:ext uri="{BB962C8B-B14F-4D97-AF65-F5344CB8AC3E}">
        <p14:creationId xmlns:p14="http://schemas.microsoft.com/office/powerpoint/2010/main" val="3926898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Papel</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mojado</a:t>
            </a:r>
            <a:endParaRPr lang="en-US" altLang="es-ES" sz="1100" b="1" i="1"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2020</a:t>
            </a:r>
          </a:p>
          <a:p>
            <a:pPr>
              <a:spcBef>
                <a:spcPct val="0"/>
              </a:spcBef>
              <a:buNone/>
            </a:pPr>
            <a:r>
              <a:rPr lang="en-US" altLang="es-ES" sz="1100" dirty="0" err="1">
                <a:latin typeface="Corbel" pitchFamily="34" charset="0"/>
                <a:ea typeface="Calibri" pitchFamily="34" charset="0"/>
                <a:cs typeface="Times New Roman" pitchFamily="18" charset="0"/>
              </a:rPr>
              <a:t>Giclée</a:t>
            </a:r>
            <a:r>
              <a:rPr lang="en-US" altLang="es-ES" sz="1100" dirty="0">
                <a:latin typeface="Corbel" pitchFamily="34" charset="0"/>
                <a:ea typeface="Calibri" pitchFamily="34" charset="0"/>
                <a:cs typeface="Times New Roman" pitchFamily="18" charset="0"/>
              </a:rPr>
              <a:t> print on 308 gr </a:t>
            </a:r>
            <a:r>
              <a:rPr lang="en-US" altLang="es-ES" sz="1100" dirty="0" err="1">
                <a:latin typeface="Corbel" pitchFamily="34" charset="0"/>
                <a:ea typeface="Calibri" pitchFamily="34" charset="0"/>
                <a:cs typeface="Times New Roman" pitchFamily="18" charset="0"/>
              </a:rPr>
              <a:t>Hahnemühle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Photorag</a:t>
            </a:r>
            <a:r>
              <a:rPr lang="en-US" altLang="es-ES" sz="1100" dirty="0">
                <a:latin typeface="Corbel" pitchFamily="34" charset="0"/>
                <a:ea typeface="Calibri" pitchFamily="34" charset="0"/>
                <a:cs typeface="Times New Roman" pitchFamily="18" charset="0"/>
              </a:rPr>
              <a:t> paper. Framed in matte black aluminum display case and acrylic.</a:t>
            </a:r>
          </a:p>
          <a:p>
            <a:pPr>
              <a:spcBef>
                <a:spcPct val="0"/>
              </a:spcBef>
              <a:buNone/>
            </a:pPr>
            <a:r>
              <a:rPr lang="en-US" altLang="es-ES" sz="1100" dirty="0">
                <a:latin typeface="Corbel" pitchFamily="34" charset="0"/>
                <a:ea typeface="Calibri" pitchFamily="34" charset="0"/>
                <a:cs typeface="Times New Roman" pitchFamily="18" charset="0"/>
              </a:rPr>
              <a:t>120 x 85 cm.</a:t>
            </a:r>
          </a:p>
          <a:p>
            <a:pPr>
              <a:spcBef>
                <a:spcPct val="0"/>
              </a:spcBef>
              <a:buNone/>
            </a:pPr>
            <a:r>
              <a:rPr lang="en-US" altLang="es-ES" sz="1100" dirty="0">
                <a:latin typeface="Corbel" pitchFamily="34" charset="0"/>
                <a:ea typeface="Calibri" pitchFamily="34" charset="0"/>
                <a:cs typeface="Times New Roman" pitchFamily="18" charset="0"/>
              </a:rPr>
              <a:t>Edition of 3 + 1 AP</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125" y="2051720"/>
            <a:ext cx="3078022" cy="4320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5306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0682" y="2248862"/>
            <a:ext cx="5760640"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a:latin typeface="Corbel" pitchFamily="34" charset="0"/>
                <a:ea typeface="Calibri" pitchFamily="34" charset="0"/>
                <a:cs typeface="Times New Roman" pitchFamily="18" charset="0"/>
              </a:rPr>
              <a:t>A Soviet militiaman eats a McDonald's hamburger in Moscow </a:t>
            </a:r>
            <a:br>
              <a:rPr lang="en-US" altLang="es-ES" sz="1100" b="1" i="1" dirty="0">
                <a:latin typeface="Corbel" pitchFamily="34" charset="0"/>
                <a:ea typeface="Calibri" pitchFamily="34" charset="0"/>
                <a:cs typeface="Times New Roman" pitchFamily="18" charset="0"/>
              </a:rPr>
            </a:br>
            <a:r>
              <a:rPr lang="en-US" altLang="es-ES" sz="1100" dirty="0">
                <a:latin typeface="Corbel" pitchFamily="34" charset="0"/>
                <a:ea typeface="Calibri" pitchFamily="34" charset="0"/>
                <a:cs typeface="Times New Roman" pitchFamily="18" charset="0"/>
              </a:rPr>
              <a:t>2019</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In 1976, negotiations began for the opening of the first McDonald's in the Soviet Union. Driven by the arrival of Mikhail Gorbachev and the fall of the Berlin Wall, finally, on January 31, 1990, the largest commercial location of the famous fast-food chain would open in Pushkin Square. Perestroika had arrived to stay, and beneath the excitement for the introduction of new Western products lay the beginning of a new homogenized world. This project reconstructs the narrative of the end of the era of blocs based on this anecdotal episode through drawings, video, and sign.</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En 1976 comenzó la negociación para la abertura del primer McDonald's de la Unión Soviética. Impulsado tras la llegada de Mijaíl Gorbachov y la caía el Muro en Berlín, finalmente, el 31 de enero de 1990, se abriría en la Plaza </a:t>
            </a:r>
            <a:r>
              <a:rPr lang="es-ES" altLang="es-ES" sz="1100" dirty="0" err="1">
                <a:latin typeface="Corbel" pitchFamily="34" charset="0"/>
                <a:ea typeface="Calibri" pitchFamily="34" charset="0"/>
                <a:cs typeface="Times New Roman" pitchFamily="18" charset="0"/>
              </a:rPr>
              <a:t>Pushkin</a:t>
            </a:r>
            <a:r>
              <a:rPr lang="es-ES" altLang="es-ES" sz="1100" dirty="0">
                <a:latin typeface="Corbel" pitchFamily="34" charset="0"/>
                <a:ea typeface="Calibri" pitchFamily="34" charset="0"/>
                <a:cs typeface="Times New Roman" pitchFamily="18" charset="0"/>
              </a:rPr>
              <a:t> el que fuera el local comercial más grande del mundo de la famosa cadena de comida rápida. La Perestroika había llegado para quedarse y, bajo el entusiasmo por la oferta de nuevos productos occidentales, se escondía el inicio de un nuevo mundo homogeneizado. Este proyecto reconstruye el relato del fin del tiempo de bloques a partir de este episodio anecdótico con dibujos, video y rótulos.</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El 1976 va </a:t>
            </a:r>
            <a:r>
              <a:rPr lang="es-ES" altLang="es-ES" sz="1100" dirty="0" err="1">
                <a:latin typeface="Corbel" pitchFamily="34" charset="0"/>
                <a:ea typeface="Calibri" pitchFamily="34" charset="0"/>
                <a:cs typeface="Times New Roman" pitchFamily="18" charset="0"/>
              </a:rPr>
              <a:t>començar</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negociació</a:t>
            </a:r>
            <a:r>
              <a:rPr lang="es-ES" altLang="es-ES" sz="1100" dirty="0">
                <a:latin typeface="Corbel" pitchFamily="34" charset="0"/>
                <a:ea typeface="Calibri" pitchFamily="34" charset="0"/>
                <a:cs typeface="Times New Roman" pitchFamily="18" charset="0"/>
              </a:rPr>
              <a:t> per a </a:t>
            </a:r>
            <a:r>
              <a:rPr lang="es-ES" altLang="es-ES" sz="1100" dirty="0" err="1">
                <a:latin typeface="Corbel" pitchFamily="34" charset="0"/>
                <a:ea typeface="Calibri" pitchFamily="34" charset="0"/>
                <a:cs typeface="Times New Roman" pitchFamily="18" charset="0"/>
              </a:rPr>
              <a:t>l'obertura</a:t>
            </a:r>
            <a:r>
              <a:rPr lang="es-ES" altLang="es-ES" sz="1100" dirty="0">
                <a:latin typeface="Corbel" pitchFamily="34" charset="0"/>
                <a:ea typeface="Calibri" pitchFamily="34" charset="0"/>
                <a:cs typeface="Times New Roman" pitchFamily="18" charset="0"/>
              </a:rPr>
              <a:t> del primer McDonald's de la Unió </a:t>
            </a:r>
            <a:r>
              <a:rPr lang="es-ES" altLang="es-ES" sz="1100" dirty="0" err="1">
                <a:latin typeface="Corbel" pitchFamily="34" charset="0"/>
                <a:ea typeface="Calibri" pitchFamily="34" charset="0"/>
                <a:cs typeface="Times New Roman" pitchFamily="18" charset="0"/>
              </a:rPr>
              <a:t>Soviètica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Impulsat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després</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l'arribada</a:t>
            </a:r>
            <a:r>
              <a:rPr lang="es-ES" altLang="es-ES" sz="1100" dirty="0">
                <a:latin typeface="Corbel" pitchFamily="34" charset="0"/>
                <a:ea typeface="Calibri" pitchFamily="34" charset="0"/>
                <a:cs typeface="Times New Roman" pitchFamily="18" charset="0"/>
              </a:rPr>
              <a:t> de Mijaíl Gorbachov i la </a:t>
            </a:r>
            <a:r>
              <a:rPr lang="es-ES" altLang="es-ES" sz="1100" dirty="0" err="1">
                <a:latin typeface="Corbel" pitchFamily="34" charset="0"/>
                <a:ea typeface="Calibri" pitchFamily="34" charset="0"/>
                <a:cs typeface="Times New Roman" pitchFamily="18" charset="0"/>
              </a:rPr>
              <a:t>caiguda</a:t>
            </a:r>
            <a:r>
              <a:rPr lang="es-ES" altLang="es-ES" sz="1100" dirty="0">
                <a:latin typeface="Corbel" pitchFamily="34" charset="0"/>
                <a:ea typeface="Calibri" pitchFamily="34" charset="0"/>
                <a:cs typeface="Times New Roman" pitchFamily="18" charset="0"/>
              </a:rPr>
              <a:t> del </a:t>
            </a:r>
            <a:r>
              <a:rPr lang="es-ES" altLang="es-ES" sz="1100" dirty="0" err="1">
                <a:latin typeface="Corbel" pitchFamily="34" charset="0"/>
                <a:ea typeface="Calibri" pitchFamily="34" charset="0"/>
                <a:cs typeface="Times New Roman" pitchFamily="18" charset="0"/>
              </a:rPr>
              <a:t>Mur</a:t>
            </a:r>
            <a:r>
              <a:rPr lang="es-ES" altLang="es-ES" sz="1100" dirty="0">
                <a:latin typeface="Corbel" pitchFamily="34" charset="0"/>
                <a:ea typeface="Calibri" pitchFamily="34" charset="0"/>
                <a:cs typeface="Times New Roman" pitchFamily="18" charset="0"/>
              </a:rPr>
              <a:t> de Berlín, </a:t>
            </a:r>
            <a:r>
              <a:rPr lang="es-ES" altLang="es-ES" sz="1100" dirty="0" err="1">
                <a:latin typeface="Corbel" pitchFamily="34" charset="0"/>
                <a:ea typeface="Calibri" pitchFamily="34" charset="0"/>
                <a:cs typeface="Times New Roman" pitchFamily="18" charset="0"/>
              </a:rPr>
              <a:t>finalment</a:t>
            </a:r>
            <a:r>
              <a:rPr lang="es-ES" altLang="es-ES" sz="1100" dirty="0">
                <a:latin typeface="Corbel" pitchFamily="34" charset="0"/>
                <a:ea typeface="Calibri" pitchFamily="34" charset="0"/>
                <a:cs typeface="Times New Roman" pitchFamily="18" charset="0"/>
              </a:rPr>
              <a:t>, el 31 de </a:t>
            </a:r>
            <a:r>
              <a:rPr lang="es-ES" altLang="es-ES" sz="1100" dirty="0" err="1">
                <a:latin typeface="Corbel" pitchFamily="34" charset="0"/>
                <a:ea typeface="Calibri" pitchFamily="34" charset="0"/>
                <a:cs typeface="Times New Roman" pitchFamily="18" charset="0"/>
              </a:rPr>
              <a:t>gener</a:t>
            </a:r>
            <a:r>
              <a:rPr lang="es-ES" altLang="es-ES" sz="1100" dirty="0">
                <a:latin typeface="Corbel" pitchFamily="34" charset="0"/>
                <a:ea typeface="Calibri" pitchFamily="34" charset="0"/>
                <a:cs typeface="Times New Roman" pitchFamily="18" charset="0"/>
              </a:rPr>
              <a:t> de 1990, </a:t>
            </a:r>
            <a:r>
              <a:rPr lang="es-ES" altLang="es-ES" sz="1100" dirty="0" err="1">
                <a:latin typeface="Corbel" pitchFamily="34" charset="0"/>
                <a:ea typeface="Calibri" pitchFamily="34" charset="0"/>
                <a:cs typeface="Times New Roman" pitchFamily="18" charset="0"/>
              </a:rPr>
              <a:t>s'obriria</a:t>
            </a:r>
            <a:r>
              <a:rPr lang="es-ES" altLang="es-ES" sz="1100" dirty="0">
                <a:latin typeface="Corbel" pitchFamily="34" charset="0"/>
                <a:ea typeface="Calibri" pitchFamily="34" charset="0"/>
                <a:cs typeface="Times New Roman" pitchFamily="18" charset="0"/>
              </a:rPr>
              <a:t> a la </a:t>
            </a:r>
            <a:r>
              <a:rPr lang="es-ES" altLang="es-ES" sz="1100" dirty="0" err="1">
                <a:latin typeface="Corbel" pitchFamily="34" charset="0"/>
                <a:ea typeface="Calibri" pitchFamily="34" charset="0"/>
                <a:cs typeface="Times New Roman" pitchFamily="18" charset="0"/>
              </a:rPr>
              <a:t>Plaça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Pushkin</a:t>
            </a:r>
            <a:r>
              <a:rPr lang="es-ES" altLang="es-ES" sz="1100" dirty="0">
                <a:latin typeface="Corbel" pitchFamily="34" charset="0"/>
                <a:ea typeface="Calibri" pitchFamily="34" charset="0"/>
                <a:cs typeface="Times New Roman" pitchFamily="18" charset="0"/>
              </a:rPr>
              <a:t> el que va ser el local comercial </a:t>
            </a:r>
            <a:r>
              <a:rPr lang="es-ES" altLang="es-ES" sz="1100" dirty="0" err="1">
                <a:latin typeface="Corbel" pitchFamily="34" charset="0"/>
                <a:ea typeface="Calibri" pitchFamily="34" charset="0"/>
                <a:cs typeface="Times New Roman" pitchFamily="18" charset="0"/>
              </a:rPr>
              <a:t>més</a:t>
            </a:r>
            <a:r>
              <a:rPr lang="es-ES" altLang="es-ES" sz="1100" dirty="0">
                <a:latin typeface="Corbel" pitchFamily="34" charset="0"/>
                <a:ea typeface="Calibri" pitchFamily="34" charset="0"/>
                <a:cs typeface="Times New Roman" pitchFamily="18" charset="0"/>
              </a:rPr>
              <a:t> gran del </a:t>
            </a:r>
            <a:r>
              <a:rPr lang="es-ES" altLang="es-ES" sz="1100" dirty="0" err="1">
                <a:latin typeface="Corbel" pitchFamily="34" charset="0"/>
                <a:ea typeface="Calibri" pitchFamily="34" charset="0"/>
                <a:cs typeface="Times New Roman" pitchFamily="18" charset="0"/>
              </a:rPr>
              <a:t>món</a:t>
            </a:r>
            <a:r>
              <a:rPr lang="es-ES" altLang="es-ES" sz="1100" dirty="0">
                <a:latin typeface="Corbel" pitchFamily="34" charset="0"/>
                <a:ea typeface="Calibri" pitchFamily="34" charset="0"/>
                <a:cs typeface="Times New Roman" pitchFamily="18" charset="0"/>
              </a:rPr>
              <a:t> de la famosa cadena de </a:t>
            </a:r>
            <a:r>
              <a:rPr lang="es-ES" altLang="es-ES" sz="1100" dirty="0" err="1">
                <a:latin typeface="Corbel" pitchFamily="34" charset="0"/>
                <a:ea typeface="Calibri" pitchFamily="34" charset="0"/>
                <a:cs typeface="Times New Roman" pitchFamily="18" charset="0"/>
              </a:rPr>
              <a:t>menjar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ràpid</a:t>
            </a:r>
            <a:r>
              <a:rPr lang="es-ES" altLang="es-ES" sz="1100" dirty="0">
                <a:latin typeface="Corbel" pitchFamily="34" charset="0"/>
                <a:ea typeface="Calibri" pitchFamily="34" charset="0"/>
                <a:cs typeface="Times New Roman" pitchFamily="18" charset="0"/>
              </a:rPr>
              <a:t>. La Perestroika </a:t>
            </a:r>
            <a:r>
              <a:rPr lang="es-ES" altLang="es-ES" sz="1100" dirty="0" err="1">
                <a:latin typeface="Corbel" pitchFamily="34" charset="0"/>
                <a:ea typeface="Calibri" pitchFamily="34" charset="0"/>
                <a:cs typeface="Times New Roman" pitchFamily="18" charset="0"/>
              </a:rPr>
              <a:t>havia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arribat</a:t>
            </a:r>
            <a:r>
              <a:rPr lang="es-ES" altLang="es-ES" sz="1100" dirty="0">
                <a:latin typeface="Corbel" pitchFamily="34" charset="0"/>
                <a:ea typeface="Calibri" pitchFamily="34" charset="0"/>
                <a:cs typeface="Times New Roman" pitchFamily="18" charset="0"/>
              </a:rPr>
              <a:t> per quedar-</a:t>
            </a:r>
            <a:r>
              <a:rPr lang="es-ES" altLang="es-ES" sz="1100" dirty="0" err="1">
                <a:latin typeface="Corbel" pitchFamily="34" charset="0"/>
                <a:ea typeface="Calibri" pitchFamily="34" charset="0"/>
                <a:cs typeface="Times New Roman" pitchFamily="18" charset="0"/>
              </a:rPr>
              <a:t>s'hi</a:t>
            </a:r>
            <a:r>
              <a:rPr lang="es-ES" altLang="es-ES" sz="1100" dirty="0">
                <a:latin typeface="Corbel" pitchFamily="34" charset="0"/>
                <a:ea typeface="Calibri" pitchFamily="34" charset="0"/>
                <a:cs typeface="Times New Roman" pitchFamily="18" charset="0"/>
              </a:rPr>
              <a:t> i, sota </a:t>
            </a:r>
            <a:r>
              <a:rPr lang="es-ES" altLang="es-ES" sz="1100" dirty="0" err="1">
                <a:latin typeface="Corbel" pitchFamily="34" charset="0"/>
                <a:ea typeface="Calibri" pitchFamily="34" charset="0"/>
                <a:cs typeface="Times New Roman" pitchFamily="18" charset="0"/>
              </a:rPr>
              <a:t>l'entusiasme</a:t>
            </a:r>
            <a:r>
              <a:rPr lang="es-ES" altLang="es-ES" sz="1100" dirty="0">
                <a:latin typeface="Corbel" pitchFamily="34" charset="0"/>
                <a:ea typeface="Calibri" pitchFamily="34" charset="0"/>
                <a:cs typeface="Times New Roman" pitchFamily="18" charset="0"/>
              </a:rPr>
              <a:t> per </a:t>
            </a:r>
            <a:r>
              <a:rPr lang="es-ES" altLang="es-ES" sz="1100" dirty="0" err="1">
                <a:latin typeface="Corbel" pitchFamily="34" charset="0"/>
                <a:ea typeface="Calibri" pitchFamily="34" charset="0"/>
                <a:cs typeface="Times New Roman" pitchFamily="18" charset="0"/>
              </a:rPr>
              <a:t>l'oferta</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nous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productes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occidentals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s'amagava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l'inici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d'un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nou</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món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homogeneïtzat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Aquest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projecte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reconstrueix</a:t>
            </a:r>
            <a:r>
              <a:rPr lang="es-ES" altLang="es-ES" sz="1100" dirty="0">
                <a:latin typeface="Corbel" pitchFamily="34" charset="0"/>
                <a:ea typeface="Calibri" pitchFamily="34" charset="0"/>
                <a:cs typeface="Times New Roman" pitchFamily="18" charset="0"/>
              </a:rPr>
              <a:t> el </a:t>
            </a:r>
            <a:r>
              <a:rPr lang="es-ES" altLang="es-ES" sz="1100" dirty="0" err="1">
                <a:latin typeface="Corbel" pitchFamily="34" charset="0"/>
                <a:ea typeface="Calibri" pitchFamily="34" charset="0"/>
                <a:cs typeface="Times New Roman" pitchFamily="18" charset="0"/>
              </a:rPr>
              <a:t>relat</a:t>
            </a:r>
            <a:r>
              <a:rPr lang="es-ES" altLang="es-ES" sz="1100" dirty="0">
                <a:latin typeface="Corbel" pitchFamily="34" charset="0"/>
                <a:ea typeface="Calibri" pitchFamily="34" charset="0"/>
                <a:cs typeface="Times New Roman" pitchFamily="18" charset="0"/>
              </a:rPr>
              <a:t> del final del </a:t>
            </a:r>
            <a:r>
              <a:rPr lang="es-ES" altLang="es-ES" sz="1100" dirty="0" err="1">
                <a:latin typeface="Corbel" pitchFamily="34" charset="0"/>
                <a:ea typeface="Calibri" pitchFamily="34" charset="0"/>
                <a:cs typeface="Times New Roman" pitchFamily="18" charset="0"/>
              </a:rPr>
              <a:t>temps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dels</a:t>
            </a:r>
            <a:r>
              <a:rPr lang="es-ES" altLang="es-ES" sz="1100" dirty="0">
                <a:latin typeface="Corbel" pitchFamily="34" charset="0"/>
                <a:ea typeface="Calibri" pitchFamily="34" charset="0"/>
                <a:cs typeface="Times New Roman" pitchFamily="18" charset="0"/>
              </a:rPr>
              <a:t> blocs a partir </a:t>
            </a:r>
            <a:r>
              <a:rPr lang="es-ES" altLang="es-ES" sz="1100" dirty="0" err="1">
                <a:latin typeface="Corbel" pitchFamily="34" charset="0"/>
                <a:ea typeface="Calibri" pitchFamily="34" charset="0"/>
                <a:cs typeface="Times New Roman" pitchFamily="18" charset="0"/>
              </a:rPr>
              <a:t>d'aquest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episodi</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anecdòtic</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amb</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dibuixos</a:t>
            </a:r>
            <a:r>
              <a:rPr lang="es-ES" altLang="es-ES" sz="1100" dirty="0">
                <a:latin typeface="Corbel" pitchFamily="34" charset="0"/>
                <a:ea typeface="Calibri" pitchFamily="34" charset="0"/>
                <a:cs typeface="Times New Roman" pitchFamily="18" charset="0"/>
              </a:rPr>
              <a:t>, vídeo i </a:t>
            </a:r>
            <a:r>
              <a:rPr lang="es-ES" altLang="es-ES" sz="1100" dirty="0" err="1">
                <a:latin typeface="Corbel" pitchFamily="34" charset="0"/>
                <a:ea typeface="Calibri" pitchFamily="34" charset="0"/>
                <a:cs typeface="Times New Roman" pitchFamily="18" charset="0"/>
              </a:rPr>
              <a:t>ròtuls</a:t>
            </a:r>
            <a:r>
              <a:rPr lang="es-ES" altLang="es-ES" sz="1100" dirty="0">
                <a:latin typeface="Corbel" pitchFamily="34" charset="0"/>
                <a:ea typeface="Calibri" pitchFamily="34" charset="0"/>
                <a:cs typeface="Times New Roman" pitchFamily="18" charset="0"/>
              </a:rPr>
              <a:t>.</a:t>
            </a:r>
          </a:p>
        </p:txBody>
      </p:sp>
    </p:spTree>
    <p:extLst>
      <p:ext uri="{BB962C8B-B14F-4D97-AF65-F5344CB8AC3E}">
        <p14:creationId xmlns:p14="http://schemas.microsoft.com/office/powerpoint/2010/main" val="130366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a:latin typeface="Corbel" pitchFamily="34" charset="0"/>
                <a:ea typeface="Calibri" pitchFamily="34" charset="0"/>
                <a:cs typeface="Times New Roman" pitchFamily="18" charset="0"/>
              </a:rPr>
              <a:t>A Soviet militiaman eats a McDonald's hamburger in Moscow </a:t>
            </a:r>
            <a:br>
              <a:rPr lang="en-US" altLang="es-ES" sz="1100" b="1" i="1" dirty="0">
                <a:latin typeface="Corbel" pitchFamily="34" charset="0"/>
                <a:ea typeface="Calibri" pitchFamily="34" charset="0"/>
                <a:cs typeface="Times New Roman" pitchFamily="18" charset="0"/>
              </a:rPr>
            </a:br>
            <a:r>
              <a:rPr lang="en-US" altLang="es-ES" sz="1100" dirty="0">
                <a:latin typeface="Corbel" pitchFamily="34" charset="0"/>
                <a:ea typeface="Calibri" pitchFamily="34" charset="0"/>
                <a:cs typeface="Times New Roman" pitchFamily="18" charset="0"/>
              </a:rPr>
              <a:t>2019</a:t>
            </a:r>
          </a:p>
          <a:p>
            <a:pPr>
              <a:spcBef>
                <a:spcPct val="0"/>
              </a:spcBef>
              <a:buNone/>
            </a:pPr>
            <a:r>
              <a:rPr lang="en-US" altLang="es-ES" sz="1100" dirty="0">
                <a:latin typeface="Corbel" pitchFamily="34" charset="0"/>
                <a:ea typeface="Calibri" pitchFamily="34" charset="0"/>
                <a:cs typeface="Times New Roman" pitchFamily="18" charset="0"/>
              </a:rPr>
              <a:t>Installation view at ADN Galeria, Barcelona, 2019.</a:t>
            </a: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755" y="2411761"/>
            <a:ext cx="4707509" cy="3142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29979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a:latin typeface="Corbel" pitchFamily="34" charset="0"/>
                <a:ea typeface="Calibri" pitchFamily="34" charset="0"/>
                <a:cs typeface="Times New Roman" pitchFamily="18" charset="0"/>
              </a:rPr>
              <a:t>A Soviet militiaman eats a McDonald's hamburger in Moscow </a:t>
            </a:r>
            <a:br>
              <a:rPr lang="en-US" altLang="es-ES" sz="1100" b="1" i="1" dirty="0">
                <a:latin typeface="Corbel" pitchFamily="34" charset="0"/>
                <a:ea typeface="Calibri" pitchFamily="34" charset="0"/>
                <a:cs typeface="Times New Roman" pitchFamily="18" charset="0"/>
              </a:rPr>
            </a:br>
            <a:r>
              <a:rPr lang="en-US" altLang="es-ES" sz="1100" dirty="0">
                <a:latin typeface="Corbel" pitchFamily="34" charset="0"/>
                <a:ea typeface="Calibri" pitchFamily="34" charset="0"/>
                <a:cs typeface="Times New Roman" pitchFamily="18" charset="0"/>
              </a:rPr>
              <a:t>2019</a:t>
            </a:r>
          </a:p>
          <a:p>
            <a:pPr>
              <a:spcBef>
                <a:spcPct val="0"/>
              </a:spcBef>
              <a:buNone/>
            </a:pPr>
            <a:r>
              <a:rPr lang="en-US" altLang="es-ES" sz="1100" dirty="0">
                <a:latin typeface="Corbel" pitchFamily="34" charset="0"/>
                <a:ea typeface="Calibri" pitchFamily="34" charset="0"/>
                <a:cs typeface="Times New Roman" pitchFamily="18" charset="0"/>
              </a:rPr>
              <a:t>Installation view at ADN Galeria, Barcelona, 2019.</a:t>
            </a:r>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098" y="2411762"/>
            <a:ext cx="4752076" cy="314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3778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0682" y="2248862"/>
            <a:ext cx="5760640"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s-ES" altLang="es-ES" sz="1100" b="1" i="1" dirty="0">
                <a:latin typeface="Corbel" pitchFamily="34" charset="0"/>
                <a:ea typeface="Calibri" pitchFamily="34" charset="0"/>
                <a:cs typeface="Times New Roman" pitchFamily="18" charset="0"/>
              </a:rPr>
              <a:t>Resiliencias</a:t>
            </a:r>
          </a:p>
          <a:p>
            <a:pPr>
              <a:spcBef>
                <a:spcPct val="0"/>
              </a:spcBef>
              <a:buNone/>
            </a:pPr>
            <a:r>
              <a:rPr lang="es-ES" altLang="es-ES" sz="1100" dirty="0">
                <a:latin typeface="Corbel" pitchFamily="34" charset="0"/>
                <a:ea typeface="Calibri" pitchFamily="34" charset="0"/>
                <a:cs typeface="Times New Roman" pitchFamily="18" charset="0"/>
              </a:rPr>
              <a:t>2016-2017</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Halfway between the </a:t>
            </a:r>
            <a:r>
              <a:rPr lang="en-US" altLang="es-ES" sz="1100" dirty="0" err="1">
                <a:latin typeface="Corbel" pitchFamily="34" charset="0"/>
                <a:ea typeface="Calibri" pitchFamily="34" charset="0"/>
                <a:cs typeface="Times New Roman" pitchFamily="18" charset="0"/>
              </a:rPr>
              <a:t>Bilderatlas</a:t>
            </a:r>
            <a:r>
              <a:rPr lang="en-US" altLang="es-ES" sz="1100" dirty="0">
                <a:latin typeface="Corbel" pitchFamily="34" charset="0"/>
                <a:ea typeface="Calibri" pitchFamily="34" charset="0"/>
                <a:cs typeface="Times New Roman" pitchFamily="18" charset="0"/>
              </a:rPr>
              <a:t>, the diagram, the family tree, and a </a:t>
            </a:r>
            <a:r>
              <a:rPr lang="en-US" altLang="es-ES" sz="1100" dirty="0" err="1">
                <a:latin typeface="Corbel" pitchFamily="34" charset="0"/>
                <a:ea typeface="Calibri" pitchFamily="34" charset="0"/>
                <a:cs typeface="Times New Roman" pitchFamily="18" charset="0"/>
              </a:rPr>
              <a:t>chronocartography</a:t>
            </a:r>
            <a:r>
              <a:rPr lang="en-US" altLang="es-ES" sz="1100" dirty="0">
                <a:latin typeface="Corbel" pitchFamily="34" charset="0"/>
                <a:ea typeface="Calibri" pitchFamily="34" charset="0"/>
                <a:cs typeface="Times New Roman" pitchFamily="18" charset="0"/>
              </a:rPr>
              <a:t> of power, the </a:t>
            </a:r>
            <a:r>
              <a:rPr lang="en-US" altLang="es-ES" sz="1100" dirty="0" err="1">
                <a:latin typeface="Corbel" pitchFamily="34" charset="0"/>
                <a:ea typeface="Calibri" pitchFamily="34" charset="0"/>
                <a:cs typeface="Times New Roman" pitchFamily="18" charset="0"/>
              </a:rPr>
              <a:t>Resiliencias</a:t>
            </a:r>
            <a:r>
              <a:rPr lang="en-US" altLang="es-ES" sz="1100" dirty="0">
                <a:latin typeface="Corbel" pitchFamily="34" charset="0"/>
                <a:ea typeface="Calibri" pitchFamily="34" charset="0"/>
                <a:cs typeface="Times New Roman" pitchFamily="18" charset="0"/>
              </a:rPr>
              <a:t> project examines and makes visible how the democratic model agreed upon during the Spanish Transition served as a mechanism for the reabsorption of some high-ranking officials from the Francoist dictatorship, allowing them to maintain their privileges and positions of power. The </a:t>
            </a:r>
            <a:r>
              <a:rPr lang="en-US" altLang="es-ES" sz="1100" dirty="0" err="1">
                <a:latin typeface="Corbel" pitchFamily="34" charset="0"/>
                <a:ea typeface="Calibri" pitchFamily="34" charset="0"/>
                <a:cs typeface="Times New Roman" pitchFamily="18" charset="0"/>
              </a:rPr>
              <a:t>Resiliencias</a:t>
            </a:r>
            <a:r>
              <a:rPr lang="en-US" altLang="es-ES" sz="1100" dirty="0">
                <a:latin typeface="Corbel" pitchFamily="34" charset="0"/>
                <a:ea typeface="Calibri" pitchFamily="34" charset="0"/>
                <a:cs typeface="Times New Roman" pitchFamily="18" charset="0"/>
              </a:rPr>
              <a:t> project critically recovers certain events and figures that were excluded from the hegemonic narrative of the Transition years, proposing a multilayered reading in which seemingly unrelated events take on new interpretations and perspectives.</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A medio camino entre el </a:t>
            </a:r>
            <a:r>
              <a:rPr lang="es-ES" altLang="es-ES" sz="1100" dirty="0" err="1">
                <a:latin typeface="Corbel" pitchFamily="34" charset="0"/>
                <a:ea typeface="Calibri" pitchFamily="34" charset="0"/>
                <a:cs typeface="Times New Roman" pitchFamily="18" charset="0"/>
              </a:rPr>
              <a:t>Bilderatlas</a:t>
            </a:r>
            <a:r>
              <a:rPr lang="es-ES" altLang="es-ES" sz="1100" dirty="0">
                <a:latin typeface="Corbel" pitchFamily="34" charset="0"/>
                <a:ea typeface="Calibri" pitchFamily="34" charset="0"/>
                <a:cs typeface="Times New Roman" pitchFamily="18" charset="0"/>
              </a:rPr>
              <a:t>, el diagrama, el árbol genealógico y una </a:t>
            </a:r>
            <a:r>
              <a:rPr lang="es-ES" altLang="es-ES" sz="1100" dirty="0" err="1">
                <a:latin typeface="Corbel" pitchFamily="34" charset="0"/>
                <a:ea typeface="Calibri" pitchFamily="34" charset="0"/>
                <a:cs typeface="Times New Roman" pitchFamily="18" charset="0"/>
              </a:rPr>
              <a:t>cronocartografía</a:t>
            </a:r>
            <a:r>
              <a:rPr lang="es-ES" altLang="es-ES" sz="1100" dirty="0">
                <a:latin typeface="Corbel" pitchFamily="34" charset="0"/>
                <a:ea typeface="Calibri" pitchFamily="34" charset="0"/>
                <a:cs typeface="Times New Roman" pitchFamily="18" charset="0"/>
              </a:rPr>
              <a:t> del poder, el proyecto Resiliencias examina y visibiliza cómo el modelo democrático pactado durante la Transición española sirvió de mecanismo de reabsorción de algunos altos cargos de la dictadura franquista, que mantuvieron así sus privilegios y puestos de poder. El proyecto Resiliencias recupera de manera crítica ciertos sucesos y personajes que quedaron fuera de la narrativa hegemónica de los años de la Transición, proponiendo una lectura multicapa, en la que eventos aparentemente no conectados adquieren nuevas lecturas y perspectivas.</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A </a:t>
            </a:r>
            <a:r>
              <a:rPr lang="es-ES" altLang="es-ES" sz="1100" dirty="0" err="1">
                <a:latin typeface="Corbel" pitchFamily="34" charset="0"/>
                <a:ea typeface="Calibri" pitchFamily="34" charset="0"/>
                <a:cs typeface="Times New Roman" pitchFamily="18" charset="0"/>
              </a:rPr>
              <a:t>mig</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camí</a:t>
            </a:r>
            <a:r>
              <a:rPr lang="es-ES" altLang="es-ES" sz="1100" dirty="0">
                <a:latin typeface="Corbel" pitchFamily="34" charset="0"/>
                <a:ea typeface="Calibri" pitchFamily="34" charset="0"/>
                <a:cs typeface="Times New Roman" pitchFamily="18" charset="0"/>
              </a:rPr>
              <a:t> entre el </a:t>
            </a:r>
            <a:r>
              <a:rPr lang="es-ES" altLang="es-ES" sz="1100" dirty="0" err="1">
                <a:latin typeface="Corbel" pitchFamily="34" charset="0"/>
                <a:ea typeface="Calibri" pitchFamily="34" charset="0"/>
                <a:cs typeface="Times New Roman" pitchFamily="18" charset="0"/>
              </a:rPr>
              <a:t>Bilderatlas</a:t>
            </a:r>
            <a:r>
              <a:rPr lang="es-ES" altLang="es-ES" sz="1100" dirty="0">
                <a:latin typeface="Corbel" pitchFamily="34" charset="0"/>
                <a:ea typeface="Calibri" pitchFamily="34" charset="0"/>
                <a:cs typeface="Times New Roman" pitchFamily="18" charset="0"/>
              </a:rPr>
              <a:t>, el diagrama, </a:t>
            </a:r>
            <a:r>
              <a:rPr lang="es-ES" altLang="es-ES" sz="1100" dirty="0" err="1">
                <a:latin typeface="Corbel" pitchFamily="34" charset="0"/>
                <a:ea typeface="Calibri" pitchFamily="34" charset="0"/>
                <a:cs typeface="Times New Roman" pitchFamily="18" charset="0"/>
              </a:rPr>
              <a:t>l'arbre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genealògic</a:t>
            </a:r>
            <a:r>
              <a:rPr lang="es-ES" altLang="es-ES" sz="1100" dirty="0">
                <a:latin typeface="Corbel" pitchFamily="34" charset="0"/>
                <a:ea typeface="Calibri" pitchFamily="34" charset="0"/>
                <a:cs typeface="Times New Roman" pitchFamily="18" charset="0"/>
              </a:rPr>
              <a:t> i una </a:t>
            </a:r>
            <a:r>
              <a:rPr lang="es-ES" altLang="es-ES" sz="1100" dirty="0" err="1">
                <a:latin typeface="Corbel" pitchFamily="34" charset="0"/>
                <a:ea typeface="Calibri" pitchFamily="34" charset="0"/>
                <a:cs typeface="Times New Roman" pitchFamily="18" charset="0"/>
              </a:rPr>
              <a:t>cronocartografia</a:t>
            </a:r>
            <a:r>
              <a:rPr lang="es-ES" altLang="es-ES" sz="1100" dirty="0">
                <a:latin typeface="Corbel" pitchFamily="34" charset="0"/>
                <a:ea typeface="Calibri" pitchFamily="34" charset="0"/>
                <a:cs typeface="Times New Roman" pitchFamily="18" charset="0"/>
              </a:rPr>
              <a:t> del poder, el </a:t>
            </a:r>
            <a:r>
              <a:rPr lang="es-ES" altLang="es-ES" sz="1100" dirty="0" err="1">
                <a:latin typeface="Corbel" pitchFamily="34" charset="0"/>
                <a:ea typeface="Calibri" pitchFamily="34" charset="0"/>
                <a:cs typeface="Times New Roman" pitchFamily="18" charset="0"/>
              </a:rPr>
              <a:t>projecte</a:t>
            </a:r>
            <a:r>
              <a:rPr lang="es-ES" altLang="es-ES" sz="1100" dirty="0">
                <a:latin typeface="Corbel" pitchFamily="34" charset="0"/>
                <a:ea typeface="Calibri" pitchFamily="34" charset="0"/>
                <a:cs typeface="Times New Roman" pitchFamily="18" charset="0"/>
              </a:rPr>
              <a:t> Resiliencias examina i </a:t>
            </a:r>
            <a:r>
              <a:rPr lang="es-ES" altLang="es-ES" sz="1100" dirty="0" err="1">
                <a:latin typeface="Corbel" pitchFamily="34" charset="0"/>
                <a:ea typeface="Calibri" pitchFamily="34" charset="0"/>
                <a:cs typeface="Times New Roman" pitchFamily="18" charset="0"/>
              </a:rPr>
              <a:t>visualitza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com</a:t>
            </a:r>
            <a:r>
              <a:rPr lang="es-ES" altLang="es-ES" sz="1100" dirty="0">
                <a:latin typeface="Corbel" pitchFamily="34" charset="0"/>
                <a:ea typeface="Calibri" pitchFamily="34" charset="0"/>
                <a:cs typeface="Times New Roman" pitchFamily="18" charset="0"/>
              </a:rPr>
              <a:t> el </a:t>
            </a:r>
            <a:r>
              <a:rPr lang="es-ES" altLang="es-ES" sz="1100" dirty="0" err="1">
                <a:latin typeface="Corbel" pitchFamily="34" charset="0"/>
                <a:ea typeface="Calibri" pitchFamily="34" charset="0"/>
                <a:cs typeface="Times New Roman" pitchFamily="18" charset="0"/>
              </a:rPr>
              <a:t>model</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democràtic</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pactat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durant</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Transició</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espanyola</a:t>
            </a:r>
            <a:r>
              <a:rPr lang="es-ES" altLang="es-ES" sz="1100" dirty="0">
                <a:latin typeface="Corbel" pitchFamily="34" charset="0"/>
                <a:ea typeface="Calibri" pitchFamily="34" charset="0"/>
                <a:cs typeface="Times New Roman" pitchFamily="18" charset="0"/>
              </a:rPr>
              <a:t> va servir </a:t>
            </a:r>
            <a:r>
              <a:rPr lang="es-ES" altLang="es-ES" sz="1100" dirty="0" err="1">
                <a:latin typeface="Corbel" pitchFamily="34" charset="0"/>
                <a:ea typeface="Calibri" pitchFamily="34" charset="0"/>
                <a:cs typeface="Times New Roman" pitchFamily="18" charset="0"/>
              </a:rPr>
              <a:t>com</a:t>
            </a:r>
            <a:r>
              <a:rPr lang="es-ES" altLang="es-ES" sz="1100" dirty="0">
                <a:latin typeface="Corbel" pitchFamily="34" charset="0"/>
                <a:ea typeface="Calibri" pitchFamily="34" charset="0"/>
                <a:cs typeface="Times New Roman" pitchFamily="18" charset="0"/>
              </a:rPr>
              <a:t> a </a:t>
            </a:r>
            <a:r>
              <a:rPr lang="es-ES" altLang="es-ES" sz="1100" dirty="0" err="1">
                <a:latin typeface="Corbel" pitchFamily="34" charset="0"/>
                <a:ea typeface="Calibri" pitchFamily="34" charset="0"/>
                <a:cs typeface="Times New Roman" pitchFamily="18" charset="0"/>
              </a:rPr>
              <a:t>mecanisme</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reabsorció</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d'alguns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alts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càrrecs</a:t>
            </a:r>
            <a:r>
              <a:rPr lang="es-ES" altLang="es-ES" sz="1100" dirty="0">
                <a:latin typeface="Corbel" pitchFamily="34" charset="0"/>
                <a:ea typeface="Calibri" pitchFamily="34" charset="0"/>
                <a:cs typeface="Times New Roman" pitchFamily="18" charset="0"/>
              </a:rPr>
              <a:t> de la dictadura franquista, que van </a:t>
            </a:r>
            <a:r>
              <a:rPr lang="es-ES" altLang="es-ES" sz="1100" dirty="0" err="1">
                <a:latin typeface="Corbel" pitchFamily="34" charset="0"/>
                <a:ea typeface="Calibri" pitchFamily="34" charset="0"/>
                <a:cs typeface="Times New Roman" pitchFamily="18" charset="0"/>
              </a:rPr>
              <a:t>mantenir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així</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seus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privilegis</a:t>
            </a:r>
            <a:r>
              <a:rPr lang="es-ES" altLang="es-ES" sz="1100" dirty="0">
                <a:latin typeface="Corbel" pitchFamily="34" charset="0"/>
                <a:ea typeface="Calibri" pitchFamily="34" charset="0"/>
                <a:cs typeface="Times New Roman" pitchFamily="18" charset="0"/>
              </a:rPr>
              <a:t> i </a:t>
            </a:r>
            <a:r>
              <a:rPr lang="es-ES" altLang="es-ES" sz="1100" dirty="0" err="1">
                <a:latin typeface="Corbel" pitchFamily="34" charset="0"/>
                <a:ea typeface="Calibri" pitchFamily="34" charset="0"/>
                <a:cs typeface="Times New Roman" pitchFamily="18" charset="0"/>
              </a:rPr>
              <a:t>llocs</a:t>
            </a:r>
            <a:r>
              <a:rPr lang="es-ES" altLang="es-ES" sz="1100" dirty="0">
                <a:latin typeface="Corbel" pitchFamily="34" charset="0"/>
                <a:ea typeface="Calibri" pitchFamily="34" charset="0"/>
                <a:cs typeface="Times New Roman" pitchFamily="18" charset="0"/>
              </a:rPr>
              <a:t> de poder. El </a:t>
            </a:r>
            <a:r>
              <a:rPr lang="es-ES" altLang="es-ES" sz="1100" dirty="0" err="1">
                <a:latin typeface="Corbel" pitchFamily="34" charset="0"/>
                <a:ea typeface="Calibri" pitchFamily="34" charset="0"/>
                <a:cs typeface="Times New Roman" pitchFamily="18" charset="0"/>
              </a:rPr>
              <a:t>projecte</a:t>
            </a:r>
            <a:r>
              <a:rPr lang="es-ES" altLang="es-ES" sz="1100" dirty="0">
                <a:latin typeface="Corbel" pitchFamily="34" charset="0"/>
                <a:ea typeface="Calibri" pitchFamily="34" charset="0"/>
                <a:cs typeface="Times New Roman" pitchFamily="18" charset="0"/>
              </a:rPr>
              <a:t> Resiliencias recupera de manera crítica </a:t>
            </a:r>
            <a:r>
              <a:rPr lang="es-ES" altLang="es-ES" sz="1100" dirty="0" err="1">
                <a:latin typeface="Corbel" pitchFamily="34" charset="0"/>
                <a:ea typeface="Calibri" pitchFamily="34" charset="0"/>
                <a:cs typeface="Times New Roman" pitchFamily="18" charset="0"/>
              </a:rPr>
              <a:t>certs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esdeveniments</a:t>
            </a:r>
            <a:r>
              <a:rPr lang="es-ES" altLang="es-ES" sz="1100" dirty="0">
                <a:latin typeface="Corbel" pitchFamily="34" charset="0"/>
                <a:ea typeface="Calibri" pitchFamily="34" charset="0"/>
                <a:cs typeface="Times New Roman" pitchFamily="18" charset="0"/>
              </a:rPr>
              <a:t> i </a:t>
            </a:r>
            <a:r>
              <a:rPr lang="es-ES" altLang="es-ES" sz="1100" dirty="0" err="1">
                <a:latin typeface="Corbel" pitchFamily="34" charset="0"/>
                <a:ea typeface="Calibri" pitchFamily="34" charset="0"/>
                <a:cs typeface="Times New Roman" pitchFamily="18" charset="0"/>
              </a:rPr>
              <a:t>personatges</a:t>
            </a:r>
            <a:r>
              <a:rPr lang="es-ES" altLang="es-ES" sz="1100" dirty="0">
                <a:latin typeface="Corbel" pitchFamily="34" charset="0"/>
                <a:ea typeface="Calibri" pitchFamily="34" charset="0"/>
                <a:cs typeface="Times New Roman" pitchFamily="18" charset="0"/>
              </a:rPr>
              <a:t> que van quedar </a:t>
            </a:r>
            <a:r>
              <a:rPr lang="es-ES" altLang="es-ES" sz="1100" dirty="0" err="1">
                <a:latin typeface="Corbel" pitchFamily="34" charset="0"/>
                <a:ea typeface="Calibri" pitchFamily="34" charset="0"/>
                <a:cs typeface="Times New Roman" pitchFamily="18" charset="0"/>
              </a:rPr>
              <a:t>fora</a:t>
            </a:r>
            <a:r>
              <a:rPr lang="es-ES" altLang="es-ES" sz="1100" dirty="0">
                <a:latin typeface="Corbel" pitchFamily="34" charset="0"/>
                <a:ea typeface="Calibri" pitchFamily="34" charset="0"/>
                <a:cs typeface="Times New Roman" pitchFamily="18" charset="0"/>
              </a:rPr>
              <a:t> de la narrativa </a:t>
            </a:r>
            <a:r>
              <a:rPr lang="es-ES" altLang="es-ES" sz="1100" dirty="0" err="1">
                <a:latin typeface="Corbel" pitchFamily="34" charset="0"/>
                <a:ea typeface="Calibri" pitchFamily="34" charset="0"/>
                <a:cs typeface="Times New Roman" pitchFamily="18" charset="0"/>
              </a:rPr>
              <a:t>hegemònica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dels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anys</a:t>
            </a:r>
            <a:r>
              <a:rPr lang="es-ES" altLang="es-ES" sz="1100" dirty="0">
                <a:latin typeface="Corbel" pitchFamily="34" charset="0"/>
                <a:ea typeface="Calibri" pitchFamily="34" charset="0"/>
                <a:cs typeface="Times New Roman" pitchFamily="18" charset="0"/>
              </a:rPr>
              <a:t> de la </a:t>
            </a:r>
            <a:r>
              <a:rPr lang="es-ES" altLang="es-ES" sz="1100" dirty="0" err="1">
                <a:latin typeface="Corbel" pitchFamily="34" charset="0"/>
                <a:ea typeface="Calibri" pitchFamily="34" charset="0"/>
                <a:cs typeface="Times New Roman" pitchFamily="18" charset="0"/>
              </a:rPr>
              <a:t>Transició</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proposant</a:t>
            </a:r>
            <a:r>
              <a:rPr lang="es-ES" altLang="es-ES" sz="1100" dirty="0">
                <a:latin typeface="Corbel" pitchFamily="34" charset="0"/>
                <a:ea typeface="Calibri" pitchFamily="34" charset="0"/>
                <a:cs typeface="Times New Roman" pitchFamily="18" charset="0"/>
              </a:rPr>
              <a:t> una lectura multicapa en </a:t>
            </a:r>
            <a:r>
              <a:rPr lang="es-ES" altLang="es-ES" sz="1100" dirty="0" err="1">
                <a:latin typeface="Corbel" pitchFamily="34" charset="0"/>
                <a:ea typeface="Calibri" pitchFamily="34" charset="0"/>
                <a:cs typeface="Times New Roman" pitchFamily="18" charset="0"/>
              </a:rPr>
              <a:t>què</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esdeveniments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aparentment</a:t>
            </a:r>
            <a:r>
              <a:rPr lang="es-ES" altLang="es-ES" sz="1100" dirty="0">
                <a:latin typeface="Corbel" pitchFamily="34" charset="0"/>
                <a:ea typeface="Calibri" pitchFamily="34" charset="0"/>
                <a:cs typeface="Times New Roman" pitchFamily="18" charset="0"/>
              </a:rPr>
              <a:t> no </a:t>
            </a:r>
            <a:r>
              <a:rPr lang="es-ES" altLang="es-ES" sz="1100" dirty="0" err="1">
                <a:latin typeface="Corbel" pitchFamily="34" charset="0"/>
                <a:ea typeface="Calibri" pitchFamily="34" charset="0"/>
                <a:cs typeface="Times New Roman" pitchFamily="18" charset="0"/>
              </a:rPr>
              <a:t>connectats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adquireixen</a:t>
            </a:r>
            <a:r>
              <a:rPr lang="es-ES" altLang="es-ES" sz="1100" dirty="0">
                <a:latin typeface="Corbel" pitchFamily="34" charset="0"/>
                <a:ea typeface="Calibri" pitchFamily="34" charset="0"/>
                <a:cs typeface="Times New Roman" pitchFamily="18" charset="0"/>
              </a:rPr>
              <a:t> noves </a:t>
            </a:r>
            <a:r>
              <a:rPr lang="es-ES" altLang="es-ES" sz="1100" dirty="0" err="1">
                <a:latin typeface="Corbel" pitchFamily="34" charset="0"/>
                <a:ea typeface="Calibri" pitchFamily="34" charset="0"/>
                <a:cs typeface="Times New Roman" pitchFamily="18" charset="0"/>
              </a:rPr>
              <a:t>interpretacions</a:t>
            </a:r>
            <a:r>
              <a:rPr lang="es-ES" altLang="es-ES" sz="1100" dirty="0">
                <a:latin typeface="Corbel" pitchFamily="34" charset="0"/>
                <a:ea typeface="Calibri" pitchFamily="34" charset="0"/>
                <a:cs typeface="Times New Roman" pitchFamily="18" charset="0"/>
              </a:rPr>
              <a:t> i </a:t>
            </a:r>
            <a:r>
              <a:rPr lang="es-ES" altLang="es-ES" sz="1100" dirty="0" err="1">
                <a:latin typeface="Corbel" pitchFamily="34" charset="0"/>
                <a:ea typeface="Calibri" pitchFamily="34" charset="0"/>
                <a:cs typeface="Times New Roman" pitchFamily="18" charset="0"/>
              </a:rPr>
              <a:t>perspectives</a:t>
            </a:r>
            <a:r>
              <a:rPr lang="es-ES" altLang="es-ES" sz="1100" dirty="0">
                <a:latin typeface="Corbel" pitchFamily="34" charset="0"/>
                <a:ea typeface="Calibri" pitchFamily="34" charset="0"/>
                <a:cs typeface="Times New Roman" pitchFamily="18" charset="0"/>
              </a:rPr>
              <a:t>.</a:t>
            </a:r>
          </a:p>
        </p:txBody>
      </p:sp>
    </p:spTree>
    <p:extLst>
      <p:ext uri="{BB962C8B-B14F-4D97-AF65-F5344CB8AC3E}">
        <p14:creationId xmlns:p14="http://schemas.microsoft.com/office/powerpoint/2010/main" val="641543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6" descr="Picture 6"/>
          <p:cNvPicPr>
            <a:picLocks noChangeAspect="1"/>
          </p:cNvPicPr>
          <p:nvPr/>
        </p:nvPicPr>
        <p:blipFill>
          <a:blip r:embed="rId2" cstate="print"/>
          <a:stretch>
            <a:fillRect/>
          </a:stretch>
        </p:blipFill>
        <p:spPr>
          <a:xfrm>
            <a:off x="61913" y="60325"/>
            <a:ext cx="2071687" cy="623888"/>
          </a:xfrm>
          <a:prstGeom prst="rect">
            <a:avLst/>
          </a:prstGeom>
          <a:ln w="12700">
            <a:miter lim="400000"/>
          </a:ln>
        </p:spPr>
      </p:pic>
      <p:sp>
        <p:nvSpPr>
          <p:cNvPr id="122" name="14 Rectángulo"/>
          <p:cNvSpPr txBox="1"/>
          <p:nvPr/>
        </p:nvSpPr>
        <p:spPr>
          <a:xfrm>
            <a:off x="65088" y="539750"/>
            <a:ext cx="2500312" cy="8270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1000">
                <a:latin typeface="Corbel"/>
                <a:ea typeface="Corbel"/>
                <a:cs typeface="Corbel"/>
                <a:sym typeface="Corbel"/>
              </a:defRPr>
            </a:pPr>
            <a:r>
              <a:t>c/ Mallorca, 205</a:t>
            </a:r>
            <a:endParaRPr>
              <a:latin typeface="+mn-lt"/>
              <a:ea typeface="+mn-ea"/>
              <a:cs typeface="+mn-cs"/>
              <a:sym typeface="Arial"/>
            </a:endParaRPr>
          </a:p>
          <a:p>
            <a:pPr>
              <a:defRPr sz="1000">
                <a:latin typeface="Corbel"/>
                <a:ea typeface="Corbel"/>
                <a:cs typeface="Corbel"/>
                <a:sym typeface="Corbel"/>
              </a:defRPr>
            </a:pPr>
            <a:r>
              <a:t>08036 Barcelona</a:t>
            </a:r>
            <a:endParaRPr>
              <a:latin typeface="+mn-lt"/>
              <a:ea typeface="+mn-ea"/>
              <a:cs typeface="+mn-cs"/>
              <a:sym typeface="Arial"/>
            </a:endParaRPr>
          </a:p>
          <a:p>
            <a:pPr>
              <a:defRPr sz="1000">
                <a:latin typeface="Corbel"/>
                <a:ea typeface="Corbel"/>
                <a:cs typeface="Corbel"/>
                <a:sym typeface="Corbel"/>
              </a:defRPr>
            </a:pPr>
            <a:r>
              <a:t>T. (+34) 93 451 0064</a:t>
            </a:r>
            <a:endParaRPr>
              <a:latin typeface="+mn-lt"/>
              <a:ea typeface="+mn-ea"/>
              <a:cs typeface="+mn-cs"/>
              <a:sym typeface="Arial"/>
            </a:endParaRPr>
          </a:p>
          <a:p>
            <a:pPr>
              <a:defRPr sz="1000">
                <a:solidFill>
                  <a:srgbClr val="0D0D0D"/>
                </a:solidFill>
                <a:latin typeface="Corbel"/>
                <a:ea typeface="Corbel"/>
                <a:cs typeface="Corbel"/>
                <a:sym typeface="Corbel"/>
              </a:defRPr>
            </a:pPr>
            <a:r>
              <a:t>info@adngaleria.com</a:t>
            </a:r>
          </a:p>
          <a:p>
            <a:pPr>
              <a:defRPr sz="1000">
                <a:solidFill>
                  <a:srgbClr val="0D0D0D"/>
                </a:solidFill>
                <a:latin typeface="Corbel"/>
                <a:ea typeface="Corbel"/>
                <a:cs typeface="Corbel"/>
                <a:sym typeface="Corbel"/>
              </a:defRPr>
            </a:pPr>
            <a:r>
              <a:t>www.adngaleria.com</a:t>
            </a:r>
          </a:p>
        </p:txBody>
      </p:sp>
      <p:sp>
        <p:nvSpPr>
          <p:cNvPr id="7" name="8 CuadroTexto"/>
          <p:cNvSpPr txBox="1"/>
          <p:nvPr/>
        </p:nvSpPr>
        <p:spPr>
          <a:xfrm>
            <a:off x="213674" y="7092280"/>
            <a:ext cx="6455686" cy="127727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100">
                <a:latin typeface="Corbel"/>
                <a:ea typeface="Corbel"/>
                <a:cs typeface="Corbel"/>
                <a:sym typeface="Corbel"/>
              </a:defRPr>
            </a:pPr>
            <a:r>
              <a:rPr lang="es-ES" sz="1100" b="1" i="1" dirty="0"/>
              <a:t>La determinación del ser humano puede vencer a la naturaleza</a:t>
            </a:r>
          </a:p>
          <a:p>
            <a:pPr>
              <a:defRPr sz="1100">
                <a:latin typeface="Corbel"/>
                <a:ea typeface="Corbel"/>
                <a:cs typeface="Corbel"/>
                <a:sym typeface="Corbel"/>
              </a:defRPr>
            </a:pPr>
            <a:r>
              <a:rPr lang="es-ES" sz="1100" dirty="0"/>
              <a:t>2024</a:t>
            </a:r>
          </a:p>
          <a:p>
            <a:pPr>
              <a:defRPr sz="1100">
                <a:latin typeface="Corbel"/>
                <a:ea typeface="Corbel"/>
                <a:cs typeface="Corbel"/>
                <a:sym typeface="Corbel"/>
              </a:defRPr>
            </a:pPr>
            <a:r>
              <a:rPr lang="en-US" sz="1100" dirty="0"/>
              <a:t>Woodcut on engraved paper framed with stained molding and museum glass and sparrow nest-house crafted with the woodcut matrix.</a:t>
            </a:r>
          </a:p>
          <a:p>
            <a:pPr>
              <a:defRPr sz="1100">
                <a:latin typeface="Corbel"/>
                <a:ea typeface="Corbel"/>
                <a:cs typeface="Corbel"/>
                <a:sym typeface="Corbel"/>
              </a:defRPr>
            </a:pPr>
            <a:r>
              <a:rPr lang="es-ES" sz="1100" dirty="0" err="1"/>
              <a:t>Frame</a:t>
            </a:r>
            <a:r>
              <a:rPr lang="es-ES" sz="1100" dirty="0"/>
              <a:t>: 77 x 51 cm; </a:t>
            </a:r>
            <a:r>
              <a:rPr lang="es-ES" sz="1100" dirty="0" err="1"/>
              <a:t>Sparrow</a:t>
            </a:r>
            <a:r>
              <a:rPr lang="es-ES" sz="1100" dirty="0"/>
              <a:t> </a:t>
            </a:r>
            <a:r>
              <a:rPr lang="es-ES" sz="1100" dirty="0" err="1"/>
              <a:t>nest-house</a:t>
            </a:r>
            <a:r>
              <a:rPr lang="es-ES" sz="1100" dirty="0"/>
              <a:t>: 25 x 21 x 17 cm.</a:t>
            </a:r>
          </a:p>
          <a:p>
            <a:pPr>
              <a:defRPr sz="1100">
                <a:latin typeface="Corbel"/>
                <a:ea typeface="Corbel"/>
                <a:cs typeface="Corbel"/>
                <a:sym typeface="Corbel"/>
              </a:defRPr>
            </a:pPr>
            <a:r>
              <a:rPr lang="es-ES" sz="1100" dirty="0" err="1"/>
              <a:t>Edition</a:t>
            </a:r>
            <a:r>
              <a:rPr lang="es-ES" sz="1100" dirty="0"/>
              <a:t> of 3 + 1 AP</a:t>
            </a:r>
          </a:p>
          <a:p>
            <a:pPr>
              <a:defRPr sz="1100">
                <a:latin typeface="Corbel"/>
                <a:ea typeface="Corbel"/>
                <a:cs typeface="Corbel"/>
                <a:sym typeface="Corbel"/>
              </a:defRPr>
            </a:pPr>
            <a:endParaRPr lang="es-ES" sz="11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756" y="2431285"/>
            <a:ext cx="4676743" cy="3074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88315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Resiliencia</a:t>
            </a:r>
            <a:r>
              <a:rPr lang="en-US" altLang="es-ES" sz="1100" b="1" i="1" dirty="0">
                <a:latin typeface="Corbel" pitchFamily="34" charset="0"/>
                <a:ea typeface="Calibri" pitchFamily="34" charset="0"/>
                <a:cs typeface="Times New Roman" pitchFamily="18" charset="0"/>
              </a:rPr>
              <a:t> </a:t>
            </a:r>
            <a:br>
              <a:rPr lang="en-US" altLang="es-ES" sz="1100" b="1" i="1" dirty="0">
                <a:latin typeface="Corbel" pitchFamily="34" charset="0"/>
                <a:ea typeface="Calibri" pitchFamily="34" charset="0"/>
                <a:cs typeface="Times New Roman" pitchFamily="18" charset="0"/>
              </a:rPr>
            </a:br>
            <a:r>
              <a:rPr lang="en-US" altLang="es-ES" sz="1100" dirty="0">
                <a:latin typeface="Corbel" pitchFamily="34" charset="0"/>
                <a:ea typeface="Calibri" pitchFamily="34" charset="0"/>
                <a:cs typeface="Times New Roman" pitchFamily="18" charset="0"/>
              </a:rPr>
              <a:t>2016-2017</a:t>
            </a:r>
            <a:br>
              <a:rPr lang="en-US" altLang="es-ES" sz="1100" dirty="0">
                <a:latin typeface="Corbel" pitchFamily="34" charset="0"/>
                <a:ea typeface="Calibri" pitchFamily="34" charset="0"/>
                <a:cs typeface="Times New Roman" pitchFamily="18" charset="0"/>
              </a:rPr>
            </a:br>
            <a:r>
              <a:rPr lang="en-US" altLang="es-ES" sz="1100" dirty="0">
                <a:latin typeface="Corbel" pitchFamily="34" charset="0"/>
                <a:ea typeface="Calibri" pitchFamily="34" charset="0"/>
                <a:cs typeface="Times New Roman" pitchFamily="18" charset="0"/>
              </a:rPr>
              <a:t>Installation view at </a:t>
            </a:r>
            <a:r>
              <a:rPr lang="en-US" altLang="es-ES" sz="1100" dirty="0" err="1">
                <a:latin typeface="Corbel" pitchFamily="34" charset="0"/>
                <a:ea typeface="Calibri" pitchFamily="34" charset="0"/>
                <a:cs typeface="Times New Roman" pitchFamily="18" charset="0"/>
              </a:rPr>
              <a:t>MACBA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Museu</a:t>
            </a:r>
            <a:r>
              <a:rPr lang="en-US" altLang="es-ES" sz="1100" dirty="0">
                <a:latin typeface="Corbel" pitchFamily="34" charset="0"/>
                <a:ea typeface="Calibri" pitchFamily="34" charset="0"/>
                <a:cs typeface="Times New Roman" pitchFamily="18" charset="0"/>
              </a:rPr>
              <a:t> d’Art </a:t>
            </a:r>
            <a:r>
              <a:rPr lang="en-US" altLang="es-ES" sz="1100" dirty="0" err="1">
                <a:latin typeface="Corbel" pitchFamily="34" charset="0"/>
                <a:ea typeface="Calibri" pitchFamily="34" charset="0"/>
                <a:cs typeface="Times New Roman" pitchFamily="18" charset="0"/>
              </a:rPr>
              <a:t>Contemporani</a:t>
            </a:r>
            <a:r>
              <a:rPr lang="en-US" altLang="es-ES" sz="1100" dirty="0">
                <a:latin typeface="Corbel" pitchFamily="34" charset="0"/>
                <a:ea typeface="Calibri" pitchFamily="34" charset="0"/>
                <a:cs typeface="Times New Roman" pitchFamily="18" charset="0"/>
              </a:rPr>
              <a:t> de Barcelona, 2017.</a:t>
            </a:r>
          </a:p>
        </p:txBody>
      </p:sp>
      <p:pic>
        <p:nvPicPr>
          <p:cNvPr id="6" name="Picture 708">
            <a:extLst>
              <a:ext uri="{FF2B5EF4-FFF2-40B4-BE49-F238E27FC236}">
                <a16:creationId xmlns:a16="http://schemas.microsoft.com/office/drawing/2014/main" xmlns="" id="{313DEE81-8239-446A-B9B9-7FF658744D1F}"/>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908720" y="2407920"/>
            <a:ext cx="5040560" cy="3139933"/>
          </a:xfrm>
          <a:prstGeom prst="rect">
            <a:avLst/>
          </a:prstGeom>
          <a:noFill/>
          <a:extLst/>
        </p:spPr>
      </p:pic>
    </p:spTree>
    <p:extLst>
      <p:ext uri="{BB962C8B-B14F-4D97-AF65-F5344CB8AC3E}">
        <p14:creationId xmlns:p14="http://schemas.microsoft.com/office/powerpoint/2010/main" val="17511761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0682" y="2248862"/>
            <a:ext cx="5760640"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Mi</a:t>
            </a:r>
            <a:r>
              <a:rPr lang="en-US" altLang="es-ES" sz="1100" b="1" i="1" dirty="0">
                <a:latin typeface="Corbel" pitchFamily="34" charset="0"/>
                <a:ea typeface="Calibri" pitchFamily="34" charset="0"/>
                <a:cs typeface="Times New Roman" pitchFamily="18" charset="0"/>
              </a:rPr>
              <a:t> primer </a:t>
            </a:r>
            <a:r>
              <a:rPr lang="en-US" altLang="es-ES" sz="1100" b="1" i="1" dirty="0" err="1">
                <a:latin typeface="Corbel" pitchFamily="34" charset="0"/>
                <a:ea typeface="Calibri" pitchFamily="34" charset="0"/>
                <a:cs typeface="Times New Roman" pitchFamily="18" charset="0"/>
              </a:rPr>
              <a:t>millónde</a:t>
            </a:r>
            <a:r>
              <a:rPr lang="en-US" altLang="es-ES" sz="1100" b="1" i="1" dirty="0">
                <a:latin typeface="Corbel" pitchFamily="34" charset="0"/>
                <a:ea typeface="Calibri" pitchFamily="34" charset="0"/>
                <a:cs typeface="Times New Roman" pitchFamily="18" charset="0"/>
              </a:rPr>
              <a:t> </a:t>
            </a:r>
            <a:r>
              <a:rPr lang="en-US" altLang="es-ES" sz="1100" b="1" i="1" dirty="0" err="1">
                <a:latin typeface="Corbel" pitchFamily="34" charset="0"/>
                <a:ea typeface="Calibri" pitchFamily="34" charset="0"/>
                <a:cs typeface="Times New Roman" pitchFamily="18" charset="0"/>
              </a:rPr>
              <a:t>dólares</a:t>
            </a:r>
            <a:endParaRPr lang="en-US" altLang="es-ES" sz="1100" b="1" i="1"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2013</a:t>
            </a:r>
          </a:p>
          <a:p>
            <a:pPr>
              <a:spcBef>
                <a:spcPct val="0"/>
              </a:spcBef>
              <a:buNone/>
            </a:pPr>
            <a:r>
              <a:rPr lang="en-US" altLang="es-ES" sz="1100" dirty="0">
                <a:latin typeface="Corbel" pitchFamily="34" charset="0"/>
                <a:ea typeface="Calibri" pitchFamily="34" charset="0"/>
                <a:cs typeface="Times New Roman" pitchFamily="18" charset="0"/>
              </a:rPr>
              <a:t> </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This artwork reflects on the value attributed to printed money, highlighting the absurd conception of the pact established around the imposed value of the currency. The artist acquired 16,800,000 Intis, an amount that, at the time of the creation of this currency, was equivalent to one million US dollars. The paradox lies in the fact that the Inti, which was the official currency of the Republic of Peru between 1985 and 1991, suffered a massive devaluation shortly after its introduction, plunging hundreds of Peruvian citizens into poverty. After the devaluation, this initial million dollars were worth barely 4 dollars.</a:t>
            </a:r>
          </a:p>
          <a:p>
            <a:pPr>
              <a:spcBef>
                <a:spcPct val="0"/>
              </a:spcBef>
              <a:buNone/>
            </a:pPr>
            <a:r>
              <a:rPr lang="en-US" altLang="es-ES" sz="1100" dirty="0">
                <a:latin typeface="Corbel" pitchFamily="34" charset="0"/>
                <a:ea typeface="Calibri" pitchFamily="34" charset="0"/>
                <a:cs typeface="Times New Roman" pitchFamily="18" charset="0"/>
              </a:rPr>
              <a:t> </a:t>
            </a:r>
          </a:p>
          <a:p>
            <a:pPr>
              <a:spcBef>
                <a:spcPct val="0"/>
              </a:spcBef>
              <a:buNone/>
            </a:pPr>
            <a:r>
              <a:rPr lang="en-US" altLang="es-ES" sz="1100" dirty="0" err="1">
                <a:latin typeface="Corbel" pitchFamily="34" charset="0"/>
                <a:ea typeface="Calibri" pitchFamily="34" charset="0"/>
                <a:cs typeface="Times New Roman" pitchFamily="18" charset="0"/>
              </a:rPr>
              <a:t>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obra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reflexiona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sobre</a:t>
            </a:r>
            <a:r>
              <a:rPr lang="en-US" altLang="es-ES" sz="1100" dirty="0">
                <a:latin typeface="Corbel" pitchFamily="34" charset="0"/>
                <a:ea typeface="Calibri" pitchFamily="34" charset="0"/>
                <a:cs typeface="Times New Roman" pitchFamily="18" charset="0"/>
              </a:rPr>
              <a:t> el valor </a:t>
            </a:r>
            <a:r>
              <a:rPr lang="en-US" altLang="es-ES" sz="1100" dirty="0" err="1">
                <a:latin typeface="Corbel" pitchFamily="34" charset="0"/>
                <a:ea typeface="Calibri" pitchFamily="34" charset="0"/>
                <a:cs typeface="Times New Roman" pitchFamily="18" charset="0"/>
              </a:rPr>
              <a:t>atribuido</a:t>
            </a:r>
            <a:r>
              <a:rPr lang="en-US" altLang="es-ES" sz="1100" dirty="0">
                <a:latin typeface="Corbel" pitchFamily="34" charset="0"/>
                <a:ea typeface="Calibri" pitchFamily="34" charset="0"/>
                <a:cs typeface="Times New Roman" pitchFamily="18" charset="0"/>
              </a:rPr>
              <a:t> al </a:t>
            </a:r>
            <a:r>
              <a:rPr lang="en-US" altLang="es-ES" sz="1100" dirty="0" err="1">
                <a:latin typeface="Corbel" pitchFamily="34" charset="0"/>
                <a:ea typeface="Calibri" pitchFamily="34" charset="0"/>
                <a:cs typeface="Times New Roman" pitchFamily="18" charset="0"/>
              </a:rPr>
              <a:t>dinero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impreso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destacando</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absurda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concepción</a:t>
            </a:r>
            <a:r>
              <a:rPr lang="en-US" altLang="es-ES" sz="1100" dirty="0">
                <a:latin typeface="Corbel" pitchFamily="34" charset="0"/>
                <a:ea typeface="Calibri" pitchFamily="34" charset="0"/>
                <a:cs typeface="Times New Roman" pitchFamily="18" charset="0"/>
              </a:rPr>
              <a:t> del </a:t>
            </a:r>
            <a:r>
              <a:rPr lang="en-US" altLang="es-ES" sz="1100" dirty="0" err="1">
                <a:latin typeface="Corbel" pitchFamily="34" charset="0"/>
                <a:ea typeface="Calibri" pitchFamily="34" charset="0"/>
                <a:cs typeface="Times New Roman" pitchFamily="18" charset="0"/>
              </a:rPr>
              <a:t>pacto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establecido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torno</a:t>
            </a:r>
            <a:r>
              <a:rPr lang="en-US" altLang="es-ES" sz="1100" dirty="0">
                <a:latin typeface="Corbel" pitchFamily="34" charset="0"/>
                <a:ea typeface="Calibri" pitchFamily="34" charset="0"/>
                <a:cs typeface="Times New Roman" pitchFamily="18" charset="0"/>
              </a:rPr>
              <a:t> al valor </a:t>
            </a:r>
            <a:r>
              <a:rPr lang="en-US" altLang="es-ES" sz="1100" dirty="0" err="1">
                <a:latin typeface="Corbel" pitchFamily="34" charset="0"/>
                <a:ea typeface="Calibri" pitchFamily="34" charset="0"/>
                <a:cs typeface="Times New Roman" pitchFamily="18" charset="0"/>
              </a:rPr>
              <a:t>impuesto</a:t>
            </a:r>
            <a:r>
              <a:rPr lang="en-US" altLang="es-ES" sz="1100" dirty="0">
                <a:latin typeface="Corbel" pitchFamily="34" charset="0"/>
                <a:ea typeface="Calibri" pitchFamily="34" charset="0"/>
                <a:cs typeface="Times New Roman" pitchFamily="18" charset="0"/>
              </a:rPr>
              <a:t> a la </a:t>
            </a:r>
            <a:r>
              <a:rPr lang="en-US" altLang="es-ES" sz="1100" dirty="0" err="1">
                <a:latin typeface="Corbel" pitchFamily="34" charset="0"/>
                <a:ea typeface="Calibri" pitchFamily="34" charset="0"/>
                <a:cs typeface="Times New Roman" pitchFamily="18" charset="0"/>
              </a:rPr>
              <a:t>moneda</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artista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adquirió</a:t>
            </a:r>
            <a:r>
              <a:rPr lang="en-US" altLang="es-ES" sz="1100" dirty="0">
                <a:latin typeface="Corbel" pitchFamily="34" charset="0"/>
                <a:ea typeface="Calibri" pitchFamily="34" charset="0"/>
                <a:cs typeface="Times New Roman" pitchFamily="18" charset="0"/>
              </a:rPr>
              <a:t> 16.800.000 intis,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cantidad</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momento</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creación</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divisa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equivalía</a:t>
            </a:r>
            <a:r>
              <a:rPr lang="en-US" altLang="es-ES" sz="1100" dirty="0">
                <a:latin typeface="Corbel" pitchFamily="34" charset="0"/>
                <a:ea typeface="Calibri" pitchFamily="34" charset="0"/>
                <a:cs typeface="Times New Roman" pitchFamily="18" charset="0"/>
              </a:rPr>
              <a:t> a un </a:t>
            </a:r>
            <a:r>
              <a:rPr lang="en-US" altLang="es-ES" sz="1100" dirty="0" err="1">
                <a:latin typeface="Corbel" pitchFamily="34" charset="0"/>
                <a:ea typeface="Calibri" pitchFamily="34" charset="0"/>
                <a:cs typeface="Times New Roman" pitchFamily="18" charset="0"/>
              </a:rPr>
              <a:t>millón</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dólares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estadounidenses</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paradoja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radica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que el inti, que </a:t>
            </a:r>
            <a:r>
              <a:rPr lang="en-US" altLang="es-ES" sz="1100" dirty="0" err="1">
                <a:latin typeface="Corbel" pitchFamily="34" charset="0"/>
                <a:ea typeface="Calibri" pitchFamily="34" charset="0"/>
                <a:cs typeface="Times New Roman" pitchFamily="18" charset="0"/>
              </a:rPr>
              <a:t>fue</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moneda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oficial</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República</a:t>
            </a:r>
            <a:r>
              <a:rPr lang="en-US" altLang="es-ES" sz="1100" dirty="0">
                <a:latin typeface="Corbel" pitchFamily="34" charset="0"/>
                <a:ea typeface="Calibri" pitchFamily="34" charset="0"/>
                <a:cs typeface="Times New Roman" pitchFamily="18" charset="0"/>
              </a:rPr>
              <a:t> del </a:t>
            </a:r>
            <a:r>
              <a:rPr lang="en-US" altLang="es-ES" sz="1100" dirty="0" err="1">
                <a:latin typeface="Corbel" pitchFamily="34" charset="0"/>
                <a:ea typeface="Calibri" pitchFamily="34" charset="0"/>
                <a:cs typeface="Times New Roman" pitchFamily="18" charset="0"/>
              </a:rPr>
              <a:t>Perú</a:t>
            </a:r>
            <a:r>
              <a:rPr lang="en-US" altLang="es-ES" sz="1100" dirty="0">
                <a:latin typeface="Corbel" pitchFamily="34" charset="0"/>
                <a:ea typeface="Calibri" pitchFamily="34" charset="0"/>
                <a:cs typeface="Times New Roman" pitchFamily="18" charset="0"/>
              </a:rPr>
              <a:t> entre 1985 y 1991, </a:t>
            </a:r>
            <a:r>
              <a:rPr lang="en-US" altLang="es-ES" sz="1100" dirty="0" err="1">
                <a:latin typeface="Corbel" pitchFamily="34" charset="0"/>
                <a:ea typeface="Calibri" pitchFamily="34" charset="0"/>
                <a:cs typeface="Times New Roman" pitchFamily="18" charset="0"/>
              </a:rPr>
              <a:t>sufrió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enorme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devaluación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poco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después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su</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introducción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llevando</a:t>
            </a:r>
            <a:r>
              <a:rPr lang="en-US" altLang="es-ES" sz="1100" dirty="0">
                <a:latin typeface="Corbel" pitchFamily="34" charset="0"/>
                <a:ea typeface="Calibri" pitchFamily="34" charset="0"/>
                <a:cs typeface="Times New Roman" pitchFamily="18" charset="0"/>
              </a:rPr>
              <a:t> a la </a:t>
            </a:r>
            <a:r>
              <a:rPr lang="en-US" altLang="es-ES" sz="1100" dirty="0" err="1">
                <a:latin typeface="Corbel" pitchFamily="34" charset="0"/>
                <a:ea typeface="Calibri" pitchFamily="34" charset="0"/>
                <a:cs typeface="Times New Roman" pitchFamily="18" charset="0"/>
              </a:rPr>
              <a:t>miseria</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cientos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ciudadanos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peruanos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Después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devaluación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este</a:t>
            </a:r>
            <a:r>
              <a:rPr lang="en-US" altLang="es-ES" sz="1100" dirty="0">
                <a:latin typeface="Corbel" pitchFamily="34" charset="0"/>
                <a:ea typeface="Calibri" pitchFamily="34" charset="0"/>
                <a:cs typeface="Times New Roman" pitchFamily="18" charset="0"/>
              </a:rPr>
              <a:t> primer </a:t>
            </a:r>
            <a:r>
              <a:rPr lang="en-US" altLang="es-ES" sz="1100" dirty="0" err="1">
                <a:latin typeface="Corbel" pitchFamily="34" charset="0"/>
                <a:ea typeface="Calibri" pitchFamily="34" charset="0"/>
                <a:cs typeface="Times New Roman" pitchFamily="18" charset="0"/>
              </a:rPr>
              <a:t>millón</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dólares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valía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apenas</a:t>
            </a:r>
            <a:r>
              <a:rPr lang="en-US" altLang="es-ES" sz="1100" dirty="0">
                <a:latin typeface="Corbel" pitchFamily="34" charset="0"/>
                <a:ea typeface="Calibri" pitchFamily="34" charset="0"/>
                <a:cs typeface="Times New Roman" pitchFamily="18" charset="0"/>
              </a:rPr>
              <a:t> 4 </a:t>
            </a:r>
            <a:r>
              <a:rPr lang="en-US" altLang="es-ES" sz="1100" dirty="0" err="1">
                <a:latin typeface="Corbel" pitchFamily="34" charset="0"/>
                <a:ea typeface="Calibri" pitchFamily="34" charset="0"/>
                <a:cs typeface="Times New Roman" pitchFamily="18" charset="0"/>
              </a:rPr>
              <a:t>dólares</a:t>
            </a:r>
            <a:r>
              <a:rPr lang="en-US" altLang="es-ES" sz="1100" dirty="0">
                <a:latin typeface="Corbel" pitchFamily="34" charset="0"/>
                <a:ea typeface="Calibri" pitchFamily="34" charset="0"/>
                <a:cs typeface="Times New Roman" pitchFamily="18" charset="0"/>
              </a:rPr>
              <a:t>.</a:t>
            </a:r>
          </a:p>
          <a:p>
            <a:pPr>
              <a:spcBef>
                <a:spcPct val="0"/>
              </a:spcBef>
              <a:buNone/>
            </a:pPr>
            <a:r>
              <a:rPr lang="en-US" altLang="es-ES" sz="1100" dirty="0">
                <a:latin typeface="Corbel" pitchFamily="34" charset="0"/>
                <a:ea typeface="Calibri" pitchFamily="34" charset="0"/>
                <a:cs typeface="Times New Roman" pitchFamily="18" charset="0"/>
              </a:rPr>
              <a:t> </a:t>
            </a:r>
          </a:p>
          <a:p>
            <a:pPr>
              <a:spcBef>
                <a:spcPct val="0"/>
              </a:spcBef>
              <a:buNone/>
            </a:pPr>
            <a:r>
              <a:rPr lang="en-US" altLang="es-ES" sz="1100" dirty="0" err="1">
                <a:latin typeface="Corbel" pitchFamily="34" charset="0"/>
                <a:ea typeface="Calibri" pitchFamily="34" charset="0"/>
                <a:cs typeface="Times New Roman" pitchFamily="18" charset="0"/>
              </a:rPr>
              <a:t>Aquesta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obra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reflexiona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sobre</a:t>
            </a:r>
            <a:r>
              <a:rPr lang="en-US" altLang="es-ES" sz="1100" dirty="0">
                <a:latin typeface="Corbel" pitchFamily="34" charset="0"/>
                <a:ea typeface="Calibri" pitchFamily="34" charset="0"/>
                <a:cs typeface="Times New Roman" pitchFamily="18" charset="0"/>
              </a:rPr>
              <a:t> el valor </a:t>
            </a:r>
            <a:r>
              <a:rPr lang="en-US" altLang="es-ES" sz="1100" dirty="0" err="1">
                <a:latin typeface="Corbel" pitchFamily="34" charset="0"/>
                <a:ea typeface="Calibri" pitchFamily="34" charset="0"/>
                <a:cs typeface="Times New Roman" pitchFamily="18" charset="0"/>
              </a:rPr>
              <a:t>atribuït</a:t>
            </a:r>
            <a:r>
              <a:rPr lang="en-US" altLang="es-ES" sz="1100" dirty="0">
                <a:latin typeface="Corbel" pitchFamily="34" charset="0"/>
                <a:ea typeface="Calibri" pitchFamily="34" charset="0"/>
                <a:cs typeface="Times New Roman" pitchFamily="18" charset="0"/>
              </a:rPr>
              <a:t> al diner </a:t>
            </a:r>
            <a:r>
              <a:rPr lang="en-US" altLang="es-ES" sz="1100" dirty="0" err="1">
                <a:latin typeface="Corbel" pitchFamily="34" charset="0"/>
                <a:ea typeface="Calibri" pitchFamily="34" charset="0"/>
                <a:cs typeface="Times New Roman" pitchFamily="18" charset="0"/>
              </a:rPr>
              <a:t>imprès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posant</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relleu</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l'absurda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concepció</a:t>
            </a:r>
            <a:r>
              <a:rPr lang="en-US" altLang="es-ES" sz="1100" dirty="0">
                <a:latin typeface="Corbel" pitchFamily="34" charset="0"/>
                <a:ea typeface="Calibri" pitchFamily="34" charset="0"/>
                <a:cs typeface="Times New Roman" pitchFamily="18" charset="0"/>
              </a:rPr>
              <a:t> del </a:t>
            </a:r>
            <a:r>
              <a:rPr lang="en-US" altLang="es-ES" sz="1100" dirty="0" err="1">
                <a:latin typeface="Corbel" pitchFamily="34" charset="0"/>
                <a:ea typeface="Calibri" pitchFamily="34" charset="0"/>
                <a:cs typeface="Times New Roman" pitchFamily="18" charset="0"/>
              </a:rPr>
              <a:t>pacte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establert</a:t>
            </a:r>
            <a:r>
              <a:rPr lang="en-US" altLang="es-ES" sz="1100" dirty="0">
                <a:latin typeface="Corbel" pitchFamily="34" charset="0"/>
                <a:ea typeface="Calibri" pitchFamily="34" charset="0"/>
                <a:cs typeface="Times New Roman" pitchFamily="18" charset="0"/>
              </a:rPr>
              <a:t> al </a:t>
            </a:r>
            <a:r>
              <a:rPr lang="en-US" altLang="es-ES" sz="1100" dirty="0" err="1">
                <a:latin typeface="Corbel" pitchFamily="34" charset="0"/>
                <a:ea typeface="Calibri" pitchFamily="34" charset="0"/>
                <a:cs typeface="Times New Roman" pitchFamily="18" charset="0"/>
              </a:rPr>
              <a:t>voltant</a:t>
            </a:r>
            <a:r>
              <a:rPr lang="en-US" altLang="es-ES" sz="1100" dirty="0">
                <a:latin typeface="Corbel" pitchFamily="34" charset="0"/>
                <a:ea typeface="Calibri" pitchFamily="34" charset="0"/>
                <a:cs typeface="Times New Roman" pitchFamily="18" charset="0"/>
              </a:rPr>
              <a:t> del valor </a:t>
            </a:r>
            <a:r>
              <a:rPr lang="en-US" altLang="es-ES" sz="1100" dirty="0" err="1">
                <a:latin typeface="Corbel" pitchFamily="34" charset="0"/>
                <a:ea typeface="Calibri" pitchFamily="34" charset="0"/>
                <a:cs typeface="Times New Roman" pitchFamily="18" charset="0"/>
              </a:rPr>
              <a:t>imposat</a:t>
            </a:r>
            <a:r>
              <a:rPr lang="en-US" altLang="es-ES" sz="1100" dirty="0">
                <a:latin typeface="Corbel" pitchFamily="34" charset="0"/>
                <a:ea typeface="Calibri" pitchFamily="34" charset="0"/>
                <a:cs typeface="Times New Roman" pitchFamily="18" charset="0"/>
              </a:rPr>
              <a:t> a la </a:t>
            </a:r>
            <a:r>
              <a:rPr lang="en-US" altLang="es-ES" sz="1100" dirty="0" err="1">
                <a:latin typeface="Corbel" pitchFamily="34" charset="0"/>
                <a:ea typeface="Calibri" pitchFamily="34" charset="0"/>
                <a:cs typeface="Times New Roman" pitchFamily="18" charset="0"/>
              </a:rPr>
              <a:t>moneda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L'artista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adquirir</a:t>
            </a:r>
            <a:r>
              <a:rPr lang="en-US" altLang="es-ES" sz="1100" dirty="0">
                <a:latin typeface="Corbel" pitchFamily="34" charset="0"/>
                <a:ea typeface="Calibri" pitchFamily="34" charset="0"/>
                <a:cs typeface="Times New Roman" pitchFamily="18" charset="0"/>
              </a:rPr>
              <a:t> 16.800.000 Intis,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quantitat</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el moment de la </a:t>
            </a:r>
            <a:r>
              <a:rPr lang="en-US" altLang="es-ES" sz="1100" dirty="0" err="1">
                <a:latin typeface="Corbel" pitchFamily="34" charset="0"/>
                <a:ea typeface="Calibri" pitchFamily="34" charset="0"/>
                <a:cs typeface="Times New Roman" pitchFamily="18" charset="0"/>
              </a:rPr>
              <a:t>creació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d'aquesta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divisa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equivalia</a:t>
            </a:r>
            <a:r>
              <a:rPr lang="en-US" altLang="es-ES" sz="1100" dirty="0">
                <a:latin typeface="Corbel" pitchFamily="34" charset="0"/>
                <a:ea typeface="Calibri" pitchFamily="34" charset="0"/>
                <a:cs typeface="Times New Roman" pitchFamily="18" charset="0"/>
              </a:rPr>
              <a:t> a un </a:t>
            </a:r>
            <a:r>
              <a:rPr lang="en-US" altLang="es-ES" sz="1100" dirty="0" err="1">
                <a:latin typeface="Corbel" pitchFamily="34" charset="0"/>
                <a:ea typeface="Calibri" pitchFamily="34" charset="0"/>
                <a:cs typeface="Times New Roman" pitchFamily="18" charset="0"/>
              </a:rPr>
              <a:t>milió</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dòlars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estatunidencs</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paradoxa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rau</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fet</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l'Inti</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ser</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moneda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oficial</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República</a:t>
            </a:r>
            <a:r>
              <a:rPr lang="en-US" altLang="es-ES" sz="1100" dirty="0">
                <a:latin typeface="Corbel" pitchFamily="34" charset="0"/>
                <a:ea typeface="Calibri" pitchFamily="34" charset="0"/>
                <a:cs typeface="Times New Roman" pitchFamily="18" charset="0"/>
              </a:rPr>
              <a:t> del </a:t>
            </a:r>
            <a:r>
              <a:rPr lang="en-US" altLang="es-ES" sz="1100" dirty="0" err="1">
                <a:latin typeface="Corbel" pitchFamily="34" charset="0"/>
                <a:ea typeface="Calibri" pitchFamily="34" charset="0"/>
                <a:cs typeface="Times New Roman" pitchFamily="18" charset="0"/>
              </a:rPr>
              <a:t>Perú</a:t>
            </a:r>
            <a:r>
              <a:rPr lang="en-US" altLang="es-ES" sz="1100" dirty="0">
                <a:latin typeface="Corbel" pitchFamily="34" charset="0"/>
                <a:ea typeface="Calibri" pitchFamily="34" charset="0"/>
                <a:cs typeface="Times New Roman" pitchFamily="18" charset="0"/>
              </a:rPr>
              <a:t> entre 1985 i 1991, </a:t>
            </a:r>
            <a:r>
              <a:rPr lang="en-US" altLang="es-ES" sz="1100" dirty="0" err="1">
                <a:latin typeface="Corbel" pitchFamily="34" charset="0"/>
                <a:ea typeface="Calibri" pitchFamily="34" charset="0"/>
                <a:cs typeface="Times New Roman" pitchFamily="18" charset="0"/>
              </a:rPr>
              <a:t>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patir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enorme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devaluació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poc</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després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seva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introducció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portant</a:t>
            </a:r>
            <a:r>
              <a:rPr lang="en-US" altLang="es-ES" sz="1100" dirty="0">
                <a:latin typeface="Corbel" pitchFamily="34" charset="0"/>
                <a:ea typeface="Calibri" pitchFamily="34" charset="0"/>
                <a:cs typeface="Times New Roman" pitchFamily="18" charset="0"/>
              </a:rPr>
              <a:t> a la </a:t>
            </a:r>
            <a:r>
              <a:rPr lang="en-US" altLang="es-ES" sz="1100" dirty="0" err="1">
                <a:latin typeface="Corbel" pitchFamily="34" charset="0"/>
                <a:ea typeface="Calibri" pitchFamily="34" charset="0"/>
                <a:cs typeface="Times New Roman" pitchFamily="18" charset="0"/>
              </a:rPr>
              <a:t>misèria</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centenars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ciutadans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peruvians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Després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devaluació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aquest</a:t>
            </a:r>
            <a:r>
              <a:rPr lang="en-US" altLang="es-ES" sz="1100" dirty="0">
                <a:latin typeface="Corbel" pitchFamily="34" charset="0"/>
                <a:ea typeface="Calibri" pitchFamily="34" charset="0"/>
                <a:cs typeface="Times New Roman" pitchFamily="18" charset="0"/>
              </a:rPr>
              <a:t> primer </a:t>
            </a:r>
            <a:r>
              <a:rPr lang="en-US" altLang="es-ES" sz="1100" dirty="0" err="1">
                <a:latin typeface="Corbel" pitchFamily="34" charset="0"/>
                <a:ea typeface="Calibri" pitchFamily="34" charset="0"/>
                <a:cs typeface="Times New Roman" pitchFamily="18" charset="0"/>
              </a:rPr>
              <a:t>milió</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dòlars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valia</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penes</a:t>
            </a:r>
            <a:r>
              <a:rPr lang="en-US" altLang="es-ES" sz="1100" dirty="0">
                <a:latin typeface="Corbel" pitchFamily="34" charset="0"/>
                <a:ea typeface="Calibri" pitchFamily="34" charset="0"/>
                <a:cs typeface="Times New Roman" pitchFamily="18" charset="0"/>
              </a:rPr>
              <a:t> 4 </a:t>
            </a:r>
            <a:r>
              <a:rPr lang="en-US" altLang="es-ES" sz="1100" dirty="0" err="1">
                <a:latin typeface="Corbel" pitchFamily="34" charset="0"/>
                <a:ea typeface="Calibri" pitchFamily="34" charset="0"/>
                <a:cs typeface="Times New Roman" pitchFamily="18" charset="0"/>
              </a:rPr>
              <a:t>dòlars</a:t>
            </a:r>
            <a:r>
              <a:rPr lang="en-US" altLang="es-ES" sz="1100" dirty="0">
                <a:latin typeface="Corbel" pitchFamily="34" charset="0"/>
                <a:ea typeface="Calibri" pitchFamily="34" charset="0"/>
                <a:cs typeface="Times New Roman" pitchFamily="18" charset="0"/>
              </a:rPr>
              <a:t>.</a:t>
            </a:r>
          </a:p>
        </p:txBody>
      </p:sp>
    </p:spTree>
    <p:extLst>
      <p:ext uri="{BB962C8B-B14F-4D97-AF65-F5344CB8AC3E}">
        <p14:creationId xmlns:p14="http://schemas.microsoft.com/office/powerpoint/2010/main" val="2069984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s-ES" altLang="es-ES" sz="1100" b="1" i="1" dirty="0">
                <a:latin typeface="Corbel" pitchFamily="34" charset="0"/>
                <a:ea typeface="Calibri" pitchFamily="34" charset="0"/>
                <a:cs typeface="Times New Roman" pitchFamily="18" charset="0"/>
              </a:rPr>
              <a:t>Mi primer millón de dólares</a:t>
            </a:r>
          </a:p>
          <a:p>
            <a:pPr>
              <a:spcBef>
                <a:spcPct val="0"/>
              </a:spcBef>
              <a:buNone/>
            </a:pPr>
            <a:r>
              <a:rPr lang="es-ES" altLang="es-ES" sz="1100" dirty="0">
                <a:latin typeface="Corbel" pitchFamily="34" charset="0"/>
                <a:ea typeface="Calibri" pitchFamily="34" charset="0"/>
                <a:cs typeface="Times New Roman" pitchFamily="18" charset="0"/>
              </a:rPr>
              <a:t>2013</a:t>
            </a:r>
          </a:p>
          <a:p>
            <a:pPr>
              <a:spcBef>
                <a:spcPct val="0"/>
              </a:spcBef>
              <a:buNone/>
            </a:pPr>
            <a:r>
              <a:rPr lang="es-ES" altLang="es-ES" sz="1100" dirty="0">
                <a:latin typeface="Corbel" pitchFamily="34" charset="0"/>
                <a:ea typeface="Calibri" pitchFamily="34" charset="0"/>
                <a:cs typeface="Times New Roman" pitchFamily="18" charset="0"/>
              </a:rPr>
              <a:t>481 </a:t>
            </a:r>
            <a:r>
              <a:rPr lang="es-ES" altLang="es-ES" sz="1100" dirty="0" err="1">
                <a:latin typeface="Corbel" pitchFamily="34" charset="0"/>
                <a:ea typeface="Calibri" pitchFamily="34" charset="0"/>
                <a:cs typeface="Times New Roman" pitchFamily="18" charset="0"/>
              </a:rPr>
              <a:t>Peruvian</a:t>
            </a:r>
            <a:r>
              <a:rPr lang="es-ES" altLang="es-ES" sz="1100" dirty="0">
                <a:latin typeface="Corbel" pitchFamily="34" charset="0"/>
                <a:ea typeface="Calibri" pitchFamily="34" charset="0"/>
                <a:cs typeface="Times New Roman" pitchFamily="18" charset="0"/>
              </a:rPr>
              <a:t> Inti </a:t>
            </a:r>
            <a:r>
              <a:rPr lang="es-ES" altLang="es-ES" sz="1100" dirty="0" err="1">
                <a:latin typeface="Corbel" pitchFamily="34" charset="0"/>
                <a:ea typeface="Calibri" pitchFamily="34" charset="0"/>
                <a:cs typeface="Times New Roman" pitchFamily="18" charset="0"/>
              </a:rPr>
              <a:t>banknotes</a:t>
            </a:r>
            <a:r>
              <a:rPr lang="es-ES" altLang="es-ES" sz="1100" dirty="0">
                <a:latin typeface="Corbel" pitchFamily="34" charset="0"/>
                <a:ea typeface="Calibri" pitchFamily="34" charset="0"/>
                <a:cs typeface="Times New Roman" pitchFamily="18" charset="0"/>
              </a:rPr>
              <a:t>.</a:t>
            </a:r>
          </a:p>
          <a:p>
            <a:pPr>
              <a:spcBef>
                <a:spcPct val="0"/>
              </a:spcBef>
              <a:buNone/>
            </a:pPr>
            <a:r>
              <a:rPr lang="es-ES" altLang="es-ES" sz="1100" dirty="0" err="1">
                <a:latin typeface="Corbel" pitchFamily="34" charset="0"/>
                <a:ea typeface="Calibri" pitchFamily="34" charset="0"/>
                <a:cs typeface="Times New Roman" pitchFamily="18" charset="0"/>
              </a:rPr>
              <a:t>Unique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piece</a:t>
            </a:r>
            <a:r>
              <a:rPr lang="es-ES" altLang="es-ES" sz="1100" dirty="0">
                <a:latin typeface="Corbel" pitchFamily="34" charset="0"/>
                <a:ea typeface="Calibri" pitchFamily="34" charset="0"/>
                <a:cs typeface="Times New Roman" pitchFamily="18" charset="0"/>
              </a:rPr>
              <a:t>.</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784" y="2411760"/>
            <a:ext cx="3960440" cy="295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4864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8" descr="\\servidoradn\Usr\ADN\LOGOS-Hojas Tipo\LOGOS\Logo ADN2012.jpg"/>
          <p:cNvPicPr preferRelativeResize="0"/>
          <p:nvPr/>
        </p:nvPicPr>
        <p:blipFill rotWithShape="1">
          <a:blip r:embed="rId3" cstate="print">
            <a:alphaModFix/>
          </a:blip>
          <a:srcRect/>
          <a:stretch/>
        </p:blipFill>
        <p:spPr>
          <a:xfrm>
            <a:off x="61912" y="60325"/>
            <a:ext cx="2071687" cy="623887"/>
          </a:xfrm>
          <a:prstGeom prst="rect">
            <a:avLst/>
          </a:prstGeom>
          <a:noFill/>
          <a:ln>
            <a:noFill/>
          </a:ln>
        </p:spPr>
      </p:pic>
      <p:sp>
        <p:nvSpPr>
          <p:cNvPr id="203" name="Google Shape;203;p28"/>
          <p:cNvSpPr txBox="1"/>
          <p:nvPr/>
        </p:nvSpPr>
        <p:spPr>
          <a:xfrm>
            <a:off x="65087" y="539750"/>
            <a:ext cx="25002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5" name="11 CuadroTexto"/>
          <p:cNvSpPr txBox="1">
            <a:spLocks noChangeArrowheads="1"/>
          </p:cNvSpPr>
          <p:nvPr/>
        </p:nvSpPr>
        <p:spPr bwMode="auto">
          <a:xfrm>
            <a:off x="237469" y="7596336"/>
            <a:ext cx="6383059"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it-IT" altLang="es-ES" sz="1100" b="1" i="1" dirty="0">
                <a:latin typeface="Corbel" pitchFamily="34" charset="0"/>
              </a:rPr>
              <a:t>I mostri</a:t>
            </a:r>
          </a:p>
          <a:p>
            <a:pPr eaLnBrk="1" hangingPunct="1">
              <a:spcBef>
                <a:spcPct val="0"/>
              </a:spcBef>
              <a:buNone/>
            </a:pPr>
            <a:r>
              <a:rPr lang="es-ES" altLang="es-ES" sz="1100" dirty="0">
                <a:latin typeface="Corbel" pitchFamily="34" charset="0"/>
              </a:rPr>
              <a:t>2021</a:t>
            </a:r>
            <a:r>
              <a:rPr lang="en-US" altLang="es-ES" sz="1100" dirty="0">
                <a:latin typeface="Corbel" pitchFamily="34" charset="0"/>
              </a:rPr>
              <a:t>	</a:t>
            </a:r>
          </a:p>
          <a:p>
            <a:pPr lvl="0" eaLnBrk="1" hangingPunct="1">
              <a:spcBef>
                <a:spcPct val="0"/>
              </a:spcBef>
              <a:buNone/>
              <a:defRPr/>
            </a:pPr>
            <a:r>
              <a:rPr lang="en-US" altLang="es-ES" sz="1100" dirty="0">
                <a:solidFill>
                  <a:prstClr val="black"/>
                </a:solidFill>
                <a:latin typeface="Corbel" pitchFamily="34" charset="0"/>
              </a:rPr>
              <a:t>3 framed images. Archive image print and engraved glass</a:t>
            </a:r>
            <a:endParaRPr lang="es-ES" altLang="es-ES" sz="1100" dirty="0">
              <a:solidFill>
                <a:prstClr val="black"/>
              </a:solidFill>
              <a:latin typeface="Corbel" pitchFamily="34" charset="0"/>
            </a:endParaRPr>
          </a:p>
          <a:p>
            <a:pPr lvl="0" eaLnBrk="1" hangingPunct="1">
              <a:spcBef>
                <a:spcPct val="0"/>
              </a:spcBef>
              <a:buNone/>
              <a:defRPr/>
            </a:pPr>
            <a:r>
              <a:rPr lang="es-ES" altLang="es-ES" sz="1100" dirty="0">
                <a:latin typeface="Corbel" pitchFamily="34" charset="0"/>
              </a:rPr>
              <a:t>22,50 x 17,50 cm </a:t>
            </a:r>
            <a:r>
              <a:rPr lang="es-ES" altLang="es-ES" sz="1100" dirty="0" err="1">
                <a:latin typeface="Corbel" pitchFamily="34" charset="0"/>
              </a:rPr>
              <a:t>each</a:t>
            </a:r>
            <a:r>
              <a:rPr lang="es-ES" altLang="es-ES" sz="1100" dirty="0">
                <a:latin typeface="Corbel" pitchFamily="34" charset="0"/>
              </a:rPr>
              <a:t> </a:t>
            </a:r>
          </a:p>
          <a:p>
            <a:pPr lvl="0" eaLnBrk="1" hangingPunct="1">
              <a:spcBef>
                <a:spcPct val="0"/>
              </a:spcBef>
              <a:buNone/>
              <a:defRPr/>
            </a:pPr>
            <a:r>
              <a:rPr lang="es-ES" altLang="es-ES" sz="1100" dirty="0">
                <a:latin typeface="Corbel" pitchFamily="34" charset="0"/>
              </a:rPr>
              <a:t>72 x 18 total</a:t>
            </a:r>
          </a:p>
          <a:p>
            <a:pPr eaLnBrk="1" hangingPunct="1">
              <a:spcBef>
                <a:spcPct val="0"/>
              </a:spcBef>
              <a:buNone/>
            </a:pPr>
            <a:endParaRPr lang="es-ES" altLang="es-ES" sz="1100" dirty="0">
              <a:latin typeface="Corbel" pitchFamily="34" charset="0"/>
            </a:endParaRPr>
          </a:p>
          <a:p>
            <a:pPr eaLnBrk="1" hangingPunct="1">
              <a:spcBef>
                <a:spcPct val="0"/>
              </a:spcBef>
              <a:buNone/>
            </a:pPr>
            <a:endParaRPr lang="es-ES" altLang="es-ES" sz="1100" dirty="0">
              <a:latin typeface="Corbel" pitchFamily="34" charset="0"/>
            </a:endParaRPr>
          </a:p>
        </p:txBody>
      </p:sp>
      <p:pic>
        <p:nvPicPr>
          <p:cNvPr id="2050" name="Picture 2" descr="https://artlogic-res.cloudinary.com/w_600,h_600,c_limit,f_auto,fl_lossy/artlogicstorage/adngaleria/images/view/43907f15edd4ec475861841d65a6371bj.jpg">
            <a:extLst>
              <a:ext uri="{FF2B5EF4-FFF2-40B4-BE49-F238E27FC236}">
                <a16:creationId xmlns:a16="http://schemas.microsoft.com/office/drawing/2014/main" xmlns="" id="{D403FC26-5268-4F69-BE5F-F3E66C6F6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9" y="2483768"/>
            <a:ext cx="5715000"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496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8" descr="\\servidoradn\Usr\ADN\LOGOS-Hojas Tipo\LOGOS\Logo ADN2012.jpg"/>
          <p:cNvPicPr preferRelativeResize="0"/>
          <p:nvPr/>
        </p:nvPicPr>
        <p:blipFill rotWithShape="1">
          <a:blip r:embed="rId3" cstate="print">
            <a:alphaModFix/>
          </a:blip>
          <a:srcRect/>
          <a:stretch/>
        </p:blipFill>
        <p:spPr>
          <a:xfrm>
            <a:off x="61912" y="60325"/>
            <a:ext cx="2071687" cy="623887"/>
          </a:xfrm>
          <a:prstGeom prst="rect">
            <a:avLst/>
          </a:prstGeom>
          <a:noFill/>
          <a:ln>
            <a:noFill/>
          </a:ln>
        </p:spPr>
      </p:pic>
      <p:sp>
        <p:nvSpPr>
          <p:cNvPr id="203" name="Google Shape;203;p28"/>
          <p:cNvSpPr txBox="1"/>
          <p:nvPr/>
        </p:nvSpPr>
        <p:spPr>
          <a:xfrm>
            <a:off x="65087" y="539750"/>
            <a:ext cx="25002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5" name="11 CuadroTexto"/>
          <p:cNvSpPr txBox="1">
            <a:spLocks noChangeArrowheads="1"/>
          </p:cNvSpPr>
          <p:nvPr/>
        </p:nvSpPr>
        <p:spPr bwMode="auto">
          <a:xfrm>
            <a:off x="237470" y="7596336"/>
            <a:ext cx="6383059"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it-IT" altLang="es-ES" sz="1100" b="1" i="1" dirty="0">
                <a:latin typeface="Corbel" pitchFamily="34" charset="0"/>
              </a:rPr>
              <a:t>Animus in consulendo liber. 1949-2019</a:t>
            </a:r>
          </a:p>
          <a:p>
            <a:pPr eaLnBrk="1" hangingPunct="1">
              <a:spcBef>
                <a:spcPct val="0"/>
              </a:spcBef>
              <a:buNone/>
            </a:pPr>
            <a:r>
              <a:rPr lang="es-ES" altLang="es-ES" sz="1100" dirty="0">
                <a:latin typeface="Corbel" pitchFamily="34" charset="0"/>
              </a:rPr>
              <a:t>2019</a:t>
            </a:r>
          </a:p>
          <a:p>
            <a:pPr eaLnBrk="1" hangingPunct="1">
              <a:spcBef>
                <a:spcPct val="0"/>
              </a:spcBef>
              <a:buNone/>
            </a:pPr>
            <a:r>
              <a:rPr lang="es-ES" altLang="es-ES" sz="1100" dirty="0" err="1">
                <a:latin typeface="Corbel" pitchFamily="34" charset="0"/>
              </a:rPr>
              <a:t>Diptych</a:t>
            </a:r>
            <a:r>
              <a:rPr lang="es-ES" altLang="es-ES" sz="1100" dirty="0">
                <a:latin typeface="Corbel" pitchFamily="34" charset="0"/>
              </a:rPr>
              <a:t>. Digital </a:t>
            </a:r>
            <a:r>
              <a:rPr lang="es-ES" altLang="es-ES" sz="1100" dirty="0" err="1">
                <a:latin typeface="Corbel" pitchFamily="34" charset="0"/>
              </a:rPr>
              <a:t>design</a:t>
            </a:r>
            <a:r>
              <a:rPr lang="es-ES" altLang="es-ES" sz="1100" dirty="0">
                <a:latin typeface="Corbel" pitchFamily="34" charset="0"/>
              </a:rPr>
              <a:t>, plasma </a:t>
            </a:r>
            <a:r>
              <a:rPr lang="es-ES" altLang="es-ES" sz="1100" dirty="0" err="1">
                <a:latin typeface="Corbel" pitchFamily="34" charset="0"/>
              </a:rPr>
              <a:t>cutting</a:t>
            </a:r>
            <a:r>
              <a:rPr lang="es-ES" altLang="es-ES" sz="1100" dirty="0">
                <a:latin typeface="Corbel" pitchFamily="34" charset="0"/>
              </a:rPr>
              <a:t> and </a:t>
            </a:r>
            <a:r>
              <a:rPr lang="es-ES" altLang="es-ES" sz="1100" dirty="0" err="1">
                <a:latin typeface="Corbel" pitchFamily="34" charset="0"/>
              </a:rPr>
              <a:t>precision</a:t>
            </a:r>
            <a:r>
              <a:rPr lang="es-ES" altLang="es-ES" sz="1100" dirty="0">
                <a:latin typeface="Corbel" pitchFamily="34" charset="0"/>
              </a:rPr>
              <a:t> laser </a:t>
            </a:r>
            <a:r>
              <a:rPr lang="es-ES" altLang="es-ES" sz="1100" dirty="0" err="1">
                <a:latin typeface="Corbel" pitchFamily="34" charset="0"/>
              </a:rPr>
              <a:t>engraving</a:t>
            </a:r>
            <a:r>
              <a:rPr lang="es-ES" altLang="es-ES" sz="1100" dirty="0">
                <a:latin typeface="Corbel" pitchFamily="34" charset="0"/>
              </a:rPr>
              <a:t> </a:t>
            </a:r>
            <a:r>
              <a:rPr lang="es-ES" altLang="es-ES" sz="1100" dirty="0" err="1">
                <a:latin typeface="Corbel" pitchFamily="34" charset="0"/>
              </a:rPr>
              <a:t>on</a:t>
            </a:r>
            <a:r>
              <a:rPr lang="es-ES" altLang="es-ES" sz="1100" dirty="0">
                <a:latin typeface="Corbel" pitchFamily="34" charset="0"/>
              </a:rPr>
              <a:t> </a:t>
            </a:r>
            <a:r>
              <a:rPr lang="es-ES" altLang="es-ES" sz="1100" dirty="0" err="1">
                <a:latin typeface="Corbel" pitchFamily="34" charset="0"/>
              </a:rPr>
              <a:t>carbon</a:t>
            </a:r>
            <a:r>
              <a:rPr lang="es-ES" altLang="es-ES" sz="1100" dirty="0">
                <a:latin typeface="Corbel" pitchFamily="34" charset="0"/>
              </a:rPr>
              <a:t> </a:t>
            </a:r>
            <a:r>
              <a:rPr lang="es-ES" altLang="es-ES" sz="1100" dirty="0" err="1">
                <a:latin typeface="Corbel" pitchFamily="34" charset="0"/>
              </a:rPr>
              <a:t>steel</a:t>
            </a:r>
            <a:r>
              <a:rPr lang="es-ES" altLang="es-ES" sz="1100" dirty="0">
                <a:latin typeface="Corbel" pitchFamily="34" charset="0"/>
              </a:rPr>
              <a:t>.</a:t>
            </a:r>
            <a:br>
              <a:rPr lang="es-ES" altLang="es-ES" sz="1100" dirty="0">
                <a:latin typeface="Corbel" pitchFamily="34" charset="0"/>
              </a:rPr>
            </a:br>
            <a:r>
              <a:rPr lang="es-ES" altLang="es-ES" sz="1100" dirty="0">
                <a:latin typeface="Corbel" pitchFamily="34" charset="0"/>
              </a:rPr>
              <a:t>80 x 60 x 5 cm.</a:t>
            </a:r>
            <a:endParaRPr lang="en-US" altLang="es-ES" sz="1100" dirty="0">
              <a:latin typeface="Corbel" pitchFamily="34" charset="0"/>
            </a:endParaRPr>
          </a:p>
          <a:p>
            <a:pPr eaLnBrk="1" hangingPunct="1">
              <a:spcBef>
                <a:spcPct val="0"/>
              </a:spcBef>
              <a:buNone/>
            </a:pPr>
            <a:endParaRPr lang="es-ES" altLang="es-ES" sz="1100" dirty="0">
              <a:latin typeface="Corbel" pitchFamily="34" charset="0"/>
            </a:endParaRPr>
          </a:p>
          <a:p>
            <a:pPr eaLnBrk="1" hangingPunct="1">
              <a:spcBef>
                <a:spcPct val="0"/>
              </a:spcBef>
              <a:buNone/>
            </a:pPr>
            <a:endParaRPr lang="es-ES" altLang="es-ES" sz="1100" dirty="0">
              <a:latin typeface="Corbel" pitchFamily="34" charset="0"/>
            </a:endParaRPr>
          </a:p>
          <a:p>
            <a:pPr eaLnBrk="1" hangingPunct="1">
              <a:spcBef>
                <a:spcPct val="0"/>
              </a:spcBef>
              <a:buNone/>
            </a:pPr>
            <a:endParaRPr lang="es-ES" altLang="es-ES" sz="1100" dirty="0">
              <a:latin typeface="Corbel" pitchFamily="34" charset="0"/>
            </a:endParaRPr>
          </a:p>
        </p:txBody>
      </p:sp>
      <p:pic>
        <p:nvPicPr>
          <p:cNvPr id="5122" name="Picture 2" descr="https://artlogic-res.cloudinary.com/w_600,h_600,c_limit,f_auto,fl_lossy/artlogicstorage/adngaleria/images/view/cb67c6e213ebae7aba2b1cfb2e3d5243.jpg">
            <a:extLst>
              <a:ext uri="{FF2B5EF4-FFF2-40B4-BE49-F238E27FC236}">
                <a16:creationId xmlns:a16="http://schemas.microsoft.com/office/drawing/2014/main" xmlns="" id="{97B4A92A-9721-471D-A401-091E0E3B3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795" y="1881075"/>
            <a:ext cx="4369668" cy="4369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952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0682" y="2248862"/>
            <a:ext cx="576064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dirty="0" err="1">
                <a:latin typeface="Corbel" pitchFamily="34" charset="0"/>
                <a:ea typeface="Calibri" pitchFamily="34" charset="0"/>
                <a:cs typeface="Times New Roman" pitchFamily="18" charset="0"/>
              </a:rPr>
              <a:t>ALÁN</a:t>
            </a:r>
            <a:r>
              <a:rPr lang="en-US" altLang="es-ES" sz="1100" b="1" dirty="0">
                <a:latin typeface="Corbel" pitchFamily="34" charset="0"/>
                <a:ea typeface="Calibri" pitchFamily="34" charset="0"/>
                <a:cs typeface="Times New Roman" pitchFamily="18" charset="0"/>
              </a:rPr>
              <a:t> CARRASCO (</a:t>
            </a:r>
            <a:r>
              <a:rPr lang="en-US" altLang="es-ES" sz="1100" dirty="0">
                <a:latin typeface="Corbel" pitchFamily="34" charset="0"/>
                <a:ea typeface="Calibri" pitchFamily="34" charset="0"/>
                <a:cs typeface="Times New Roman" pitchFamily="18" charset="0"/>
              </a:rPr>
              <a:t>Burgos, 1986)</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err="1">
                <a:latin typeface="Corbel" pitchFamily="34" charset="0"/>
                <a:ea typeface="Calibri" pitchFamily="34" charset="0"/>
                <a:cs typeface="Times New Roman" pitchFamily="18" charset="0"/>
              </a:rPr>
              <a:t>Alán</a:t>
            </a:r>
            <a:r>
              <a:rPr lang="en-US" altLang="es-ES" sz="1100" dirty="0">
                <a:latin typeface="Corbel" pitchFamily="34" charset="0"/>
                <a:ea typeface="Calibri" pitchFamily="34" charset="0"/>
                <a:cs typeface="Times New Roman" pitchFamily="18" charset="0"/>
              </a:rPr>
              <a:t> Carrasco is a visual artist and doctoral researcher. His artistic production is conceptually linked to his theoretical research work. Thus, his work focuses on the mechanisms used to construct official stories, paying special attention to narrative strategies such as the selective induction of memory and oblivion, as well as the function of iconoclasm. He is especially interested in the margins of historical storytelling, analyzing the motives behind the systematic omission of certain aspects and actors from such narratives. In recent projects, he has also worked with what he calls "possibilities of history", that is, events of unverified certainty which are, in any case, plausible.</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 His work has been exhibited at the </a:t>
            </a:r>
            <a:r>
              <a:rPr lang="en-US" altLang="es-ES" sz="1100" dirty="0" err="1">
                <a:latin typeface="Corbel" pitchFamily="34" charset="0"/>
                <a:ea typeface="Calibri" pitchFamily="34" charset="0"/>
                <a:cs typeface="Times New Roman" pitchFamily="18" charset="0"/>
              </a:rPr>
              <a:t>MACBA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Museu</a:t>
            </a:r>
            <a:r>
              <a:rPr lang="en-US" altLang="es-ES" sz="1100" dirty="0">
                <a:latin typeface="Corbel" pitchFamily="34" charset="0"/>
                <a:ea typeface="Calibri" pitchFamily="34" charset="0"/>
                <a:cs typeface="Times New Roman" pitchFamily="18" charset="0"/>
              </a:rPr>
              <a:t> d'Art </a:t>
            </a:r>
            <a:r>
              <a:rPr lang="en-US" altLang="es-ES" sz="1100" dirty="0" err="1">
                <a:latin typeface="Corbel" pitchFamily="34" charset="0"/>
                <a:ea typeface="Calibri" pitchFamily="34" charset="0"/>
                <a:cs typeface="Times New Roman" pitchFamily="18" charset="0"/>
              </a:rPr>
              <a:t>Contemporani</a:t>
            </a:r>
            <a:r>
              <a:rPr lang="en-US" altLang="es-ES" sz="1100" dirty="0">
                <a:latin typeface="Corbel" pitchFamily="34" charset="0"/>
                <a:ea typeface="Calibri" pitchFamily="34" charset="0"/>
                <a:cs typeface="Times New Roman" pitchFamily="18" charset="0"/>
              </a:rPr>
              <a:t> de Barcelona; CAB Centro de Arte Contemporáneo de Burgos; Sala </a:t>
            </a:r>
            <a:r>
              <a:rPr lang="en-US" altLang="es-ES" sz="1100" dirty="0" err="1">
                <a:latin typeface="Corbel" pitchFamily="34" charset="0"/>
                <a:ea typeface="Calibri" pitchFamily="34" charset="0"/>
                <a:cs typeface="Times New Roman" pitchFamily="18" charset="0"/>
              </a:rPr>
              <a:t>Amós</a:t>
            </a:r>
            <a:r>
              <a:rPr lang="en-US" altLang="es-ES" sz="1100" dirty="0">
                <a:latin typeface="Corbel" pitchFamily="34" charset="0"/>
                <a:ea typeface="Calibri" pitchFamily="34" charset="0"/>
                <a:cs typeface="Times New Roman" pitchFamily="18" charset="0"/>
              </a:rPr>
              <a:t> Salvador, </a:t>
            </a:r>
            <a:r>
              <a:rPr lang="en-US" altLang="es-ES" sz="1100" dirty="0" err="1">
                <a:latin typeface="Corbel" pitchFamily="34" charset="0"/>
                <a:ea typeface="Calibri" pitchFamily="34" charset="0"/>
                <a:cs typeface="Times New Roman" pitchFamily="18" charset="0"/>
              </a:rPr>
              <a:t>Logroño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Maus</a:t>
            </a:r>
            <a:r>
              <a:rPr lang="en-US" altLang="es-ES" sz="1100" dirty="0">
                <a:latin typeface="Corbel" pitchFamily="34" charset="0"/>
                <a:ea typeface="Calibri" pitchFamily="34" charset="0"/>
                <a:cs typeface="Times New Roman" pitchFamily="18" charset="0"/>
              </a:rPr>
              <a:t> Contemporary, Birmingham; </a:t>
            </a:r>
            <a:r>
              <a:rPr lang="en-US" altLang="es-ES" sz="1100" dirty="0" err="1">
                <a:latin typeface="Corbel" pitchFamily="34" charset="0"/>
                <a:ea typeface="Calibri" pitchFamily="34" charset="0"/>
                <a:cs typeface="Times New Roman" pitchFamily="18" charset="0"/>
              </a:rPr>
              <a:t>Whitebox</a:t>
            </a:r>
            <a:r>
              <a:rPr lang="en-US" altLang="es-ES" sz="1100" dirty="0">
                <a:latin typeface="Corbel" pitchFamily="34" charset="0"/>
                <a:ea typeface="Calibri" pitchFamily="34" charset="0"/>
                <a:cs typeface="Times New Roman" pitchFamily="18" charset="0"/>
              </a:rPr>
              <a:t> Harlem, New York; </a:t>
            </a:r>
            <a:r>
              <a:rPr lang="en-US" altLang="es-ES" sz="1100" dirty="0" err="1">
                <a:latin typeface="Corbel" pitchFamily="34" charset="0"/>
                <a:ea typeface="Calibri" pitchFamily="34" charset="0"/>
                <a:cs typeface="Times New Roman" pitchFamily="18" charset="0"/>
              </a:rPr>
              <a:t>BIENALSUR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Bienal</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Internacional</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América</a:t>
            </a:r>
            <a:r>
              <a:rPr lang="en-US" altLang="es-ES" sz="1100" dirty="0">
                <a:latin typeface="Corbel" pitchFamily="34" charset="0"/>
                <a:ea typeface="Calibri" pitchFamily="34" charset="0"/>
                <a:cs typeface="Times New Roman" pitchFamily="18" charset="0"/>
              </a:rPr>
              <a:t> del Sur; Lo </a:t>
            </a:r>
            <a:r>
              <a:rPr lang="en-US" altLang="es-ES" sz="1100" dirty="0" err="1">
                <a:latin typeface="Corbel" pitchFamily="34" charset="0"/>
                <a:ea typeface="Calibri" pitchFamily="34" charset="0"/>
                <a:cs typeface="Times New Roman" pitchFamily="18" charset="0"/>
              </a:rPr>
              <a:t>Pati</a:t>
            </a:r>
            <a:r>
              <a:rPr lang="en-US" altLang="es-ES" sz="1100" dirty="0">
                <a:latin typeface="Corbel" pitchFamily="34" charset="0"/>
                <a:ea typeface="Calibri" pitchFamily="34" charset="0"/>
                <a:cs typeface="Times New Roman" pitchFamily="18" charset="0"/>
              </a:rPr>
              <a:t> Centre d'Art de les </a:t>
            </a:r>
            <a:r>
              <a:rPr lang="en-US" altLang="es-ES" sz="1100" dirty="0" err="1">
                <a:latin typeface="Corbel" pitchFamily="34" charset="0"/>
                <a:ea typeface="Calibri" pitchFamily="34" charset="0"/>
                <a:cs typeface="Times New Roman" pitchFamily="18" charset="0"/>
              </a:rPr>
              <a:t>Terres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l'Ebre</a:t>
            </a:r>
            <a:r>
              <a:rPr lang="en-US" altLang="es-ES" sz="1100" dirty="0">
                <a:latin typeface="Corbel" pitchFamily="34" charset="0"/>
                <a:ea typeface="Calibri" pitchFamily="34" charset="0"/>
                <a:cs typeface="Times New Roman" pitchFamily="18" charset="0"/>
              </a:rPr>
              <a:t>; Centro de Cultura </a:t>
            </a:r>
            <a:r>
              <a:rPr lang="en-US" altLang="es-ES" sz="1100" dirty="0" err="1">
                <a:latin typeface="Corbel" pitchFamily="34" charset="0"/>
                <a:ea typeface="Calibri" pitchFamily="34" charset="0"/>
                <a:cs typeface="Times New Roman" pitchFamily="18" charset="0"/>
              </a:rPr>
              <a:t>Contemporánea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Hiriartea</a:t>
            </a:r>
            <a:r>
              <a:rPr lang="en-US" altLang="es-ES" sz="1100" dirty="0">
                <a:latin typeface="Corbel" pitchFamily="34" charset="0"/>
                <a:ea typeface="Calibri" pitchFamily="34" charset="0"/>
                <a:cs typeface="Times New Roman" pitchFamily="18" charset="0"/>
              </a:rPr>
              <a:t> de Pamplona/</a:t>
            </a:r>
            <a:r>
              <a:rPr lang="en-US" altLang="es-ES" sz="1100" dirty="0" err="1">
                <a:latin typeface="Corbel" pitchFamily="34" charset="0"/>
                <a:ea typeface="Calibri" pitchFamily="34" charset="0"/>
                <a:cs typeface="Times New Roman" pitchFamily="18" charset="0"/>
              </a:rPr>
              <a:t>Iruñea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Württembergischer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Kunstverein</a:t>
            </a:r>
            <a:r>
              <a:rPr lang="en-US" altLang="es-ES" sz="1100" dirty="0">
                <a:latin typeface="Corbel" pitchFamily="34" charset="0"/>
                <a:ea typeface="Calibri" pitchFamily="34" charset="0"/>
                <a:cs typeface="Times New Roman" pitchFamily="18" charset="0"/>
              </a:rPr>
              <a:t>, Stuttgart; Centro Cultural de </a:t>
            </a:r>
            <a:r>
              <a:rPr lang="en-US" altLang="es-ES" sz="1100" dirty="0" err="1">
                <a:latin typeface="Corbel" pitchFamily="34" charset="0"/>
                <a:ea typeface="Calibri" pitchFamily="34" charset="0"/>
                <a:cs typeface="Times New Roman" pitchFamily="18" charset="0"/>
              </a:rPr>
              <a:t>España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Lima; Arts Santa </a:t>
            </a:r>
            <a:r>
              <a:rPr lang="en-US" altLang="es-ES" sz="1100" dirty="0" err="1">
                <a:latin typeface="Corbel" pitchFamily="34" charset="0"/>
                <a:ea typeface="Calibri" pitchFamily="34" charset="0"/>
                <a:cs typeface="Times New Roman" pitchFamily="18" charset="0"/>
              </a:rPr>
              <a:t>Mònica</a:t>
            </a:r>
            <a:r>
              <a:rPr lang="en-US" altLang="es-ES" sz="1100" dirty="0">
                <a:latin typeface="Corbel" pitchFamily="34" charset="0"/>
                <a:ea typeface="Calibri" pitchFamily="34" charset="0"/>
                <a:cs typeface="Times New Roman" pitchFamily="18" charset="0"/>
              </a:rPr>
              <a:t>, Barcelona; and the Academia de </a:t>
            </a:r>
            <a:r>
              <a:rPr lang="en-US" altLang="es-ES" sz="1100" dirty="0" err="1">
                <a:latin typeface="Corbel" pitchFamily="34" charset="0"/>
                <a:ea typeface="Calibri" pitchFamily="34" charset="0"/>
                <a:cs typeface="Times New Roman" pitchFamily="18" charset="0"/>
              </a:rPr>
              <a:t>España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Roma, among others. He has received various grants and awards, such as the </a:t>
            </a:r>
            <a:r>
              <a:rPr lang="en-US" altLang="es-ES" sz="1100" dirty="0" err="1">
                <a:latin typeface="Corbel" pitchFamily="34" charset="0"/>
                <a:ea typeface="Calibri" pitchFamily="34" charset="0"/>
                <a:cs typeface="Times New Roman" pitchFamily="18" charset="0"/>
              </a:rPr>
              <a:t>MAEC-AECID</a:t>
            </a:r>
            <a:r>
              <a:rPr lang="en-US" altLang="es-ES" sz="1100" dirty="0">
                <a:latin typeface="Corbel" pitchFamily="34" charset="0"/>
                <a:ea typeface="Calibri" pitchFamily="34" charset="0"/>
                <a:cs typeface="Times New Roman" pitchFamily="18" charset="0"/>
              </a:rPr>
              <a:t> Scholarship to carry out an artistic residency at the Academia de </a:t>
            </a:r>
            <a:r>
              <a:rPr lang="en-US" altLang="es-ES" sz="1100" dirty="0" err="1">
                <a:latin typeface="Corbel" pitchFamily="34" charset="0"/>
                <a:ea typeface="Calibri" pitchFamily="34" charset="0"/>
                <a:cs typeface="Times New Roman" pitchFamily="18" charset="0"/>
              </a:rPr>
              <a:t>España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Roma (2021), the MANGO Award for the best emerging artist during the Swab Barcelona Art Fair (2020), the exchange residencies between Casa de Velázquez and Hangar (2019), the Art </a:t>
            </a:r>
            <a:r>
              <a:rPr lang="en-US" altLang="es-ES" sz="1100" dirty="0" err="1">
                <a:latin typeface="Corbel" pitchFamily="34" charset="0"/>
                <a:ea typeface="Calibri" pitchFamily="34" charset="0"/>
                <a:cs typeface="Times New Roman" pitchFamily="18" charset="0"/>
              </a:rPr>
              <a:t>Nou</a:t>
            </a:r>
            <a:r>
              <a:rPr lang="en-US" altLang="es-ES" sz="1100" dirty="0">
                <a:latin typeface="Corbel" pitchFamily="34" charset="0"/>
                <a:ea typeface="Calibri" pitchFamily="34" charset="0"/>
                <a:cs typeface="Times New Roman" pitchFamily="18" charset="0"/>
              </a:rPr>
              <a:t> Award for the best solo exhibition (2019), the SAC - </a:t>
            </a:r>
            <a:r>
              <a:rPr lang="en-US" altLang="es-ES" sz="1100" dirty="0" err="1">
                <a:latin typeface="Corbel" pitchFamily="34" charset="0"/>
                <a:ea typeface="Calibri" pitchFamily="34" charset="0"/>
                <a:cs typeface="Times New Roman" pitchFamily="18" charset="0"/>
              </a:rPr>
              <a:t>FiC</a:t>
            </a:r>
            <a:r>
              <a:rPr lang="en-US" altLang="es-ES" sz="1100" dirty="0">
                <a:latin typeface="Corbel" pitchFamily="34" charset="0"/>
                <a:ea typeface="Calibri" pitchFamily="34" charset="0"/>
                <a:cs typeface="Times New Roman" pitchFamily="18" charset="0"/>
              </a:rPr>
              <a:t> Residency Program (2018) or the </a:t>
            </a:r>
            <a:r>
              <a:rPr lang="en-US" altLang="es-ES" sz="1100" dirty="0" err="1">
                <a:latin typeface="Corbel" pitchFamily="34" charset="0"/>
                <a:ea typeface="Calibri" pitchFamily="34" charset="0"/>
                <a:cs typeface="Times New Roman" pitchFamily="18" charset="0"/>
              </a:rPr>
              <a:t>Agata</a:t>
            </a:r>
            <a:r>
              <a:rPr lang="en-US" altLang="es-ES" sz="1100" dirty="0">
                <a:latin typeface="Corbel" pitchFamily="34" charset="0"/>
                <a:ea typeface="Calibri" pitchFamily="34" charset="0"/>
                <a:cs typeface="Times New Roman" pitchFamily="18" charset="0"/>
              </a:rPr>
              <a:t> Baum de </a:t>
            </a:r>
            <a:r>
              <a:rPr lang="en-US" altLang="es-ES" sz="1100" dirty="0" err="1">
                <a:latin typeface="Corbel" pitchFamily="34" charset="0"/>
                <a:ea typeface="Calibri" pitchFamily="34" charset="0"/>
                <a:cs typeface="Times New Roman" pitchFamily="18" charset="0"/>
              </a:rPr>
              <a:t>Bernis</a:t>
            </a:r>
            <a:r>
              <a:rPr lang="en-US" altLang="es-ES" sz="1100" dirty="0">
                <a:latin typeface="Corbel" pitchFamily="34" charset="0"/>
                <a:ea typeface="Calibri" pitchFamily="34" charset="0"/>
                <a:cs typeface="Times New Roman" pitchFamily="18" charset="0"/>
              </a:rPr>
              <a:t> Scholarship for artists from the Goethe </a:t>
            </a:r>
            <a:r>
              <a:rPr lang="en-US" altLang="es-ES" sz="1100" dirty="0" err="1">
                <a:latin typeface="Corbel" pitchFamily="34" charset="0"/>
                <a:ea typeface="Calibri" pitchFamily="34" charset="0"/>
                <a:cs typeface="Times New Roman" pitchFamily="18" charset="0"/>
              </a:rPr>
              <a:t>Institut</a:t>
            </a:r>
            <a:r>
              <a:rPr lang="en-US" altLang="es-ES" sz="1100" dirty="0">
                <a:latin typeface="Corbel" pitchFamily="34" charset="0"/>
                <a:ea typeface="Calibri" pitchFamily="34" charset="0"/>
                <a:cs typeface="Times New Roman" pitchFamily="18" charset="0"/>
              </a:rPr>
              <a:t> and the Baden Württemberg Scholarship-Catalunya (2016).</a:t>
            </a:r>
          </a:p>
        </p:txBody>
      </p:sp>
    </p:spTree>
    <p:extLst>
      <p:ext uri="{BB962C8B-B14F-4D97-AF65-F5344CB8AC3E}">
        <p14:creationId xmlns:p14="http://schemas.microsoft.com/office/powerpoint/2010/main" val="29175867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0682" y="2248862"/>
            <a:ext cx="576064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dirty="0" err="1">
                <a:latin typeface="Corbel" pitchFamily="34" charset="0"/>
                <a:ea typeface="Calibri" pitchFamily="34" charset="0"/>
                <a:cs typeface="Times New Roman" pitchFamily="18" charset="0"/>
              </a:rPr>
              <a:t>ALÁN</a:t>
            </a:r>
            <a:r>
              <a:rPr lang="en-US" altLang="es-ES" sz="1100" b="1" dirty="0">
                <a:latin typeface="Corbel" pitchFamily="34" charset="0"/>
                <a:ea typeface="Calibri" pitchFamily="34" charset="0"/>
                <a:cs typeface="Times New Roman" pitchFamily="18" charset="0"/>
              </a:rPr>
              <a:t> CARRASCO (</a:t>
            </a:r>
            <a:r>
              <a:rPr lang="en-US" altLang="es-ES" sz="1100" dirty="0">
                <a:latin typeface="Corbel" pitchFamily="34" charset="0"/>
                <a:ea typeface="Calibri" pitchFamily="34" charset="0"/>
                <a:cs typeface="Times New Roman" pitchFamily="18" charset="0"/>
              </a:rPr>
              <a:t>Burgos, 1986)</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Alán Carrasco es artista visual e investigador doctoral. Su producción artística está conceptualmente ligada a su trabajo de investigación teórica. Así, su obra se centra en los mecanismos de construcción de los relatos oficiales, prestando especial atención a estrategias narrativas como la inducción selectiva de memoria y de olvido y la función de la iconoclastia. Está especialmente interesado en los márgenes de los relatos históricos y en el análisis de las razones por la que algunos aspectos y actores fueron sistemáticamente eliminados de los mismos. En proyectos recientes ha trabajado también con lo que llama "posibilidades de la historia", es decir, eventos de cuya verosimilitud no estamos seguros pero que son, en todo caso, plausibles.</a:t>
            </a:r>
          </a:p>
          <a:p>
            <a:pPr>
              <a:spcBef>
                <a:spcPct val="0"/>
              </a:spcBef>
              <a:buNone/>
            </a:pPr>
            <a:endParaRPr lang="es-ES" altLang="es-ES" sz="1100"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Su trabajo se ha expuesto en </a:t>
            </a:r>
            <a:r>
              <a:rPr lang="es-ES" altLang="es-ES" sz="1100" dirty="0" err="1">
                <a:latin typeface="Corbel" pitchFamily="34" charset="0"/>
                <a:ea typeface="Calibri" pitchFamily="34" charset="0"/>
                <a:cs typeface="Times New Roman" pitchFamily="18" charset="0"/>
              </a:rPr>
              <a:t>MACBA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Museu</a:t>
            </a:r>
            <a:r>
              <a:rPr lang="es-ES" altLang="es-ES" sz="1100" dirty="0">
                <a:latin typeface="Corbel" pitchFamily="34" charset="0"/>
                <a:ea typeface="Calibri" pitchFamily="34" charset="0"/>
                <a:cs typeface="Times New Roman" pitchFamily="18" charset="0"/>
              </a:rPr>
              <a:t> d'Art </a:t>
            </a:r>
            <a:r>
              <a:rPr lang="es-ES" altLang="es-ES" sz="1100" dirty="0" err="1">
                <a:latin typeface="Corbel" pitchFamily="34" charset="0"/>
                <a:ea typeface="Calibri" pitchFamily="34" charset="0"/>
                <a:cs typeface="Times New Roman" pitchFamily="18" charset="0"/>
              </a:rPr>
              <a:t>Contemporani</a:t>
            </a:r>
            <a:r>
              <a:rPr lang="es-ES" altLang="es-ES" sz="1100" dirty="0">
                <a:latin typeface="Corbel" pitchFamily="34" charset="0"/>
                <a:ea typeface="Calibri" pitchFamily="34" charset="0"/>
                <a:cs typeface="Times New Roman" pitchFamily="18" charset="0"/>
              </a:rPr>
              <a:t> de Barcelona; </a:t>
            </a:r>
            <a:r>
              <a:rPr lang="es-ES" altLang="es-ES" sz="1100" dirty="0" err="1">
                <a:latin typeface="Corbel" pitchFamily="34" charset="0"/>
                <a:ea typeface="Calibri" pitchFamily="34" charset="0"/>
                <a:cs typeface="Times New Roman" pitchFamily="18" charset="0"/>
              </a:rPr>
              <a:t>CAB</a:t>
            </a:r>
            <a:r>
              <a:rPr lang="es-ES" altLang="es-ES" sz="1100" dirty="0">
                <a:latin typeface="Corbel" pitchFamily="34" charset="0"/>
                <a:ea typeface="Calibri" pitchFamily="34" charset="0"/>
                <a:cs typeface="Times New Roman" pitchFamily="18" charset="0"/>
              </a:rPr>
              <a:t> Centro de Arte Contemporáneo de Burgos; Sala Amós Salvador, Logroño; </a:t>
            </a:r>
            <a:r>
              <a:rPr lang="es-ES" altLang="es-ES" sz="1100" dirty="0" err="1">
                <a:latin typeface="Corbel" pitchFamily="34" charset="0"/>
                <a:ea typeface="Calibri" pitchFamily="34" charset="0"/>
                <a:cs typeface="Times New Roman" pitchFamily="18" charset="0"/>
              </a:rPr>
              <a:t>Maus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Contemporary</a:t>
            </a:r>
            <a:r>
              <a:rPr lang="es-ES" altLang="es-ES" sz="1100" dirty="0">
                <a:latin typeface="Corbel" pitchFamily="34" charset="0"/>
                <a:ea typeface="Calibri" pitchFamily="34" charset="0"/>
                <a:cs typeface="Times New Roman" pitchFamily="18" charset="0"/>
              </a:rPr>
              <a:t>, Birmingham; </a:t>
            </a:r>
            <a:r>
              <a:rPr lang="es-ES" altLang="es-ES" sz="1100" dirty="0" err="1">
                <a:latin typeface="Corbel" pitchFamily="34" charset="0"/>
                <a:ea typeface="Calibri" pitchFamily="34" charset="0"/>
                <a:cs typeface="Times New Roman" pitchFamily="18" charset="0"/>
              </a:rPr>
              <a:t>Whitebox</a:t>
            </a:r>
            <a:r>
              <a:rPr lang="es-ES" altLang="es-ES" sz="1100" dirty="0">
                <a:latin typeface="Corbel" pitchFamily="34" charset="0"/>
                <a:ea typeface="Calibri" pitchFamily="34" charset="0"/>
                <a:cs typeface="Times New Roman" pitchFamily="18" charset="0"/>
              </a:rPr>
              <a:t> Harlem, Nueva York; </a:t>
            </a:r>
            <a:r>
              <a:rPr lang="es-ES" altLang="es-ES" sz="1100" dirty="0" err="1">
                <a:latin typeface="Corbel" pitchFamily="34" charset="0"/>
                <a:ea typeface="Calibri" pitchFamily="34" charset="0"/>
                <a:cs typeface="Times New Roman" pitchFamily="18" charset="0"/>
              </a:rPr>
              <a:t>BIENALSUR</a:t>
            </a:r>
            <a:r>
              <a:rPr lang="es-ES" altLang="es-ES" sz="1100" dirty="0">
                <a:latin typeface="Corbel" pitchFamily="34" charset="0"/>
                <a:ea typeface="Calibri" pitchFamily="34" charset="0"/>
                <a:cs typeface="Times New Roman" pitchFamily="18" charset="0"/>
              </a:rPr>
              <a:t> Bienal Internacional de América del Sur; Lo </a:t>
            </a:r>
            <a:r>
              <a:rPr lang="es-ES" altLang="es-ES" sz="1100" dirty="0" err="1">
                <a:latin typeface="Corbel" pitchFamily="34" charset="0"/>
                <a:ea typeface="Calibri" pitchFamily="34" charset="0"/>
                <a:cs typeface="Times New Roman" pitchFamily="18" charset="0"/>
              </a:rPr>
              <a:t>Pati</a:t>
            </a:r>
            <a:r>
              <a:rPr lang="es-ES" altLang="es-ES" sz="1100" dirty="0">
                <a:latin typeface="Corbel" pitchFamily="34" charset="0"/>
                <a:ea typeface="Calibri" pitchFamily="34" charset="0"/>
                <a:cs typeface="Times New Roman" pitchFamily="18" charset="0"/>
              </a:rPr>
              <a:t> Centre d'Art de les </a:t>
            </a:r>
            <a:r>
              <a:rPr lang="es-ES" altLang="es-ES" sz="1100" dirty="0" err="1">
                <a:latin typeface="Corbel" pitchFamily="34" charset="0"/>
                <a:ea typeface="Calibri" pitchFamily="34" charset="0"/>
                <a:cs typeface="Times New Roman" pitchFamily="18" charset="0"/>
              </a:rPr>
              <a:t>Terres</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l'Ebre</a:t>
            </a:r>
            <a:r>
              <a:rPr lang="es-ES" altLang="es-ES" sz="1100" dirty="0">
                <a:latin typeface="Corbel" pitchFamily="34" charset="0"/>
                <a:ea typeface="Calibri" pitchFamily="34" charset="0"/>
                <a:cs typeface="Times New Roman" pitchFamily="18" charset="0"/>
              </a:rPr>
              <a:t>; Centro de Cultura Contemporánea </a:t>
            </a:r>
            <a:r>
              <a:rPr lang="es-ES" altLang="es-ES" sz="1100" dirty="0" err="1">
                <a:latin typeface="Corbel" pitchFamily="34" charset="0"/>
                <a:ea typeface="Calibri" pitchFamily="34" charset="0"/>
                <a:cs typeface="Times New Roman" pitchFamily="18" charset="0"/>
              </a:rPr>
              <a:t>Hiriartea</a:t>
            </a:r>
            <a:r>
              <a:rPr lang="es-ES" altLang="es-ES" sz="1100" dirty="0">
                <a:latin typeface="Corbel" pitchFamily="34" charset="0"/>
                <a:ea typeface="Calibri" pitchFamily="34" charset="0"/>
                <a:cs typeface="Times New Roman" pitchFamily="18" charset="0"/>
              </a:rPr>
              <a:t> de Pamplona/</a:t>
            </a:r>
            <a:r>
              <a:rPr lang="es-ES" altLang="es-ES" sz="1100" dirty="0" err="1">
                <a:latin typeface="Corbel" pitchFamily="34" charset="0"/>
                <a:ea typeface="Calibri" pitchFamily="34" charset="0"/>
                <a:cs typeface="Times New Roman" pitchFamily="18" charset="0"/>
              </a:rPr>
              <a:t>Iruñea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Württembergischer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Kunstverein</a:t>
            </a:r>
            <a:r>
              <a:rPr lang="es-ES" altLang="es-ES" sz="1100" dirty="0">
                <a:latin typeface="Corbel" pitchFamily="34" charset="0"/>
                <a:ea typeface="Calibri" pitchFamily="34" charset="0"/>
                <a:cs typeface="Times New Roman" pitchFamily="18" charset="0"/>
              </a:rPr>
              <a:t>, Stuttgart; Centro Cultural de España en Lima; Arts Santa </a:t>
            </a:r>
            <a:r>
              <a:rPr lang="es-ES" altLang="es-ES" sz="1100" dirty="0" err="1">
                <a:latin typeface="Corbel" pitchFamily="34" charset="0"/>
                <a:ea typeface="Calibri" pitchFamily="34" charset="0"/>
                <a:cs typeface="Times New Roman" pitchFamily="18" charset="0"/>
              </a:rPr>
              <a:t>Mònica</a:t>
            </a:r>
            <a:r>
              <a:rPr lang="es-ES" altLang="es-ES" sz="1100" dirty="0">
                <a:latin typeface="Corbel" pitchFamily="34" charset="0"/>
                <a:ea typeface="Calibri" pitchFamily="34" charset="0"/>
                <a:cs typeface="Times New Roman" pitchFamily="18" charset="0"/>
              </a:rPr>
              <a:t>, Barcelona; y la Academia de España en Roma, entre otros. Ha recibido diversas becas y premios, como la Beca </a:t>
            </a:r>
            <a:r>
              <a:rPr lang="es-ES" altLang="es-ES" sz="1100" dirty="0" err="1">
                <a:latin typeface="Corbel" pitchFamily="34" charset="0"/>
                <a:ea typeface="Calibri" pitchFamily="34" charset="0"/>
                <a:cs typeface="Times New Roman" pitchFamily="18" charset="0"/>
              </a:rPr>
              <a:t>MAEC-AECID</a:t>
            </a:r>
            <a:r>
              <a:rPr lang="es-ES" altLang="es-ES" sz="1100" dirty="0">
                <a:latin typeface="Corbel" pitchFamily="34" charset="0"/>
                <a:ea typeface="Calibri" pitchFamily="34" charset="0"/>
                <a:cs typeface="Times New Roman" pitchFamily="18" charset="0"/>
              </a:rPr>
              <a:t> para realizar la residencia artística en la Academia de España en Roma (2021), el Premio MANGO al mejor artista emergente durante </a:t>
            </a:r>
            <a:r>
              <a:rPr lang="es-ES" altLang="es-ES" sz="1100" dirty="0" err="1">
                <a:latin typeface="Corbel" pitchFamily="34" charset="0"/>
                <a:ea typeface="Calibri" pitchFamily="34" charset="0"/>
                <a:cs typeface="Times New Roman" pitchFamily="18" charset="0"/>
              </a:rPr>
              <a:t>Swab</a:t>
            </a:r>
            <a:r>
              <a:rPr lang="es-ES" altLang="es-ES" sz="1100" dirty="0">
                <a:latin typeface="Corbel" pitchFamily="34" charset="0"/>
                <a:ea typeface="Calibri" pitchFamily="34" charset="0"/>
                <a:cs typeface="Times New Roman" pitchFamily="18" charset="0"/>
              </a:rPr>
              <a:t> Barcelona Art </a:t>
            </a:r>
            <a:r>
              <a:rPr lang="es-ES" altLang="es-ES" sz="1100" dirty="0" err="1">
                <a:latin typeface="Corbel" pitchFamily="34" charset="0"/>
                <a:ea typeface="Calibri" pitchFamily="34" charset="0"/>
                <a:cs typeface="Times New Roman" pitchFamily="18" charset="0"/>
              </a:rPr>
              <a:t>Fair</a:t>
            </a:r>
            <a:r>
              <a:rPr lang="es-ES" altLang="es-ES" sz="1100" dirty="0">
                <a:latin typeface="Corbel" pitchFamily="34" charset="0"/>
                <a:ea typeface="Calibri" pitchFamily="34" charset="0"/>
                <a:cs typeface="Times New Roman" pitchFamily="18" charset="0"/>
              </a:rPr>
              <a:t> (2020), la residencias de intercambio entre Casa de Velázquez y Hangar (2019), el Premio Art </a:t>
            </a:r>
            <a:r>
              <a:rPr lang="es-ES" altLang="es-ES" sz="1100" dirty="0" err="1">
                <a:latin typeface="Corbel" pitchFamily="34" charset="0"/>
                <a:ea typeface="Calibri" pitchFamily="34" charset="0"/>
                <a:cs typeface="Times New Roman" pitchFamily="18" charset="0"/>
              </a:rPr>
              <a:t>Nou</a:t>
            </a:r>
            <a:r>
              <a:rPr lang="es-ES" altLang="es-ES" sz="1100" dirty="0">
                <a:latin typeface="Corbel" pitchFamily="34" charset="0"/>
                <a:ea typeface="Calibri" pitchFamily="34" charset="0"/>
                <a:cs typeface="Times New Roman" pitchFamily="18" charset="0"/>
              </a:rPr>
              <a:t> a la mejor exposición individual (2019), el Programa de residencias </a:t>
            </a:r>
            <a:r>
              <a:rPr lang="es-ES" altLang="es-ES" sz="1100" dirty="0" err="1">
                <a:latin typeface="Corbel" pitchFamily="34" charset="0"/>
                <a:ea typeface="Calibri" pitchFamily="34" charset="0"/>
                <a:cs typeface="Times New Roman" pitchFamily="18" charset="0"/>
              </a:rPr>
              <a:t>SAC</a:t>
            </a:r>
            <a:r>
              <a:rPr lang="es-ES" altLang="es-ES" sz="1100" dirty="0">
                <a:latin typeface="Corbel" pitchFamily="34" charset="0"/>
                <a:ea typeface="Calibri" pitchFamily="34" charset="0"/>
                <a:cs typeface="Times New Roman" pitchFamily="18" charset="0"/>
              </a:rPr>
              <a:t> - </a:t>
            </a:r>
            <a:r>
              <a:rPr lang="es-ES" altLang="es-ES" sz="1100" dirty="0" err="1">
                <a:latin typeface="Corbel" pitchFamily="34" charset="0"/>
                <a:ea typeface="Calibri" pitchFamily="34" charset="0"/>
                <a:cs typeface="Times New Roman" pitchFamily="18" charset="0"/>
              </a:rPr>
              <a:t>FiC</a:t>
            </a:r>
            <a:r>
              <a:rPr lang="es-ES" altLang="es-ES" sz="1100" dirty="0">
                <a:latin typeface="Corbel" pitchFamily="34" charset="0"/>
                <a:ea typeface="Calibri" pitchFamily="34" charset="0"/>
                <a:cs typeface="Times New Roman" pitchFamily="18" charset="0"/>
              </a:rPr>
              <a:t> (2018) o la Beca </a:t>
            </a:r>
            <a:r>
              <a:rPr lang="es-ES" altLang="es-ES" sz="1100" dirty="0" err="1">
                <a:latin typeface="Corbel" pitchFamily="34" charset="0"/>
                <a:ea typeface="Calibri" pitchFamily="34" charset="0"/>
                <a:cs typeface="Times New Roman" pitchFamily="18" charset="0"/>
              </a:rPr>
              <a:t>Agata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Baum</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Bernis</a:t>
            </a:r>
            <a:r>
              <a:rPr lang="es-ES" altLang="es-ES" sz="1100" dirty="0">
                <a:latin typeface="Corbel" pitchFamily="34" charset="0"/>
                <a:ea typeface="Calibri" pitchFamily="34" charset="0"/>
                <a:cs typeface="Times New Roman" pitchFamily="18" charset="0"/>
              </a:rPr>
              <a:t> para artistas del Goethe </a:t>
            </a:r>
            <a:r>
              <a:rPr lang="es-ES" altLang="es-ES" sz="1100" dirty="0" err="1">
                <a:latin typeface="Corbel" pitchFamily="34" charset="0"/>
                <a:ea typeface="Calibri" pitchFamily="34" charset="0"/>
                <a:cs typeface="Times New Roman" pitchFamily="18" charset="0"/>
              </a:rPr>
              <a:t>Institut</a:t>
            </a:r>
            <a:r>
              <a:rPr lang="es-ES" altLang="es-ES" sz="1100" dirty="0">
                <a:latin typeface="Corbel" pitchFamily="34" charset="0"/>
                <a:ea typeface="Calibri" pitchFamily="34" charset="0"/>
                <a:cs typeface="Times New Roman" pitchFamily="18" charset="0"/>
              </a:rPr>
              <a:t> y la Beca Baden </a:t>
            </a:r>
            <a:r>
              <a:rPr lang="es-ES" altLang="es-ES" sz="1100" dirty="0" err="1">
                <a:latin typeface="Corbel" pitchFamily="34" charset="0"/>
                <a:ea typeface="Calibri" pitchFamily="34" charset="0"/>
                <a:cs typeface="Times New Roman" pitchFamily="18" charset="0"/>
              </a:rPr>
              <a:t>Württemberg</a:t>
            </a:r>
            <a:r>
              <a:rPr lang="es-ES" altLang="es-ES" sz="1100" dirty="0">
                <a:latin typeface="Corbel" pitchFamily="34" charset="0"/>
                <a:ea typeface="Calibri" pitchFamily="34" charset="0"/>
                <a:cs typeface="Times New Roman" pitchFamily="18" charset="0"/>
              </a:rPr>
              <a:t>-Catalunya (2016).</a:t>
            </a:r>
            <a:endParaRPr lang="en-US" altLang="es-ES" sz="1100" dirty="0">
              <a:latin typeface="Corbel" pitchFamily="34" charset="0"/>
              <a:ea typeface="Calibri" pitchFamily="34" charset="0"/>
              <a:cs typeface="Times New Roman" pitchFamily="18" charset="0"/>
            </a:endParaRPr>
          </a:p>
        </p:txBody>
      </p:sp>
    </p:spTree>
    <p:extLst>
      <p:ext uri="{BB962C8B-B14F-4D97-AF65-F5344CB8AC3E}">
        <p14:creationId xmlns:p14="http://schemas.microsoft.com/office/powerpoint/2010/main" val="39895719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0682" y="2248862"/>
            <a:ext cx="576064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dirty="0" err="1">
                <a:latin typeface="Corbel" pitchFamily="34" charset="0"/>
                <a:ea typeface="Calibri" pitchFamily="34" charset="0"/>
                <a:cs typeface="Times New Roman" pitchFamily="18" charset="0"/>
              </a:rPr>
              <a:t>ALÁN</a:t>
            </a:r>
            <a:r>
              <a:rPr lang="en-US" altLang="es-ES" sz="1100" b="1" dirty="0">
                <a:latin typeface="Corbel" pitchFamily="34" charset="0"/>
                <a:ea typeface="Calibri" pitchFamily="34" charset="0"/>
                <a:cs typeface="Times New Roman" pitchFamily="18" charset="0"/>
              </a:rPr>
              <a:t> CARRASCO (</a:t>
            </a:r>
            <a:r>
              <a:rPr lang="en-US" altLang="es-ES" sz="1100" dirty="0">
                <a:latin typeface="Corbel" pitchFamily="34" charset="0"/>
                <a:ea typeface="Calibri" pitchFamily="34" charset="0"/>
                <a:cs typeface="Times New Roman" pitchFamily="18" charset="0"/>
              </a:rPr>
              <a:t>Burgos, 1986)</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err="1">
                <a:latin typeface="Corbel" pitchFamily="34" charset="0"/>
                <a:ea typeface="Calibri" pitchFamily="34" charset="0"/>
                <a:cs typeface="Times New Roman" pitchFamily="18" charset="0"/>
              </a:rPr>
              <a:t>Alán</a:t>
            </a:r>
            <a:r>
              <a:rPr lang="en-US" altLang="es-ES" sz="1100" dirty="0">
                <a:latin typeface="Corbel" pitchFamily="34" charset="0"/>
                <a:ea typeface="Calibri" pitchFamily="34" charset="0"/>
                <a:cs typeface="Times New Roman" pitchFamily="18" charset="0"/>
              </a:rPr>
              <a:t> Carrasco </a:t>
            </a:r>
            <a:r>
              <a:rPr lang="en-US" altLang="es-ES" sz="1100" dirty="0" err="1">
                <a:latin typeface="Corbel" pitchFamily="34" charset="0"/>
                <a:ea typeface="Calibri" pitchFamily="34" charset="0"/>
                <a:cs typeface="Times New Roman" pitchFamily="18" charset="0"/>
              </a:rPr>
              <a:t>és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artista</a:t>
            </a:r>
            <a:r>
              <a:rPr lang="en-US" altLang="es-ES" sz="1100" dirty="0">
                <a:latin typeface="Corbel" pitchFamily="34" charset="0"/>
                <a:ea typeface="Calibri" pitchFamily="34" charset="0"/>
                <a:cs typeface="Times New Roman" pitchFamily="18" charset="0"/>
              </a:rPr>
              <a:t> visual i </a:t>
            </a:r>
            <a:r>
              <a:rPr lang="en-US" altLang="es-ES" sz="1100" dirty="0" err="1">
                <a:latin typeface="Corbel" pitchFamily="34" charset="0"/>
                <a:ea typeface="Calibri" pitchFamily="34" charset="0"/>
                <a:cs typeface="Times New Roman" pitchFamily="18" charset="0"/>
              </a:rPr>
              <a:t>investigador</a:t>
            </a:r>
            <a:r>
              <a:rPr lang="en-US" altLang="es-ES" sz="1100" dirty="0">
                <a:latin typeface="Corbel" pitchFamily="34" charset="0"/>
                <a:ea typeface="Calibri" pitchFamily="34" charset="0"/>
                <a:cs typeface="Times New Roman" pitchFamily="18" charset="0"/>
              </a:rPr>
              <a:t> doctoral. La </a:t>
            </a:r>
            <a:r>
              <a:rPr lang="en-US" altLang="es-ES" sz="1100" dirty="0" err="1">
                <a:latin typeface="Corbel" pitchFamily="34" charset="0"/>
                <a:ea typeface="Calibri" pitchFamily="34" charset="0"/>
                <a:cs typeface="Times New Roman" pitchFamily="18" charset="0"/>
              </a:rPr>
              <a:t>seva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producció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artística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està</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conceptualment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lligada</a:t>
            </a:r>
            <a:r>
              <a:rPr lang="en-US" altLang="es-ES" sz="1100" dirty="0">
                <a:latin typeface="Corbel" pitchFamily="34" charset="0"/>
                <a:ea typeface="Calibri" pitchFamily="34" charset="0"/>
                <a:cs typeface="Times New Roman" pitchFamily="18" charset="0"/>
              </a:rPr>
              <a:t> al </a:t>
            </a:r>
            <a:r>
              <a:rPr lang="en-US" altLang="es-ES" sz="1100" dirty="0" err="1">
                <a:latin typeface="Corbel" pitchFamily="34" charset="0"/>
                <a:ea typeface="Calibri" pitchFamily="34" charset="0"/>
                <a:cs typeface="Times New Roman" pitchFamily="18" charset="0"/>
              </a:rPr>
              <a:t>seu</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treball</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recerca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teòrica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Així</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seva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obra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centra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mecanismes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construcció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relats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oficials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posant</a:t>
            </a:r>
            <a:r>
              <a:rPr lang="en-US" altLang="es-ES" sz="1100" dirty="0">
                <a:latin typeface="Corbel" pitchFamily="34" charset="0"/>
                <a:ea typeface="Calibri" pitchFamily="34" charset="0"/>
                <a:cs typeface="Times New Roman" pitchFamily="18" charset="0"/>
              </a:rPr>
              <a:t> especial </a:t>
            </a:r>
            <a:r>
              <a:rPr lang="en-US" altLang="es-ES" sz="1100" dirty="0" err="1">
                <a:latin typeface="Corbel" pitchFamily="34" charset="0"/>
                <a:ea typeface="Calibri" pitchFamily="34" charset="0"/>
                <a:cs typeface="Times New Roman" pitchFamily="18" charset="0"/>
              </a:rPr>
              <a:t>atenció</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estratègies</a:t>
            </a:r>
            <a:r>
              <a:rPr lang="en-US" altLang="es-ES" sz="1100" dirty="0">
                <a:latin typeface="Corbel" pitchFamily="34" charset="0"/>
                <a:ea typeface="Calibri" pitchFamily="34" charset="0"/>
                <a:cs typeface="Times New Roman" pitchFamily="18" charset="0"/>
              </a:rPr>
              <a:t> narratives com la </a:t>
            </a:r>
            <a:r>
              <a:rPr lang="en-US" altLang="es-ES" sz="1100" dirty="0" err="1">
                <a:latin typeface="Corbel" pitchFamily="34" charset="0"/>
                <a:ea typeface="Calibri" pitchFamily="34" charset="0"/>
                <a:cs typeface="Times New Roman" pitchFamily="18" charset="0"/>
              </a:rPr>
              <a:t>inducció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selectiva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memòria</a:t>
            </a:r>
            <a:r>
              <a:rPr lang="en-US" altLang="es-ES" sz="1100" dirty="0">
                <a:latin typeface="Corbel" pitchFamily="34" charset="0"/>
                <a:ea typeface="Calibri" pitchFamily="34" charset="0"/>
                <a:cs typeface="Times New Roman" pitchFamily="18" charset="0"/>
              </a:rPr>
              <a:t> i </a:t>
            </a:r>
            <a:r>
              <a:rPr lang="en-US" altLang="es-ES" sz="1100" dirty="0" err="1">
                <a:latin typeface="Corbel" pitchFamily="34" charset="0"/>
                <a:ea typeface="Calibri" pitchFamily="34" charset="0"/>
                <a:cs typeface="Times New Roman" pitchFamily="18" charset="0"/>
              </a:rPr>
              <a:t>d'oblit</a:t>
            </a:r>
            <a:r>
              <a:rPr lang="en-US" altLang="es-ES" sz="1100" dirty="0">
                <a:latin typeface="Corbel" pitchFamily="34" charset="0"/>
                <a:ea typeface="Calibri" pitchFamily="34" charset="0"/>
                <a:cs typeface="Times New Roman" pitchFamily="18" charset="0"/>
              </a:rPr>
              <a:t> i la </a:t>
            </a:r>
            <a:r>
              <a:rPr lang="en-US" altLang="es-ES" sz="1100" dirty="0" err="1">
                <a:latin typeface="Corbel" pitchFamily="34" charset="0"/>
                <a:ea typeface="Calibri" pitchFamily="34" charset="0"/>
                <a:cs typeface="Times New Roman" pitchFamily="18" charset="0"/>
              </a:rPr>
              <a:t>funció</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iconoclàstia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Està</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especialment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interessat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marges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relats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històrics</a:t>
            </a:r>
            <a:r>
              <a:rPr lang="en-US" altLang="es-ES" sz="1100" dirty="0">
                <a:latin typeface="Corbel" pitchFamily="34" charset="0"/>
                <a:ea typeface="Calibri" pitchFamily="34" charset="0"/>
                <a:cs typeface="Times New Roman" pitchFamily="18" charset="0"/>
              </a:rPr>
              <a:t> i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l'anàlisi</a:t>
            </a:r>
            <a:r>
              <a:rPr lang="en-US" altLang="es-ES" sz="1100" dirty="0">
                <a:latin typeface="Corbel" pitchFamily="34" charset="0"/>
                <a:ea typeface="Calibri" pitchFamily="34" charset="0"/>
                <a:cs typeface="Times New Roman" pitchFamily="18" charset="0"/>
              </a:rPr>
              <a:t> de les </a:t>
            </a:r>
            <a:r>
              <a:rPr lang="en-US" altLang="es-ES" sz="1100" dirty="0" err="1">
                <a:latin typeface="Corbel" pitchFamily="34" charset="0"/>
                <a:ea typeface="Calibri" pitchFamily="34" charset="0"/>
                <a:cs typeface="Times New Roman" pitchFamily="18" charset="0"/>
              </a:rPr>
              <a:t>raons</a:t>
            </a:r>
            <a:r>
              <a:rPr lang="en-US" altLang="es-ES" sz="1100" dirty="0">
                <a:latin typeface="Corbel" pitchFamily="34" charset="0"/>
                <a:ea typeface="Calibri" pitchFamily="34" charset="0"/>
                <a:cs typeface="Times New Roman" pitchFamily="18" charset="0"/>
              </a:rPr>
              <a:t> per la </a:t>
            </a:r>
            <a:r>
              <a:rPr lang="en-US" altLang="es-ES" sz="1100" dirty="0" err="1">
                <a:latin typeface="Corbel" pitchFamily="34" charset="0"/>
                <a:ea typeface="Calibri" pitchFamily="34" charset="0"/>
                <a:cs typeface="Times New Roman" pitchFamily="18" charset="0"/>
              </a:rPr>
              <a:t>qual</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alguns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aspectes</a:t>
            </a:r>
            <a:r>
              <a:rPr lang="en-US" altLang="es-ES" sz="1100" dirty="0">
                <a:latin typeface="Corbel" pitchFamily="34" charset="0"/>
                <a:ea typeface="Calibri" pitchFamily="34" charset="0"/>
                <a:cs typeface="Times New Roman" pitchFamily="18" charset="0"/>
              </a:rPr>
              <a:t> i actors van </a:t>
            </a:r>
            <a:r>
              <a:rPr lang="en-US" altLang="es-ES" sz="1100" dirty="0" err="1">
                <a:latin typeface="Corbel" pitchFamily="34" charset="0"/>
                <a:ea typeface="Calibri" pitchFamily="34" charset="0"/>
                <a:cs typeface="Times New Roman" pitchFamily="18" charset="0"/>
              </a:rPr>
              <a:t>ser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sistemàticament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eliminats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d'aquests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projectes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recents</a:t>
            </a:r>
            <a:r>
              <a:rPr lang="en-US" altLang="es-ES" sz="1100" dirty="0">
                <a:latin typeface="Corbel" pitchFamily="34" charset="0"/>
                <a:ea typeface="Calibri" pitchFamily="34" charset="0"/>
                <a:cs typeface="Times New Roman" pitchFamily="18" charset="0"/>
              </a:rPr>
              <a:t> ha </a:t>
            </a:r>
            <a:r>
              <a:rPr lang="en-US" altLang="es-ES" sz="1100" dirty="0" err="1">
                <a:latin typeface="Corbel" pitchFamily="34" charset="0"/>
                <a:ea typeface="Calibri" pitchFamily="34" charset="0"/>
                <a:cs typeface="Times New Roman" pitchFamily="18" charset="0"/>
              </a:rPr>
              <a:t>treballat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també</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amb</a:t>
            </a:r>
            <a:r>
              <a:rPr lang="en-US" altLang="es-ES" sz="1100" dirty="0">
                <a:latin typeface="Corbel" pitchFamily="34" charset="0"/>
                <a:ea typeface="Calibri" pitchFamily="34" charset="0"/>
                <a:cs typeface="Times New Roman" pitchFamily="18" charset="0"/>
              </a:rPr>
              <a:t> el que </a:t>
            </a:r>
            <a:r>
              <a:rPr lang="en-US" altLang="es-ES" sz="1100" dirty="0" err="1">
                <a:latin typeface="Corbel" pitchFamily="34" charset="0"/>
                <a:ea typeface="Calibri" pitchFamily="34" charset="0"/>
                <a:cs typeface="Times New Roman" pitchFamily="18" charset="0"/>
              </a:rPr>
              <a:t>anomena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possibilitats</a:t>
            </a:r>
            <a:r>
              <a:rPr lang="en-US" altLang="es-ES" sz="1100" dirty="0">
                <a:latin typeface="Corbel" pitchFamily="34" charset="0"/>
                <a:ea typeface="Calibri" pitchFamily="34" charset="0"/>
                <a:cs typeface="Times New Roman" pitchFamily="18" charset="0"/>
              </a:rPr>
              <a:t> de la </a:t>
            </a:r>
            <a:r>
              <a:rPr lang="en-US" altLang="es-ES" sz="1100" dirty="0" err="1">
                <a:latin typeface="Corbel" pitchFamily="34" charset="0"/>
                <a:ea typeface="Calibri" pitchFamily="34" charset="0"/>
                <a:cs typeface="Times New Roman" pitchFamily="18" charset="0"/>
              </a:rPr>
              <a:t>història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és</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dir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esdeveniments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dubtosa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versemblança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però</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són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tot </a:t>
            </a:r>
            <a:r>
              <a:rPr lang="en-US" altLang="es-ES" sz="1100" dirty="0" err="1">
                <a:latin typeface="Corbel" pitchFamily="34" charset="0"/>
                <a:ea typeface="Calibri" pitchFamily="34" charset="0"/>
                <a:cs typeface="Times New Roman" pitchFamily="18" charset="0"/>
              </a:rPr>
              <a:t>cas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plausibles</a:t>
            </a:r>
            <a:r>
              <a:rPr lang="en-US" altLang="es-ES" sz="1100" dirty="0">
                <a:latin typeface="Corbel" pitchFamily="34" charset="0"/>
                <a:ea typeface="Calibri" pitchFamily="34" charset="0"/>
                <a:cs typeface="Times New Roman" pitchFamily="18" charset="0"/>
              </a:rPr>
              <a:t>.</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El </a:t>
            </a:r>
            <a:r>
              <a:rPr lang="en-US" altLang="es-ES" sz="1100" dirty="0" err="1">
                <a:latin typeface="Corbel" pitchFamily="34" charset="0"/>
                <a:ea typeface="Calibri" pitchFamily="34" charset="0"/>
                <a:cs typeface="Times New Roman" pitchFamily="18" charset="0"/>
              </a:rPr>
              <a:t>seu</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treball</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s'ha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exposat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MACBA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Museu</a:t>
            </a:r>
            <a:r>
              <a:rPr lang="en-US" altLang="es-ES" sz="1100" dirty="0">
                <a:latin typeface="Corbel" pitchFamily="34" charset="0"/>
                <a:ea typeface="Calibri" pitchFamily="34" charset="0"/>
                <a:cs typeface="Times New Roman" pitchFamily="18" charset="0"/>
              </a:rPr>
              <a:t> d'Art </a:t>
            </a:r>
            <a:r>
              <a:rPr lang="en-US" altLang="es-ES" sz="1100" dirty="0" err="1">
                <a:latin typeface="Corbel" pitchFamily="34" charset="0"/>
                <a:ea typeface="Calibri" pitchFamily="34" charset="0"/>
                <a:cs typeface="Times New Roman" pitchFamily="18" charset="0"/>
              </a:rPr>
              <a:t>Contemporani</a:t>
            </a:r>
            <a:r>
              <a:rPr lang="en-US" altLang="es-ES" sz="1100" dirty="0">
                <a:latin typeface="Corbel" pitchFamily="34" charset="0"/>
                <a:ea typeface="Calibri" pitchFamily="34" charset="0"/>
                <a:cs typeface="Times New Roman" pitchFamily="18" charset="0"/>
              </a:rPr>
              <a:t> de Barcelona; CAB Centro de Arte Contemporáneo de Burgos; Sala </a:t>
            </a:r>
            <a:r>
              <a:rPr lang="en-US" altLang="es-ES" sz="1100" dirty="0" err="1">
                <a:latin typeface="Corbel" pitchFamily="34" charset="0"/>
                <a:ea typeface="Calibri" pitchFamily="34" charset="0"/>
                <a:cs typeface="Times New Roman" pitchFamily="18" charset="0"/>
              </a:rPr>
              <a:t>Amós</a:t>
            </a:r>
            <a:r>
              <a:rPr lang="en-US" altLang="es-ES" sz="1100" dirty="0">
                <a:latin typeface="Corbel" pitchFamily="34" charset="0"/>
                <a:ea typeface="Calibri" pitchFamily="34" charset="0"/>
                <a:cs typeface="Times New Roman" pitchFamily="18" charset="0"/>
              </a:rPr>
              <a:t> Salvador, </a:t>
            </a:r>
            <a:r>
              <a:rPr lang="en-US" altLang="es-ES" sz="1100" dirty="0" err="1">
                <a:latin typeface="Corbel" pitchFamily="34" charset="0"/>
                <a:ea typeface="Calibri" pitchFamily="34" charset="0"/>
                <a:cs typeface="Times New Roman" pitchFamily="18" charset="0"/>
              </a:rPr>
              <a:t>Logronyo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Maus</a:t>
            </a:r>
            <a:r>
              <a:rPr lang="en-US" altLang="es-ES" sz="1100" dirty="0">
                <a:latin typeface="Corbel" pitchFamily="34" charset="0"/>
                <a:ea typeface="Calibri" pitchFamily="34" charset="0"/>
                <a:cs typeface="Times New Roman" pitchFamily="18" charset="0"/>
              </a:rPr>
              <a:t> Contemporary, Birmingham; </a:t>
            </a:r>
            <a:r>
              <a:rPr lang="en-US" altLang="es-ES" sz="1100" dirty="0" err="1">
                <a:latin typeface="Corbel" pitchFamily="34" charset="0"/>
                <a:ea typeface="Calibri" pitchFamily="34" charset="0"/>
                <a:cs typeface="Times New Roman" pitchFamily="18" charset="0"/>
              </a:rPr>
              <a:t>Whitebox</a:t>
            </a:r>
            <a:r>
              <a:rPr lang="en-US" altLang="es-ES" sz="1100" dirty="0">
                <a:latin typeface="Corbel" pitchFamily="34" charset="0"/>
                <a:ea typeface="Calibri" pitchFamily="34" charset="0"/>
                <a:cs typeface="Times New Roman" pitchFamily="18" charset="0"/>
              </a:rPr>
              <a:t> Harlem, Nova York; </a:t>
            </a:r>
            <a:r>
              <a:rPr lang="en-US" altLang="es-ES" sz="1100" dirty="0" err="1">
                <a:latin typeface="Corbel" pitchFamily="34" charset="0"/>
                <a:ea typeface="Calibri" pitchFamily="34" charset="0"/>
                <a:cs typeface="Times New Roman" pitchFamily="18" charset="0"/>
              </a:rPr>
              <a:t>BIENALSUR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Bienal</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Internacional</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América</a:t>
            </a:r>
            <a:r>
              <a:rPr lang="en-US" altLang="es-ES" sz="1100" dirty="0">
                <a:latin typeface="Corbel" pitchFamily="34" charset="0"/>
                <a:ea typeface="Calibri" pitchFamily="34" charset="0"/>
                <a:cs typeface="Times New Roman" pitchFamily="18" charset="0"/>
              </a:rPr>
              <a:t> del Sur; Lo </a:t>
            </a:r>
            <a:r>
              <a:rPr lang="en-US" altLang="es-ES" sz="1100" dirty="0" err="1">
                <a:latin typeface="Corbel" pitchFamily="34" charset="0"/>
                <a:ea typeface="Calibri" pitchFamily="34" charset="0"/>
                <a:cs typeface="Times New Roman" pitchFamily="18" charset="0"/>
              </a:rPr>
              <a:t>Pati</a:t>
            </a:r>
            <a:r>
              <a:rPr lang="en-US" altLang="es-ES" sz="1100" dirty="0">
                <a:latin typeface="Corbel" pitchFamily="34" charset="0"/>
                <a:ea typeface="Calibri" pitchFamily="34" charset="0"/>
                <a:cs typeface="Times New Roman" pitchFamily="18" charset="0"/>
              </a:rPr>
              <a:t> Centre d'Art de les </a:t>
            </a:r>
            <a:r>
              <a:rPr lang="en-US" altLang="es-ES" sz="1100" dirty="0" err="1">
                <a:latin typeface="Corbel" pitchFamily="34" charset="0"/>
                <a:ea typeface="Calibri" pitchFamily="34" charset="0"/>
                <a:cs typeface="Times New Roman" pitchFamily="18" charset="0"/>
              </a:rPr>
              <a:t>Terres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l'Ebre</a:t>
            </a:r>
            <a:r>
              <a:rPr lang="en-US" altLang="es-ES" sz="1100" dirty="0">
                <a:latin typeface="Corbel" pitchFamily="34" charset="0"/>
                <a:ea typeface="Calibri" pitchFamily="34" charset="0"/>
                <a:cs typeface="Times New Roman" pitchFamily="18" charset="0"/>
              </a:rPr>
              <a:t>; Centro de Cultura </a:t>
            </a:r>
            <a:r>
              <a:rPr lang="en-US" altLang="es-ES" sz="1100" dirty="0" err="1">
                <a:latin typeface="Corbel" pitchFamily="34" charset="0"/>
                <a:ea typeface="Calibri" pitchFamily="34" charset="0"/>
                <a:cs typeface="Times New Roman" pitchFamily="18" charset="0"/>
              </a:rPr>
              <a:t>Contemporánea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Hiriartea</a:t>
            </a:r>
            <a:r>
              <a:rPr lang="en-US" altLang="es-ES" sz="1100" dirty="0">
                <a:latin typeface="Corbel" pitchFamily="34" charset="0"/>
                <a:ea typeface="Calibri" pitchFamily="34" charset="0"/>
                <a:cs typeface="Times New Roman" pitchFamily="18" charset="0"/>
              </a:rPr>
              <a:t> de Pamplona/</a:t>
            </a:r>
            <a:r>
              <a:rPr lang="en-US" altLang="es-ES" sz="1100" dirty="0" err="1">
                <a:latin typeface="Corbel" pitchFamily="34" charset="0"/>
                <a:ea typeface="Calibri" pitchFamily="34" charset="0"/>
                <a:cs typeface="Times New Roman" pitchFamily="18" charset="0"/>
              </a:rPr>
              <a:t>Iruñea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Württembergischer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Kunstverein</a:t>
            </a:r>
            <a:r>
              <a:rPr lang="en-US" altLang="es-ES" sz="1100" dirty="0">
                <a:latin typeface="Corbel" pitchFamily="34" charset="0"/>
                <a:ea typeface="Calibri" pitchFamily="34" charset="0"/>
                <a:cs typeface="Times New Roman" pitchFamily="18" charset="0"/>
              </a:rPr>
              <a:t>, Stuttgart; Centro Cultural de </a:t>
            </a:r>
            <a:r>
              <a:rPr lang="en-US" altLang="es-ES" sz="1100" dirty="0" err="1">
                <a:latin typeface="Corbel" pitchFamily="34" charset="0"/>
                <a:ea typeface="Calibri" pitchFamily="34" charset="0"/>
                <a:cs typeface="Times New Roman" pitchFamily="18" charset="0"/>
              </a:rPr>
              <a:t>España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Lima; Arts Santa </a:t>
            </a:r>
            <a:r>
              <a:rPr lang="en-US" altLang="es-ES" sz="1100" dirty="0" err="1">
                <a:latin typeface="Corbel" pitchFamily="34" charset="0"/>
                <a:ea typeface="Calibri" pitchFamily="34" charset="0"/>
                <a:cs typeface="Times New Roman" pitchFamily="18" charset="0"/>
              </a:rPr>
              <a:t>Mònica</a:t>
            </a:r>
            <a:r>
              <a:rPr lang="en-US" altLang="es-ES" sz="1100" dirty="0">
                <a:latin typeface="Corbel" pitchFamily="34" charset="0"/>
                <a:ea typeface="Calibri" pitchFamily="34" charset="0"/>
                <a:cs typeface="Times New Roman" pitchFamily="18" charset="0"/>
              </a:rPr>
              <a:t>, Barcelona; i la Academia de </a:t>
            </a:r>
            <a:r>
              <a:rPr lang="en-US" altLang="es-ES" sz="1100" dirty="0" err="1">
                <a:latin typeface="Corbel" pitchFamily="34" charset="0"/>
                <a:ea typeface="Calibri" pitchFamily="34" charset="0"/>
                <a:cs typeface="Times New Roman" pitchFamily="18" charset="0"/>
              </a:rPr>
              <a:t>España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Roma, entre </a:t>
            </a:r>
            <a:r>
              <a:rPr lang="en-US" altLang="es-ES" sz="1100" dirty="0" err="1">
                <a:latin typeface="Corbel" pitchFamily="34" charset="0"/>
                <a:ea typeface="Calibri" pitchFamily="34" charset="0"/>
                <a:cs typeface="Times New Roman" pitchFamily="18" charset="0"/>
              </a:rPr>
              <a:t>d'altres</a:t>
            </a:r>
            <a:r>
              <a:rPr lang="en-US" altLang="es-ES" sz="1100" dirty="0">
                <a:latin typeface="Corbel" pitchFamily="34" charset="0"/>
                <a:ea typeface="Calibri" pitchFamily="34" charset="0"/>
                <a:cs typeface="Times New Roman" pitchFamily="18" charset="0"/>
              </a:rPr>
              <a:t>. Ha rebut </a:t>
            </a:r>
            <a:r>
              <a:rPr lang="en-US" altLang="es-ES" sz="1100" dirty="0" err="1">
                <a:latin typeface="Corbel" pitchFamily="34" charset="0"/>
                <a:ea typeface="Calibri" pitchFamily="34" charset="0"/>
                <a:cs typeface="Times New Roman" pitchFamily="18" charset="0"/>
              </a:rPr>
              <a:t>diverses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beques</a:t>
            </a:r>
            <a:r>
              <a:rPr lang="en-US" altLang="es-ES" sz="1100" dirty="0">
                <a:latin typeface="Corbel" pitchFamily="34" charset="0"/>
                <a:ea typeface="Calibri" pitchFamily="34" charset="0"/>
                <a:cs typeface="Times New Roman" pitchFamily="18" charset="0"/>
              </a:rPr>
              <a:t> i </a:t>
            </a:r>
            <a:r>
              <a:rPr lang="en-US" altLang="es-ES" sz="1100" dirty="0" err="1">
                <a:latin typeface="Corbel" pitchFamily="34" charset="0"/>
                <a:ea typeface="Calibri" pitchFamily="34" charset="0"/>
                <a:cs typeface="Times New Roman" pitchFamily="18" charset="0"/>
              </a:rPr>
              <a:t>premis</a:t>
            </a:r>
            <a:r>
              <a:rPr lang="en-US" altLang="es-ES" sz="1100" dirty="0">
                <a:latin typeface="Corbel" pitchFamily="34" charset="0"/>
                <a:ea typeface="Calibri" pitchFamily="34" charset="0"/>
                <a:cs typeface="Times New Roman" pitchFamily="18" charset="0"/>
              </a:rPr>
              <a:t>, com la </a:t>
            </a:r>
            <a:r>
              <a:rPr lang="en-US" altLang="es-ES" sz="1100" dirty="0" err="1">
                <a:latin typeface="Corbel" pitchFamily="34" charset="0"/>
                <a:ea typeface="Calibri" pitchFamily="34" charset="0"/>
                <a:cs typeface="Times New Roman" pitchFamily="18" charset="0"/>
              </a:rPr>
              <a:t>Beca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MAEC-AECID</a:t>
            </a:r>
            <a:r>
              <a:rPr lang="en-US" altLang="es-ES" sz="1100" dirty="0">
                <a:latin typeface="Corbel" pitchFamily="34" charset="0"/>
                <a:ea typeface="Calibri" pitchFamily="34" charset="0"/>
                <a:cs typeface="Times New Roman" pitchFamily="18" charset="0"/>
              </a:rPr>
              <a:t> per a </a:t>
            </a:r>
            <a:r>
              <a:rPr lang="en-US" altLang="es-ES" sz="1100" dirty="0" err="1">
                <a:latin typeface="Corbel" pitchFamily="34" charset="0"/>
                <a:ea typeface="Calibri" pitchFamily="34" charset="0"/>
                <a:cs typeface="Times New Roman" pitchFamily="18" charset="0"/>
              </a:rPr>
              <a:t>realitzar</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residència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artística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l'Academia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España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Roma (2021), el </a:t>
            </a:r>
            <a:r>
              <a:rPr lang="en-US" altLang="es-ES" sz="1100" dirty="0" err="1">
                <a:latin typeface="Corbel" pitchFamily="34" charset="0"/>
                <a:ea typeface="Calibri" pitchFamily="34" charset="0"/>
                <a:cs typeface="Times New Roman" pitchFamily="18" charset="0"/>
              </a:rPr>
              <a:t>Premi</a:t>
            </a:r>
            <a:r>
              <a:rPr lang="en-US" altLang="es-ES" sz="1100" dirty="0">
                <a:latin typeface="Corbel" pitchFamily="34" charset="0"/>
                <a:ea typeface="Calibri" pitchFamily="34" charset="0"/>
                <a:cs typeface="Times New Roman" pitchFamily="18" charset="0"/>
              </a:rPr>
              <a:t> MANGO al </a:t>
            </a:r>
            <a:r>
              <a:rPr lang="en-US" altLang="es-ES" sz="1100" dirty="0" err="1">
                <a:latin typeface="Corbel" pitchFamily="34" charset="0"/>
                <a:ea typeface="Calibri" pitchFamily="34" charset="0"/>
                <a:cs typeface="Times New Roman" pitchFamily="18" charset="0"/>
              </a:rPr>
              <a:t>millor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artista</a:t>
            </a:r>
            <a:r>
              <a:rPr lang="en-US" altLang="es-ES" sz="1100" dirty="0">
                <a:latin typeface="Corbel" pitchFamily="34" charset="0"/>
                <a:ea typeface="Calibri" pitchFamily="34" charset="0"/>
                <a:cs typeface="Times New Roman" pitchFamily="18" charset="0"/>
              </a:rPr>
              <a:t> emergent </a:t>
            </a:r>
            <a:r>
              <a:rPr lang="en-US" altLang="es-ES" sz="1100" dirty="0" err="1">
                <a:latin typeface="Corbel" pitchFamily="34" charset="0"/>
                <a:ea typeface="Calibri" pitchFamily="34" charset="0"/>
                <a:cs typeface="Times New Roman" pitchFamily="18" charset="0"/>
              </a:rPr>
              <a:t>durant</a:t>
            </a:r>
            <a:r>
              <a:rPr lang="en-US" altLang="es-ES" sz="1100" dirty="0">
                <a:latin typeface="Corbel" pitchFamily="34" charset="0"/>
                <a:ea typeface="Calibri" pitchFamily="34" charset="0"/>
                <a:cs typeface="Times New Roman" pitchFamily="18" charset="0"/>
              </a:rPr>
              <a:t> Swab Barcelona Art Fair (2020), la </a:t>
            </a:r>
            <a:r>
              <a:rPr lang="en-US" altLang="es-ES" sz="1100" dirty="0" err="1">
                <a:latin typeface="Corbel" pitchFamily="34" charset="0"/>
                <a:ea typeface="Calibri" pitchFamily="34" charset="0"/>
                <a:cs typeface="Times New Roman" pitchFamily="18" charset="0"/>
              </a:rPr>
              <a:t>residències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d'intercanvi</a:t>
            </a:r>
            <a:r>
              <a:rPr lang="en-US" altLang="es-ES" sz="1100" dirty="0">
                <a:latin typeface="Corbel" pitchFamily="34" charset="0"/>
                <a:ea typeface="Calibri" pitchFamily="34" charset="0"/>
                <a:cs typeface="Times New Roman" pitchFamily="18" charset="0"/>
              </a:rPr>
              <a:t> entre Casa de Velázquez i Hangar (2019), el </a:t>
            </a:r>
            <a:r>
              <a:rPr lang="en-US" altLang="es-ES" sz="1100" dirty="0" err="1">
                <a:latin typeface="Corbel" pitchFamily="34" charset="0"/>
                <a:ea typeface="Calibri" pitchFamily="34" charset="0"/>
                <a:cs typeface="Times New Roman" pitchFamily="18" charset="0"/>
              </a:rPr>
              <a:t>Premi</a:t>
            </a:r>
            <a:r>
              <a:rPr lang="en-US" altLang="es-ES" sz="1100" dirty="0">
                <a:latin typeface="Corbel" pitchFamily="34" charset="0"/>
                <a:ea typeface="Calibri" pitchFamily="34" charset="0"/>
                <a:cs typeface="Times New Roman" pitchFamily="18" charset="0"/>
              </a:rPr>
              <a:t> Art </a:t>
            </a:r>
            <a:r>
              <a:rPr lang="en-US" altLang="es-ES" sz="1100" dirty="0" err="1">
                <a:latin typeface="Corbel" pitchFamily="34" charset="0"/>
                <a:ea typeface="Calibri" pitchFamily="34" charset="0"/>
                <a:cs typeface="Times New Roman" pitchFamily="18" charset="0"/>
              </a:rPr>
              <a:t>Nou</a:t>
            </a:r>
            <a:r>
              <a:rPr lang="en-US" altLang="es-ES" sz="1100" dirty="0">
                <a:latin typeface="Corbel" pitchFamily="34" charset="0"/>
                <a:ea typeface="Calibri" pitchFamily="34" charset="0"/>
                <a:cs typeface="Times New Roman" pitchFamily="18" charset="0"/>
              </a:rPr>
              <a:t> a la </a:t>
            </a:r>
            <a:r>
              <a:rPr lang="en-US" altLang="es-ES" sz="1100" dirty="0" err="1">
                <a:latin typeface="Corbel" pitchFamily="34" charset="0"/>
                <a:ea typeface="Calibri" pitchFamily="34" charset="0"/>
                <a:cs typeface="Times New Roman" pitchFamily="18" charset="0"/>
              </a:rPr>
              <a:t>millor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exposició</a:t>
            </a:r>
            <a:r>
              <a:rPr lang="en-US" altLang="es-ES" sz="1100" dirty="0">
                <a:latin typeface="Corbel" pitchFamily="34" charset="0"/>
                <a:ea typeface="Calibri" pitchFamily="34" charset="0"/>
                <a:cs typeface="Times New Roman" pitchFamily="18" charset="0"/>
              </a:rPr>
              <a:t> individual (2019), el </a:t>
            </a:r>
            <a:r>
              <a:rPr lang="en-US" altLang="es-ES" sz="1100" dirty="0" err="1">
                <a:latin typeface="Corbel" pitchFamily="34" charset="0"/>
                <a:ea typeface="Calibri" pitchFamily="34" charset="0"/>
                <a:cs typeface="Times New Roman" pitchFamily="18" charset="0"/>
              </a:rPr>
              <a:t>Programa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residències</a:t>
            </a:r>
            <a:r>
              <a:rPr lang="en-US" altLang="es-ES" sz="1100" dirty="0">
                <a:latin typeface="Corbel" pitchFamily="34" charset="0"/>
                <a:ea typeface="Calibri" pitchFamily="34" charset="0"/>
                <a:cs typeface="Times New Roman" pitchFamily="18" charset="0"/>
              </a:rPr>
              <a:t> SAC - </a:t>
            </a:r>
            <a:r>
              <a:rPr lang="en-US" altLang="es-ES" sz="1100" dirty="0" err="1">
                <a:latin typeface="Corbel" pitchFamily="34" charset="0"/>
                <a:ea typeface="Calibri" pitchFamily="34" charset="0"/>
                <a:cs typeface="Times New Roman" pitchFamily="18" charset="0"/>
              </a:rPr>
              <a:t>FiC</a:t>
            </a:r>
            <a:r>
              <a:rPr lang="en-US" altLang="es-ES" sz="1100" dirty="0">
                <a:latin typeface="Corbel" pitchFamily="34" charset="0"/>
                <a:ea typeface="Calibri" pitchFamily="34" charset="0"/>
                <a:cs typeface="Times New Roman" pitchFamily="18" charset="0"/>
              </a:rPr>
              <a:t> (2018) o la </a:t>
            </a:r>
            <a:r>
              <a:rPr lang="en-US" altLang="es-ES" sz="1100" dirty="0" err="1">
                <a:latin typeface="Corbel" pitchFamily="34" charset="0"/>
                <a:ea typeface="Calibri" pitchFamily="34" charset="0"/>
                <a:cs typeface="Times New Roman" pitchFamily="18" charset="0"/>
              </a:rPr>
              <a:t>Beca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Agata</a:t>
            </a:r>
            <a:r>
              <a:rPr lang="en-US" altLang="es-ES" sz="1100" dirty="0">
                <a:latin typeface="Corbel" pitchFamily="34" charset="0"/>
                <a:ea typeface="Calibri" pitchFamily="34" charset="0"/>
                <a:cs typeface="Times New Roman" pitchFamily="18" charset="0"/>
              </a:rPr>
              <a:t> Baum de </a:t>
            </a:r>
            <a:r>
              <a:rPr lang="en-US" altLang="es-ES" sz="1100" dirty="0" err="1">
                <a:latin typeface="Corbel" pitchFamily="34" charset="0"/>
                <a:ea typeface="Calibri" pitchFamily="34" charset="0"/>
                <a:cs typeface="Times New Roman" pitchFamily="18" charset="0"/>
              </a:rPr>
              <a:t>Bernis</a:t>
            </a:r>
            <a:r>
              <a:rPr lang="en-US" altLang="es-ES" sz="1100" dirty="0">
                <a:latin typeface="Corbel" pitchFamily="34" charset="0"/>
                <a:ea typeface="Calibri" pitchFamily="34" charset="0"/>
                <a:cs typeface="Times New Roman" pitchFamily="18" charset="0"/>
              </a:rPr>
              <a:t> per a artistes del Goethe </a:t>
            </a:r>
            <a:r>
              <a:rPr lang="en-US" altLang="es-ES" sz="1100" dirty="0" err="1">
                <a:latin typeface="Corbel" pitchFamily="34" charset="0"/>
                <a:ea typeface="Calibri" pitchFamily="34" charset="0"/>
                <a:cs typeface="Times New Roman" pitchFamily="18" charset="0"/>
              </a:rPr>
              <a:t>Institut</a:t>
            </a:r>
            <a:r>
              <a:rPr lang="en-US" altLang="es-ES" sz="1100" dirty="0">
                <a:latin typeface="Corbel" pitchFamily="34" charset="0"/>
                <a:ea typeface="Calibri" pitchFamily="34" charset="0"/>
                <a:cs typeface="Times New Roman" pitchFamily="18" charset="0"/>
              </a:rPr>
              <a:t> i la </a:t>
            </a:r>
            <a:r>
              <a:rPr lang="en-US" altLang="es-ES" sz="1100" dirty="0" err="1">
                <a:latin typeface="Corbel" pitchFamily="34" charset="0"/>
                <a:ea typeface="Calibri" pitchFamily="34" charset="0"/>
                <a:cs typeface="Times New Roman" pitchFamily="18" charset="0"/>
              </a:rPr>
              <a:t>Beca</a:t>
            </a:r>
            <a:r>
              <a:rPr lang="en-US" altLang="es-ES" sz="1100" dirty="0">
                <a:latin typeface="Corbel" pitchFamily="34" charset="0"/>
                <a:ea typeface="Calibri" pitchFamily="34" charset="0"/>
                <a:cs typeface="Times New Roman" pitchFamily="18" charset="0"/>
              </a:rPr>
              <a:t> Baden Württemberg-Catalunya (2016).</a:t>
            </a:r>
          </a:p>
        </p:txBody>
      </p:sp>
    </p:spTree>
    <p:extLst>
      <p:ext uri="{BB962C8B-B14F-4D97-AF65-F5344CB8AC3E}">
        <p14:creationId xmlns:p14="http://schemas.microsoft.com/office/powerpoint/2010/main" val="39895719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Corbel" pitchFamily="34" charset="0"/>
                <a:ea typeface="+mn-ea"/>
                <a:cs typeface="+mn-cs"/>
              </a:rPr>
              <a:t>c/ Mallorca, 205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Corbel" pitchFamily="34" charset="0"/>
                <a:ea typeface="+mn-ea"/>
                <a:cs typeface="+mn-cs"/>
              </a:rPr>
              <a:t>08036 Barcelona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Corbel" pitchFamily="34" charset="0"/>
                <a:ea typeface="+mn-ea"/>
                <a:cs typeface="+mn-cs"/>
              </a:rPr>
              <a:t>T. (+34) 93 451 0064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err="1">
                <a:ln>
                  <a:noFill/>
                </a:ln>
                <a:solidFill>
                  <a:prstClr val="black">
                    <a:lumMod val="95000"/>
                    <a:lumOff val="5000"/>
                  </a:prstClr>
                </a:solidFill>
                <a:effectLst/>
                <a:uLnTx/>
                <a:uFillTx/>
                <a:latin typeface="Corbel" pitchFamily="34" charset="0"/>
                <a:ea typeface="+mn-ea"/>
                <a:cs typeface="+mn-cs"/>
              </a:rPr>
              <a:t>info@adngaleria.com</a:t>
            </a:r>
            <a:endParaRPr kumimoji="0" lang="es-ES" sz="1000" b="0" i="0" u="none" strike="noStrike" kern="1200" cap="none" spc="0" normalizeH="0" baseline="0" noProof="0" dirty="0">
              <a:ln>
                <a:noFill/>
              </a:ln>
              <a:solidFill>
                <a:prstClr val="black">
                  <a:lumMod val="95000"/>
                  <a:lumOff val="5000"/>
                </a:prstClr>
              </a:solidFill>
              <a:effectLst/>
              <a:uLnTx/>
              <a:uFillTx/>
              <a:latin typeface="Corbe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err="1">
                <a:ln>
                  <a:noFill/>
                </a:ln>
                <a:solidFill>
                  <a:prstClr val="black">
                    <a:lumMod val="95000"/>
                    <a:lumOff val="5000"/>
                  </a:prstClr>
                </a:solidFill>
                <a:effectLst/>
                <a:uLnTx/>
                <a:uFillTx/>
                <a:latin typeface="Corbel" pitchFamily="34" charset="0"/>
                <a:ea typeface="+mn-ea"/>
                <a:cs typeface="+mn-cs"/>
              </a:rPr>
              <a:t>www.adngaleria.com</a:t>
            </a:r>
            <a:endParaRPr kumimoji="0" lang="es-ES" sz="1000" b="0" i="0" u="none" strike="noStrike" kern="1200" cap="none" spc="0" normalizeH="0" baseline="0" noProof="0" dirty="0">
              <a:ln>
                <a:noFill/>
              </a:ln>
              <a:solidFill>
                <a:prstClr val="black">
                  <a:lumMod val="95000"/>
                  <a:lumOff val="5000"/>
                </a:prstClr>
              </a:solidFill>
              <a:effectLst/>
              <a:uLnTx/>
              <a:uFillTx/>
              <a:latin typeface="Corbel" pitchFamily="34" charset="0"/>
              <a:ea typeface="+mn-ea"/>
              <a:cs typeface="+mn-cs"/>
            </a:endParaRPr>
          </a:p>
        </p:txBody>
      </p:sp>
      <p:sp>
        <p:nvSpPr>
          <p:cNvPr id="2" name="CuadroTexto 1">
            <a:extLst>
              <a:ext uri="{FF2B5EF4-FFF2-40B4-BE49-F238E27FC236}">
                <a16:creationId xmlns:a16="http://schemas.microsoft.com/office/drawing/2014/main" xmlns="" id="{B24BD7E2-C6BB-46E1-AC3D-2D08845989F3}"/>
              </a:ext>
            </a:extLst>
          </p:cNvPr>
          <p:cNvSpPr txBox="1"/>
          <p:nvPr/>
        </p:nvSpPr>
        <p:spPr>
          <a:xfrm>
            <a:off x="728700" y="1868696"/>
            <a:ext cx="5400600" cy="72301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20" normalizeH="0" baseline="0" noProof="0" dirty="0">
                <a:ln>
                  <a:noFill/>
                </a:ln>
                <a:solidFill>
                  <a:prstClr val="black"/>
                </a:solidFill>
                <a:effectLst/>
                <a:uLnTx/>
                <a:uFillTx/>
                <a:latin typeface="Corbel" panose="020B0503020204020204" pitchFamily="34" charset="0"/>
                <a:ea typeface="+mn-ea"/>
                <a:cs typeface="Trebuchet MS"/>
              </a:rPr>
              <a:t>ALÁN</a:t>
            </a:r>
            <a:r>
              <a:rPr kumimoji="0" lang="es-ES" sz="1100" b="1" i="0" u="none" strike="noStrike" kern="1200" cap="none" spc="-114" normalizeH="0" baseline="0" noProof="0" dirty="0">
                <a:ln>
                  <a:noFill/>
                </a:ln>
                <a:solidFill>
                  <a:prstClr val="black"/>
                </a:solidFill>
                <a:effectLst/>
                <a:uLnTx/>
                <a:uFillTx/>
                <a:latin typeface="Corbel" panose="020B0503020204020204" pitchFamily="34" charset="0"/>
                <a:ea typeface="+mn-ea"/>
                <a:cs typeface="Trebuchet MS"/>
              </a:rPr>
              <a:t> </a:t>
            </a:r>
            <a:r>
              <a:rPr kumimoji="0" lang="es-ES" sz="1100" b="1" i="0" u="none" strike="noStrike" kern="1200" cap="none" spc="15" normalizeH="0" baseline="0" noProof="0" dirty="0">
                <a:ln>
                  <a:noFill/>
                </a:ln>
                <a:solidFill>
                  <a:prstClr val="black"/>
                </a:solidFill>
                <a:effectLst/>
                <a:uLnTx/>
                <a:uFillTx/>
                <a:latin typeface="Corbel" panose="020B0503020204020204" pitchFamily="34" charset="0"/>
                <a:ea typeface="+mn-ea"/>
                <a:cs typeface="Trebuchet MS"/>
              </a:rPr>
              <a:t>CARRASCO</a:t>
            </a:r>
            <a:r>
              <a:rPr kumimoji="0" lang="es-ES" sz="1100" b="1" i="0" u="none" strike="noStrike" kern="1200" cap="none" spc="-135" normalizeH="0" baseline="0" noProof="0" dirty="0">
                <a:ln>
                  <a:noFill/>
                </a:ln>
                <a:solidFill>
                  <a:prstClr val="black"/>
                </a:solidFill>
                <a:effectLst/>
                <a:uLnTx/>
                <a:uFillTx/>
                <a:latin typeface="Corbel" panose="020B0503020204020204" pitchFamily="34" charset="0"/>
                <a:ea typeface="+mn-ea"/>
                <a:cs typeface="Trebuchet MS"/>
              </a:rPr>
              <a:t> </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(Burgos</a:t>
            </a:r>
            <a:r>
              <a:rPr kumimoji="0" lang="es-ES" sz="1100" b="0" i="0" u="none" strike="noStrike" kern="1200" cap="none" spc="-11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a:rPr>
              <a:t>-</a:t>
            </a:r>
            <a:r>
              <a:rPr kumimoji="0" lang="es-ES" sz="1100" b="0" i="0" u="none" strike="noStrike" kern="1200" cap="none" spc="-9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70" normalizeH="0" baseline="0" noProof="0" dirty="0">
                <a:ln>
                  <a:noFill/>
                </a:ln>
                <a:solidFill>
                  <a:prstClr val="black"/>
                </a:solidFill>
                <a:effectLst/>
                <a:uLnTx/>
                <a:uFillTx/>
                <a:latin typeface="Corbel" panose="020B0503020204020204" pitchFamily="34" charset="0"/>
                <a:ea typeface="+mn-ea"/>
                <a:cs typeface="Arial"/>
              </a:rPr>
              <a:t>España,</a:t>
            </a:r>
            <a:r>
              <a:rPr kumimoji="0" lang="es-ES" sz="1100" b="0" i="0" u="none" strike="noStrike" kern="1200" cap="none" spc="-9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60" normalizeH="0" baseline="0" noProof="0" dirty="0">
                <a:ln>
                  <a:noFill/>
                </a:ln>
                <a:solidFill>
                  <a:prstClr val="black"/>
                </a:solidFill>
                <a:effectLst/>
                <a:uLnTx/>
                <a:uFillTx/>
                <a:latin typeface="Corbel" panose="020B0503020204020204" pitchFamily="34" charset="0"/>
                <a:ea typeface="+mn-ea"/>
                <a:cs typeface="Arial"/>
              </a:rPr>
              <a:t>1986)</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ES" sz="1100" b="1" i="0" u="none" strike="noStrike" kern="1200" cap="none" spc="2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EXPOSICIONES</a:t>
            </a:r>
            <a:r>
              <a:rPr kumimoji="0" lang="es-ES" sz="1100" b="1" i="0" u="none" strike="noStrike" kern="1200" cap="none" spc="-12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t>
            </a:r>
            <a:r>
              <a:rPr kumimoji="0" lang="es-ES" sz="1100" b="1" i="0" u="none" strike="noStrike" kern="1200" cap="none" spc="2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INDIVIDUALES</a:t>
            </a:r>
            <a:r>
              <a:rPr kumimoji="0" lang="es-ES" sz="1100" b="1" i="0" u="none" strike="noStrike" kern="1200" cap="none" spc="-95"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t>
            </a:r>
            <a:r>
              <a:rPr kumimoji="0" lang="es-ES" sz="1100" b="1" i="0" u="none" strike="noStrike" kern="1200" cap="none" spc="-105"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t>
            </a:r>
            <a:r>
              <a:rPr kumimoji="0" lang="es-ES" sz="1100" b="1" i="0" u="none" strike="noStrike" kern="1200" cap="none" spc="3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SOLO</a:t>
            </a:r>
            <a:r>
              <a:rPr kumimoji="0" lang="es-ES" sz="1100" b="1" i="0" u="none" strike="noStrike" kern="1200" cap="none" spc="-11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t>
            </a:r>
            <a:r>
              <a:rPr kumimoji="0" lang="es-ES" sz="1100" b="1" i="0" u="none" strike="noStrike" kern="1200" cap="none" spc="45"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SHOWS</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2024</a:t>
            </a:r>
            <a: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r>
            <a:b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br>
            <a:r>
              <a:rPr kumimoji="0" lang="es-ES" sz="1100" b="0" i="1"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Les </a:t>
            </a:r>
            <a:r>
              <a:rPr kumimoji="0" lang="es-ES" sz="1100" b="0" i="1" u="none" strike="noStrike" kern="1200" cap="none" spc="0" normalizeH="0" baseline="0" noProof="0" dirty="0" err="1">
                <a:ln>
                  <a:noFill/>
                </a:ln>
                <a:solidFill>
                  <a:prstClr val="black"/>
                </a:solidFill>
                <a:effectLst/>
                <a:uLnTx/>
                <a:uFillTx/>
                <a:latin typeface="Corbel" panose="020B0503020204020204" pitchFamily="34" charset="0"/>
                <a:ea typeface="+mn-ea"/>
                <a:cs typeface="Arial" panose="020B0604020202020204" pitchFamily="34" charset="0"/>
              </a:rPr>
              <a:t>faits</a:t>
            </a:r>
            <a:r>
              <a:rPr kumimoji="0" lang="es-ES" sz="1100" b="0" i="1"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t>
            </a:r>
            <a:r>
              <a:rPr kumimoji="0" lang="es-ES" sz="1100" b="0" i="1" u="none" strike="noStrike" kern="1200" cap="none" spc="0" normalizeH="0" baseline="0" noProof="0" dirty="0" err="1">
                <a:ln>
                  <a:noFill/>
                </a:ln>
                <a:solidFill>
                  <a:prstClr val="black"/>
                </a:solidFill>
                <a:effectLst/>
                <a:uLnTx/>
                <a:uFillTx/>
                <a:latin typeface="Corbel" panose="020B0503020204020204" pitchFamily="34" charset="0"/>
                <a:ea typeface="+mn-ea"/>
                <a:cs typeface="Arial" panose="020B0604020202020204" pitchFamily="34" charset="0"/>
              </a:rPr>
              <a:t>sont</a:t>
            </a:r>
            <a:r>
              <a:rPr kumimoji="0" lang="es-ES" sz="1100" b="0" i="1"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t>
            </a:r>
            <a:r>
              <a:rPr kumimoji="0" lang="es-ES" sz="1100" b="0" i="1" u="none" strike="noStrike" kern="1200" cap="none" spc="0" normalizeH="0" baseline="0" noProof="0" dirty="0" err="1">
                <a:ln>
                  <a:noFill/>
                </a:ln>
                <a:solidFill>
                  <a:prstClr val="black"/>
                </a:solidFill>
                <a:effectLst/>
                <a:uLnTx/>
                <a:uFillTx/>
                <a:latin typeface="Corbel" panose="020B0503020204020204" pitchFamily="34" charset="0"/>
                <a:ea typeface="+mn-ea"/>
                <a:cs typeface="Arial" panose="020B0604020202020204" pitchFamily="34" charset="0"/>
              </a:rPr>
              <a:t>têtus</a:t>
            </a:r>
            <a: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t>
            </a:r>
            <a:r>
              <a:rPr kumimoji="0" lang="es-ES" sz="1100" b="0" i="0" u="none" strike="noStrike" kern="1200" cap="none" spc="0" normalizeH="0" baseline="0" noProof="0" dirty="0" err="1">
                <a:ln>
                  <a:noFill/>
                </a:ln>
                <a:solidFill>
                  <a:prstClr val="black"/>
                </a:solidFill>
                <a:effectLst/>
                <a:uLnTx/>
                <a:uFillTx/>
                <a:latin typeface="Corbel" panose="020B0503020204020204" pitchFamily="34" charset="0"/>
                <a:ea typeface="+mn-ea"/>
                <a:cs typeface="Arial" panose="020B0604020202020204" pitchFamily="34" charset="0"/>
              </a:rPr>
              <a:t>The</a:t>
            </a:r>
            <a: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t>
            </a:r>
            <a:r>
              <a:rPr kumimoji="0" lang="es-ES" sz="1100" b="0" i="0" u="none" strike="noStrike" kern="1200" cap="none" spc="0" normalizeH="0" baseline="0" noProof="0" dirty="0" err="1">
                <a:ln>
                  <a:noFill/>
                </a:ln>
                <a:solidFill>
                  <a:prstClr val="black"/>
                </a:solidFill>
                <a:effectLst/>
                <a:uLnTx/>
                <a:uFillTx/>
                <a:latin typeface="Corbel" panose="020B0503020204020204" pitchFamily="34" charset="0"/>
                <a:ea typeface="+mn-ea"/>
                <a:cs typeface="Arial" panose="020B0604020202020204" pitchFamily="34" charset="0"/>
              </a:rPr>
              <a:t>Collector</a:t>
            </a:r>
            <a: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t>
            </a:r>
            <a:r>
              <a:rPr kumimoji="0" lang="es-ES" sz="1100" b="0" i="0" u="none" strike="noStrike" kern="1200" cap="none" spc="0" normalizeH="0" baseline="0" noProof="0" dirty="0" err="1">
                <a:ln>
                  <a:noFill/>
                </a:ln>
                <a:solidFill>
                  <a:prstClr val="black"/>
                </a:solidFill>
                <a:effectLst/>
                <a:uLnTx/>
                <a:uFillTx/>
                <a:latin typeface="Corbel" panose="020B0503020204020204" pitchFamily="34" charset="0"/>
                <a:ea typeface="+mn-ea"/>
                <a:cs typeface="Arial" panose="020B0604020202020204" pitchFamily="34" charset="0"/>
              </a:rPr>
              <a:t>is</a:t>
            </a:r>
            <a: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t>
            </a:r>
            <a:r>
              <a:rPr kumimoji="0" lang="es-ES" sz="1100" b="0" i="0" u="none" strike="noStrike" kern="1200" cap="none" spc="0" normalizeH="0" baseline="0" noProof="0" dirty="0" err="1">
                <a:ln>
                  <a:noFill/>
                </a:ln>
                <a:solidFill>
                  <a:prstClr val="black"/>
                </a:solidFill>
                <a:effectLst/>
                <a:uLnTx/>
                <a:uFillTx/>
                <a:latin typeface="Corbel" panose="020B0503020204020204" pitchFamily="34" charset="0"/>
                <a:ea typeface="+mn-ea"/>
                <a:cs typeface="Arial" panose="020B0604020202020204" pitchFamily="34" charset="0"/>
              </a:rPr>
              <a:t>Present</a:t>
            </a:r>
            <a: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ADN </a:t>
            </a:r>
            <a:r>
              <a:rPr kumimoji="0" lang="es-ES" sz="1100" b="0" i="0" u="none" strike="noStrike" kern="1200" cap="none" spc="0" normalizeH="0" baseline="0" noProof="0" dirty="0" err="1">
                <a:ln>
                  <a:noFill/>
                </a:ln>
                <a:solidFill>
                  <a:prstClr val="black"/>
                </a:solidFill>
                <a:effectLst/>
                <a:uLnTx/>
                <a:uFillTx/>
                <a:latin typeface="Corbel" panose="020B0503020204020204" pitchFamily="34" charset="0"/>
                <a:ea typeface="+mn-ea"/>
                <a:cs typeface="Arial" panose="020B0604020202020204" pitchFamily="34" charset="0"/>
              </a:rPr>
              <a:t>Galeria</a:t>
            </a:r>
            <a: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Barcelona.</a:t>
            </a:r>
            <a:b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br>
            <a:r>
              <a:rPr kumimoji="0" lang="es-ES" sz="1100" b="0" i="1"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Las casas de los humildes</a:t>
            </a:r>
            <a: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Centre </a:t>
            </a:r>
            <a:r>
              <a:rPr kumimoji="0" lang="es-ES" sz="1100" b="0" i="0" u="none" strike="noStrike" kern="1200" cap="none" spc="0" normalizeH="0" baseline="0" noProof="0" dirty="0" err="1">
                <a:ln>
                  <a:noFill/>
                </a:ln>
                <a:solidFill>
                  <a:prstClr val="black"/>
                </a:solidFill>
                <a:effectLst/>
                <a:uLnTx/>
                <a:uFillTx/>
                <a:latin typeface="Corbel" panose="020B0503020204020204" pitchFamily="34" charset="0"/>
                <a:ea typeface="+mn-ea"/>
                <a:cs typeface="Arial" panose="020B0604020202020204" pitchFamily="34" charset="0"/>
              </a:rPr>
              <a:t>Civic</a:t>
            </a:r>
            <a: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Bon Pastor, Barcelona.</a:t>
            </a: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95"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2023</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65" normalizeH="0" baseline="0" noProof="0" dirty="0">
                <a:ln>
                  <a:noFill/>
                </a:ln>
                <a:solidFill>
                  <a:prstClr val="black"/>
                </a:solidFill>
                <a:effectLst/>
                <a:uLnTx/>
                <a:uFillTx/>
                <a:latin typeface="Corbel" panose="020B0503020204020204" pitchFamily="34" charset="0"/>
                <a:ea typeface="+mn-ea"/>
                <a:cs typeface="Arial"/>
              </a:rPr>
              <a:t>Un </a:t>
            </a:r>
            <a:r>
              <a:rPr kumimoji="0" lang="es-ES" sz="1100" b="0" i="1"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horizonte </a:t>
            </a:r>
            <a:r>
              <a:rPr kumimoji="0" lang="es-ES" sz="1100" b="0" i="1" u="none" strike="noStrike" kern="1200" cap="none" spc="-85" normalizeH="0" baseline="0" noProof="0" dirty="0">
                <a:ln>
                  <a:noFill/>
                </a:ln>
                <a:solidFill>
                  <a:prstClr val="black"/>
                </a:solidFill>
                <a:effectLst/>
                <a:uLnTx/>
                <a:uFillTx/>
                <a:latin typeface="Corbel" panose="020B0503020204020204" pitchFamily="34" charset="0"/>
                <a:ea typeface="+mn-ea"/>
                <a:cs typeface="Arial"/>
              </a:rPr>
              <a:t>que </a:t>
            </a:r>
            <a:r>
              <a:rPr kumimoji="0" lang="es-ES" sz="1100" b="0" i="1" u="none" strike="noStrike" kern="1200" cap="none" spc="-110" normalizeH="0" baseline="0" noProof="0" dirty="0">
                <a:ln>
                  <a:noFill/>
                </a:ln>
                <a:solidFill>
                  <a:prstClr val="black"/>
                </a:solidFill>
                <a:effectLst/>
                <a:uLnTx/>
                <a:uFillTx/>
                <a:latin typeface="Corbel" panose="020B0503020204020204" pitchFamily="34" charset="0"/>
                <a:ea typeface="+mn-ea"/>
                <a:cs typeface="Arial"/>
              </a:rPr>
              <a:t>se </a:t>
            </a:r>
            <a:r>
              <a:rPr kumimoji="0" lang="es-ES" sz="1100" b="0" i="1" u="none" strike="noStrike" kern="1200" cap="none" spc="-65" normalizeH="0" baseline="0" noProof="0" dirty="0">
                <a:ln>
                  <a:noFill/>
                </a:ln>
                <a:solidFill>
                  <a:prstClr val="black"/>
                </a:solidFill>
                <a:effectLst/>
                <a:uLnTx/>
                <a:uFillTx/>
                <a:latin typeface="Corbel" panose="020B0503020204020204" pitchFamily="34" charset="0"/>
                <a:ea typeface="+mn-ea"/>
                <a:cs typeface="Arial"/>
              </a:rPr>
              <a:t>pierde </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de </a:t>
            </a:r>
            <a:r>
              <a:rPr kumimoji="0" lang="es-ES" sz="1100" b="0" i="1" u="none" strike="noStrike" kern="1200" cap="none" spc="-30" normalizeH="0" baseline="0" noProof="0" dirty="0">
                <a:ln>
                  <a:noFill/>
                </a:ln>
                <a:solidFill>
                  <a:prstClr val="black"/>
                </a:solidFill>
                <a:effectLst/>
                <a:uLnTx/>
                <a:uFillTx/>
                <a:latin typeface="Corbel" panose="020B0503020204020204" pitchFamily="34" charset="0"/>
                <a:ea typeface="+mn-ea"/>
                <a:cs typeface="Arial"/>
              </a:rPr>
              <a:t>vista. </a:t>
            </a:r>
            <a:r>
              <a:rPr kumimoji="0" lang="es-ES" sz="1100" b="0" i="1" u="none" strike="noStrike" kern="1200" cap="none" spc="-65" normalizeH="0" baseline="0" noProof="0" dirty="0">
                <a:ln>
                  <a:noFill/>
                </a:ln>
                <a:solidFill>
                  <a:prstClr val="black"/>
                </a:solidFill>
                <a:effectLst/>
                <a:uLnTx/>
                <a:uFillTx/>
                <a:latin typeface="Corbel" panose="020B0503020204020204" pitchFamily="34" charset="0"/>
                <a:ea typeface="+mn-ea"/>
                <a:cs typeface="Arial"/>
              </a:rPr>
              <a:t>Irene </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de </a:t>
            </a:r>
            <a:r>
              <a:rPr kumimoji="0" lang="es-ES" sz="1100" b="0" i="1" u="none" strike="noStrike" kern="1200" cap="none" spc="-70" normalizeH="0" baseline="0" noProof="0" dirty="0">
                <a:ln>
                  <a:noFill/>
                </a:ln>
                <a:solidFill>
                  <a:prstClr val="black"/>
                </a:solidFill>
                <a:effectLst/>
                <a:uLnTx/>
                <a:uFillTx/>
                <a:latin typeface="Corbel" panose="020B0503020204020204" pitchFamily="34" charset="0"/>
                <a:ea typeface="+mn-ea"/>
                <a:cs typeface="Arial"/>
              </a:rPr>
              <a:t>Andrés </a:t>
            </a:r>
            <a:r>
              <a:rPr kumimoji="0" lang="es-ES" sz="1100" b="0" i="1" u="none" strike="noStrike" kern="1200" cap="none" spc="-35" normalizeH="0" baseline="0" noProof="0" dirty="0">
                <a:ln>
                  <a:noFill/>
                </a:ln>
                <a:solidFill>
                  <a:prstClr val="black"/>
                </a:solidFill>
                <a:effectLst/>
                <a:uLnTx/>
                <a:uFillTx/>
                <a:latin typeface="Corbel" panose="020B0503020204020204" pitchFamily="34" charset="0"/>
                <a:ea typeface="+mn-ea"/>
                <a:cs typeface="Arial"/>
              </a:rPr>
              <a:t>y </a:t>
            </a:r>
            <a:r>
              <a:rPr kumimoji="0" lang="es-ES" sz="1100" b="0" i="1" u="none" strike="noStrike" kern="1200" cap="none" spc="-40" normalizeH="0" baseline="0" noProof="0" dirty="0">
                <a:ln>
                  <a:noFill/>
                </a:ln>
                <a:solidFill>
                  <a:prstClr val="black"/>
                </a:solidFill>
                <a:effectLst/>
                <a:uLnTx/>
                <a:uFillTx/>
                <a:latin typeface="Corbel" panose="020B0503020204020204" pitchFamily="34" charset="0"/>
                <a:ea typeface="+mn-ea"/>
                <a:cs typeface="Arial"/>
              </a:rPr>
              <a:t>Alán </a:t>
            </a:r>
            <a:r>
              <a:rPr kumimoji="0" lang="es-ES" sz="1100" b="0" i="1" u="none" strike="noStrike" kern="1200" cap="none" spc="-70" normalizeH="0" baseline="0" noProof="0" dirty="0">
                <a:ln>
                  <a:noFill/>
                </a:ln>
                <a:solidFill>
                  <a:prstClr val="black"/>
                </a:solidFill>
                <a:effectLst/>
                <a:uLnTx/>
                <a:uFillTx/>
                <a:latin typeface="Corbel" panose="020B0503020204020204" pitchFamily="34" charset="0"/>
                <a:ea typeface="+mn-ea"/>
                <a:cs typeface="Arial"/>
              </a:rPr>
              <a:t>Carrasco</a:t>
            </a:r>
            <a:r>
              <a:rPr kumimoji="0" lang="es-ES" sz="1100" b="0" i="0" u="none" strike="noStrike" kern="1200" cap="none" spc="-70" normalizeH="0" baseline="0" noProof="0" dirty="0">
                <a:ln>
                  <a:noFill/>
                </a:ln>
                <a:solidFill>
                  <a:prstClr val="black"/>
                </a:solidFill>
                <a:effectLst/>
                <a:uLnTx/>
                <a:uFillTx/>
                <a:latin typeface="Corbel" panose="020B0503020204020204" pitchFamily="34" charset="0"/>
                <a:ea typeface="+mn-ea"/>
                <a:cs typeface="Arial"/>
              </a:rPr>
              <a:t>,</a:t>
            </a:r>
            <a:r>
              <a:rPr kumimoji="0" lang="es-ES" sz="1100" b="0" i="0" u="none" strike="noStrike" kern="1200" cap="none" spc="-24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145" normalizeH="0" baseline="0" noProof="0" dirty="0">
                <a:ln>
                  <a:noFill/>
                </a:ln>
                <a:solidFill>
                  <a:prstClr val="black"/>
                </a:solidFill>
                <a:effectLst/>
                <a:uLnTx/>
                <a:uFillTx/>
                <a:latin typeface="Corbel" panose="020B0503020204020204" pitchFamily="34" charset="0"/>
                <a:ea typeface="+mn-ea"/>
                <a:cs typeface="Arial"/>
              </a:rPr>
              <a:t>CCE </a:t>
            </a:r>
            <a:r>
              <a:rPr kumimoji="0" lang="es-ES" sz="1100" b="0" i="0" u="none" strike="noStrike" kern="1200" cap="none" spc="-20" normalizeH="0" baseline="0" noProof="0" dirty="0">
                <a:ln>
                  <a:noFill/>
                </a:ln>
                <a:solidFill>
                  <a:prstClr val="black"/>
                </a:solidFill>
                <a:effectLst/>
                <a:uLnTx/>
                <a:uFillTx/>
                <a:latin typeface="Corbel" panose="020B0503020204020204" pitchFamily="34" charset="0"/>
                <a:ea typeface="+mn-ea"/>
                <a:cs typeface="Arial"/>
              </a:rPr>
              <a:t>Montevideo.</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a:endParaRPr>
          </a:p>
          <a:p>
            <a:pPr marL="0" marR="0" lvl="0" indent="0" algn="l" defTabSz="914400" rtl="0" eaLnBrk="1" fontAlgn="auto" latinLnBrk="0" hangingPunct="1">
              <a:lnSpc>
                <a:spcPct val="100000"/>
              </a:lnSpc>
              <a:spcBef>
                <a:spcPts val="55"/>
              </a:spcBef>
              <a:spcAft>
                <a:spcPts val="0"/>
              </a:spcAft>
              <a:buClrTx/>
              <a:buSzTx/>
              <a:buFontTx/>
              <a:buNone/>
              <a:tabLst/>
              <a:defRPr/>
            </a:pP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95"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2022</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75" normalizeH="0" baseline="0" noProof="0" dirty="0">
                <a:ln>
                  <a:noFill/>
                </a:ln>
                <a:solidFill>
                  <a:prstClr val="black"/>
                </a:solidFill>
                <a:effectLst/>
                <a:uLnTx/>
                <a:uFillTx/>
                <a:latin typeface="Corbel" panose="020B0503020204020204" pitchFamily="34" charset="0"/>
                <a:ea typeface="+mn-ea"/>
                <a:cs typeface="Arial"/>
              </a:rPr>
              <a:t>Todo</a:t>
            </a:r>
            <a:r>
              <a:rPr kumimoji="0" lang="es-ES" sz="1100" b="0" i="1" u="none" strike="noStrike" kern="1200" cap="none" spc="-9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el</a:t>
            </a:r>
            <a:r>
              <a:rPr kumimoji="0" lang="es-ES" sz="1100" b="0" i="1" u="none" strike="noStrike" kern="1200" cap="none" spc="-9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55" normalizeH="0" baseline="0" noProof="0" dirty="0">
                <a:ln>
                  <a:noFill/>
                </a:ln>
                <a:solidFill>
                  <a:prstClr val="black"/>
                </a:solidFill>
                <a:effectLst/>
                <a:uLnTx/>
                <a:uFillTx/>
                <a:latin typeface="Corbel" panose="020B0503020204020204" pitchFamily="34" charset="0"/>
                <a:ea typeface="+mn-ea"/>
                <a:cs typeface="Arial"/>
              </a:rPr>
              <a:t>mundo</a:t>
            </a:r>
            <a:r>
              <a:rPr kumimoji="0" lang="es-ES" sz="1100" b="0" i="1"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40" normalizeH="0" baseline="0" noProof="0" dirty="0">
                <a:ln>
                  <a:noFill/>
                </a:ln>
                <a:solidFill>
                  <a:prstClr val="black"/>
                </a:solidFill>
                <a:effectLst/>
                <a:uLnTx/>
                <a:uFillTx/>
                <a:latin typeface="Corbel" panose="020B0503020204020204" pitchFamily="34" charset="0"/>
                <a:ea typeface="+mn-ea"/>
                <a:cs typeface="Arial"/>
              </a:rPr>
              <a:t>habla</a:t>
            </a:r>
            <a:r>
              <a:rPr kumimoji="0" lang="es-ES" sz="1100" b="0" i="1" u="none" strike="noStrike" kern="1200" cap="none" spc="-7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del</a:t>
            </a:r>
            <a:r>
              <a:rPr kumimoji="0" lang="es-ES" sz="1100" b="0" i="1" u="none" strike="noStrike" kern="1200" cap="none" spc="-9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40" normalizeH="0" baseline="0" noProof="0" dirty="0">
                <a:ln>
                  <a:noFill/>
                </a:ln>
                <a:solidFill>
                  <a:prstClr val="black"/>
                </a:solidFill>
                <a:effectLst/>
                <a:uLnTx/>
                <a:uFillTx/>
                <a:latin typeface="Corbel" panose="020B0503020204020204" pitchFamily="34" charset="0"/>
                <a:ea typeface="+mn-ea"/>
                <a:cs typeface="Arial"/>
              </a:rPr>
              <a:t>tiempo.</a:t>
            </a:r>
            <a:r>
              <a:rPr kumimoji="0" lang="es-ES" sz="1100" b="0" i="1" u="none" strike="noStrike" kern="1200" cap="none" spc="-9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60" normalizeH="0" baseline="0" noProof="0" dirty="0">
                <a:ln>
                  <a:noFill/>
                </a:ln>
                <a:solidFill>
                  <a:prstClr val="black"/>
                </a:solidFill>
                <a:effectLst/>
                <a:uLnTx/>
                <a:uFillTx/>
                <a:latin typeface="Corbel" panose="020B0503020204020204" pitchFamily="34" charset="0"/>
                <a:ea typeface="+mn-ea"/>
                <a:cs typeface="Arial"/>
              </a:rPr>
              <a:t>Nosotros</a:t>
            </a:r>
            <a:r>
              <a:rPr kumimoji="0" lang="es-ES" sz="1100" b="0" i="1" u="none" strike="noStrike" kern="1200" cap="none" spc="-9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no</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a:t>
            </a:r>
            <a:r>
              <a:rPr kumimoji="0" lang="es-ES" sz="1100" b="0" i="0" u="none" strike="noStrike" kern="1200" cap="none" spc="-9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ADN</a:t>
            </a:r>
            <a:r>
              <a:rPr kumimoji="0" lang="es-ES" sz="1100" b="0" i="0"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45" normalizeH="0" baseline="0" noProof="0" dirty="0" err="1">
                <a:ln>
                  <a:noFill/>
                </a:ln>
                <a:solidFill>
                  <a:prstClr val="black"/>
                </a:solidFill>
                <a:effectLst/>
                <a:uLnTx/>
                <a:uFillTx/>
                <a:latin typeface="Corbel" panose="020B0503020204020204" pitchFamily="34" charset="0"/>
                <a:ea typeface="+mn-ea"/>
                <a:cs typeface="Arial"/>
              </a:rPr>
              <a:t>Galeria</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a:t>
            </a:r>
            <a:r>
              <a:rPr kumimoji="0" lang="es-ES" sz="1100" b="0" i="0" u="none" strike="noStrike" kern="1200" cap="none" spc="-9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Barcelona.</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140" normalizeH="0" baseline="0" noProof="0" dirty="0">
                <a:ln>
                  <a:noFill/>
                </a:ln>
                <a:solidFill>
                  <a:prstClr val="black"/>
                </a:solidFill>
                <a:effectLst/>
                <a:uLnTx/>
                <a:uFillTx/>
                <a:latin typeface="Corbel" panose="020B0503020204020204" pitchFamily="34" charset="0"/>
                <a:ea typeface="+mn-ea"/>
                <a:cs typeface="Arial"/>
              </a:rPr>
              <a:t>¿A</a:t>
            </a:r>
            <a:r>
              <a:rPr kumimoji="0" lang="es-ES" sz="1100" b="0" i="1" u="none" strike="noStrike" kern="1200" cap="none" spc="-7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65" normalizeH="0" baseline="0" noProof="0" dirty="0">
                <a:ln>
                  <a:noFill/>
                </a:ln>
                <a:solidFill>
                  <a:prstClr val="black"/>
                </a:solidFill>
                <a:effectLst/>
                <a:uLnTx/>
                <a:uFillTx/>
                <a:latin typeface="Corbel" panose="020B0503020204020204" pitchFamily="34" charset="0"/>
                <a:ea typeface="+mn-ea"/>
                <a:cs typeface="Arial"/>
              </a:rPr>
              <a:t>quién</a:t>
            </a:r>
            <a:r>
              <a:rPr kumimoji="0" lang="es-ES" sz="1100" b="0" i="1" u="none" strike="noStrike" kern="1200" cap="none" spc="-10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70" normalizeH="0" baseline="0" noProof="0" dirty="0">
                <a:ln>
                  <a:noFill/>
                </a:ln>
                <a:solidFill>
                  <a:prstClr val="black"/>
                </a:solidFill>
                <a:effectLst/>
                <a:uLnTx/>
                <a:uFillTx/>
                <a:latin typeface="Corbel" panose="020B0503020204020204" pitchFamily="34" charset="0"/>
                <a:ea typeface="+mn-ea"/>
                <a:cs typeface="Arial"/>
              </a:rPr>
              <a:t>pertenece</a:t>
            </a:r>
            <a:r>
              <a:rPr kumimoji="0" lang="es-ES" sz="1100" b="0" i="1" u="none" strike="noStrike" kern="1200" cap="none" spc="-10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20" normalizeH="0" baseline="0" noProof="0" dirty="0">
                <a:ln>
                  <a:noFill/>
                </a:ln>
                <a:solidFill>
                  <a:prstClr val="black"/>
                </a:solidFill>
                <a:effectLst/>
                <a:uLnTx/>
                <a:uFillTx/>
                <a:latin typeface="Corbel" panose="020B0503020204020204" pitchFamily="34" charset="0"/>
                <a:ea typeface="+mn-ea"/>
                <a:cs typeface="Arial"/>
              </a:rPr>
              <a:t>la</a:t>
            </a:r>
            <a:r>
              <a:rPr kumimoji="0" lang="es-ES" sz="1100" b="0" i="1" u="none" strike="noStrike" kern="1200" cap="none" spc="-7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50" normalizeH="0" baseline="0" noProof="0" dirty="0">
                <a:ln>
                  <a:noFill/>
                </a:ln>
                <a:solidFill>
                  <a:prstClr val="black"/>
                </a:solidFill>
                <a:effectLst/>
                <a:uLnTx/>
                <a:uFillTx/>
                <a:latin typeface="Corbel" panose="020B0503020204020204" pitchFamily="34" charset="0"/>
                <a:ea typeface="+mn-ea"/>
                <a:cs typeface="Arial"/>
              </a:rPr>
              <a:t>Historia?</a:t>
            </a:r>
            <a:r>
              <a:rPr kumimoji="0" lang="es-ES" sz="1100" b="0" i="1" u="none" strike="noStrike" kern="1200" cap="none" spc="-7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CAB </a:t>
            </a:r>
            <a:r>
              <a:rPr kumimoji="0" lang="es-ES" sz="1100" b="0" i="0" u="none" strike="noStrike" kern="1200" cap="none" spc="-35" normalizeH="0" baseline="0" noProof="0" dirty="0">
                <a:ln>
                  <a:noFill/>
                </a:ln>
                <a:solidFill>
                  <a:prstClr val="black"/>
                </a:solidFill>
                <a:effectLst/>
                <a:uLnTx/>
                <a:uFillTx/>
                <a:latin typeface="Corbel" panose="020B0503020204020204" pitchFamily="34" charset="0"/>
                <a:ea typeface="+mn-ea"/>
                <a:cs typeface="Arial"/>
              </a:rPr>
              <a:t>Centro</a:t>
            </a:r>
            <a:r>
              <a:rPr kumimoji="0" lang="es-ES" sz="1100" b="0" i="0" u="none" strike="noStrike" kern="1200" cap="none" spc="-10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de</a:t>
            </a:r>
            <a:r>
              <a:rPr kumimoji="0" lang="es-ES" sz="1100" b="0" i="0" u="none" strike="noStrike" kern="1200" cap="none" spc="-7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10" normalizeH="0" baseline="0" noProof="0" dirty="0">
                <a:ln>
                  <a:noFill/>
                </a:ln>
                <a:solidFill>
                  <a:prstClr val="black"/>
                </a:solidFill>
                <a:effectLst/>
                <a:uLnTx/>
                <a:uFillTx/>
                <a:latin typeface="Corbel" panose="020B0503020204020204" pitchFamily="34" charset="0"/>
                <a:ea typeface="+mn-ea"/>
                <a:cs typeface="Arial"/>
              </a:rPr>
              <a:t>Arte</a:t>
            </a:r>
            <a:r>
              <a:rPr kumimoji="0" lang="es-ES" sz="1100" b="0" i="0" u="none" strike="noStrike" kern="1200" cap="none" spc="-8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75" normalizeH="0" baseline="0" noProof="0" dirty="0">
                <a:ln>
                  <a:noFill/>
                </a:ln>
                <a:solidFill>
                  <a:prstClr val="black"/>
                </a:solidFill>
                <a:effectLst/>
                <a:uLnTx/>
                <a:uFillTx/>
                <a:latin typeface="Corbel" panose="020B0503020204020204" pitchFamily="34" charset="0"/>
                <a:ea typeface="+mn-ea"/>
                <a:cs typeface="Arial"/>
              </a:rPr>
              <a:t>Caja </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de</a:t>
            </a:r>
            <a:r>
              <a:rPr kumimoji="0" lang="es-ES" sz="1100" b="0" i="0"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Burgos.</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8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2019</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60" normalizeH="0" baseline="0" noProof="0" dirty="0">
                <a:ln>
                  <a:noFill/>
                </a:ln>
                <a:solidFill>
                  <a:prstClr val="black"/>
                </a:solidFill>
                <a:effectLst/>
                <a:uLnTx/>
                <a:uFillTx/>
                <a:latin typeface="Corbel" panose="020B0503020204020204" pitchFamily="34" charset="0"/>
                <a:ea typeface="+mn-ea"/>
                <a:cs typeface="Arial"/>
              </a:rPr>
              <a:t>A</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50" normalizeH="0" baseline="0" noProof="0" dirty="0">
                <a:ln>
                  <a:noFill/>
                </a:ln>
                <a:solidFill>
                  <a:prstClr val="black"/>
                </a:solidFill>
                <a:effectLst/>
                <a:uLnTx/>
                <a:uFillTx/>
                <a:latin typeface="Corbel" panose="020B0503020204020204" pitchFamily="34" charset="0"/>
                <a:ea typeface="+mn-ea"/>
                <a:cs typeface="Arial"/>
              </a:rPr>
              <a:t>Soviet</a:t>
            </a:r>
            <a:r>
              <a:rPr kumimoji="0" lang="es-ES" sz="1100" b="0" i="1"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20" normalizeH="0" baseline="0" noProof="0" dirty="0" err="1">
                <a:ln>
                  <a:noFill/>
                </a:ln>
                <a:solidFill>
                  <a:prstClr val="black"/>
                </a:solidFill>
                <a:effectLst/>
                <a:uLnTx/>
                <a:uFillTx/>
                <a:latin typeface="Corbel" panose="020B0503020204020204" pitchFamily="34" charset="0"/>
                <a:ea typeface="+mn-ea"/>
                <a:cs typeface="Arial"/>
              </a:rPr>
              <a:t>militiaman</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55" normalizeH="0" baseline="0" noProof="0" dirty="0" err="1">
                <a:ln>
                  <a:noFill/>
                </a:ln>
                <a:solidFill>
                  <a:prstClr val="black"/>
                </a:solidFill>
                <a:effectLst/>
                <a:uLnTx/>
                <a:uFillTx/>
                <a:latin typeface="Corbel" panose="020B0503020204020204" pitchFamily="34" charset="0"/>
                <a:ea typeface="+mn-ea"/>
                <a:cs typeface="Arial"/>
              </a:rPr>
              <a:t>eats</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55" normalizeH="0" baseline="0" noProof="0" dirty="0">
                <a:ln>
                  <a:noFill/>
                </a:ln>
                <a:solidFill>
                  <a:prstClr val="black"/>
                </a:solidFill>
                <a:effectLst/>
                <a:uLnTx/>
                <a:uFillTx/>
                <a:latin typeface="Corbel" panose="020B0503020204020204" pitchFamily="34" charset="0"/>
                <a:ea typeface="+mn-ea"/>
                <a:cs typeface="Arial"/>
              </a:rPr>
              <a:t>a</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55" normalizeH="0" baseline="0" noProof="0" dirty="0">
                <a:ln>
                  <a:noFill/>
                </a:ln>
                <a:solidFill>
                  <a:prstClr val="black"/>
                </a:solidFill>
                <a:effectLst/>
                <a:uLnTx/>
                <a:uFillTx/>
                <a:latin typeface="Corbel" panose="020B0503020204020204" pitchFamily="34" charset="0"/>
                <a:ea typeface="+mn-ea"/>
                <a:cs typeface="Arial"/>
              </a:rPr>
              <a:t>McDonald’s</a:t>
            </a:r>
            <a:r>
              <a:rPr kumimoji="0" lang="es-ES" sz="1100" b="0" i="1" u="none" strike="noStrike" kern="1200" cap="none" spc="-11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55" normalizeH="0" baseline="0" noProof="0" dirty="0" err="1">
                <a:ln>
                  <a:noFill/>
                </a:ln>
                <a:solidFill>
                  <a:prstClr val="black"/>
                </a:solidFill>
                <a:effectLst/>
                <a:uLnTx/>
                <a:uFillTx/>
                <a:latin typeface="Corbel" panose="020B0503020204020204" pitchFamily="34" charset="0"/>
                <a:ea typeface="+mn-ea"/>
                <a:cs typeface="Arial"/>
              </a:rPr>
              <a:t>hamburger</a:t>
            </a:r>
            <a:r>
              <a:rPr kumimoji="0" lang="es-ES" sz="1100" b="0" i="1"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25" normalizeH="0" baseline="0" noProof="0" dirty="0">
                <a:ln>
                  <a:noFill/>
                </a:ln>
                <a:solidFill>
                  <a:prstClr val="black"/>
                </a:solidFill>
                <a:effectLst/>
                <a:uLnTx/>
                <a:uFillTx/>
                <a:latin typeface="Corbel" panose="020B0503020204020204" pitchFamily="34" charset="0"/>
                <a:ea typeface="+mn-ea"/>
                <a:cs typeface="Arial"/>
              </a:rPr>
              <a:t>in</a:t>
            </a:r>
            <a:r>
              <a:rPr kumimoji="0" lang="es-ES" sz="1100" b="0" i="1" u="none" strike="noStrike" kern="1200" cap="none" spc="-6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65" normalizeH="0" baseline="0" noProof="0" dirty="0" err="1">
                <a:ln>
                  <a:noFill/>
                </a:ln>
                <a:solidFill>
                  <a:prstClr val="black"/>
                </a:solidFill>
                <a:effectLst/>
                <a:uLnTx/>
                <a:uFillTx/>
                <a:latin typeface="Corbel" panose="020B0503020204020204" pitchFamily="34" charset="0"/>
                <a:ea typeface="+mn-ea"/>
                <a:cs typeface="Arial"/>
              </a:rPr>
              <a:t>Moscow</a:t>
            </a:r>
            <a:r>
              <a:rPr kumimoji="0" lang="es-ES" sz="1100" b="0" i="0" u="none" strike="noStrike" kern="1200" cap="none" spc="-65" normalizeH="0" baseline="0" noProof="0" dirty="0">
                <a:ln>
                  <a:noFill/>
                </a:ln>
                <a:solidFill>
                  <a:prstClr val="black"/>
                </a:solidFill>
                <a:effectLst/>
                <a:uLnTx/>
                <a:uFillTx/>
                <a:latin typeface="Corbel" panose="020B0503020204020204" pitchFamily="34" charset="0"/>
                <a:ea typeface="+mn-ea"/>
                <a:cs typeface="Arial"/>
              </a:rPr>
              <a:t>,</a:t>
            </a:r>
            <a:r>
              <a:rPr kumimoji="0" lang="es-ES" sz="1100" b="0" i="0" u="none" strike="noStrike" kern="1200" cap="none" spc="-10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ADN</a:t>
            </a:r>
            <a:r>
              <a:rPr kumimoji="0" lang="es-ES" sz="1100" b="0" i="0" u="none" strike="noStrike" kern="1200" cap="none" spc="-8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45" normalizeH="0" baseline="0" noProof="0" dirty="0" err="1">
                <a:ln>
                  <a:noFill/>
                </a:ln>
                <a:solidFill>
                  <a:prstClr val="black"/>
                </a:solidFill>
                <a:effectLst/>
                <a:uLnTx/>
                <a:uFillTx/>
                <a:latin typeface="Corbel" panose="020B0503020204020204" pitchFamily="34" charset="0"/>
                <a:ea typeface="+mn-ea"/>
                <a:cs typeface="Arial"/>
              </a:rPr>
              <a:t>Galeria</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a:t>
            </a:r>
            <a:r>
              <a:rPr kumimoji="0" lang="es-ES" sz="1100" b="0" i="0" u="none" strike="noStrike" kern="1200" cap="none" spc="-10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Barcelona.</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a:endParaRPr>
          </a:p>
          <a:p>
            <a:pPr marL="0" marR="0" lvl="0" indent="0" algn="l" defTabSz="914400" rtl="0" eaLnBrk="1" fontAlgn="auto" latinLnBrk="0" hangingPunct="1">
              <a:lnSpc>
                <a:spcPct val="100000"/>
              </a:lnSpc>
              <a:spcBef>
                <a:spcPts val="55"/>
              </a:spcBef>
              <a:spcAft>
                <a:spcPts val="0"/>
              </a:spcAft>
              <a:buClrTx/>
              <a:buSzTx/>
              <a:buFontTx/>
              <a:buNone/>
              <a:tabLst/>
              <a:defRPr/>
            </a:pP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85"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2014</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30" normalizeH="0" baseline="0" noProof="0" dirty="0">
                <a:ln>
                  <a:noFill/>
                </a:ln>
                <a:solidFill>
                  <a:prstClr val="black"/>
                </a:solidFill>
                <a:effectLst/>
                <a:uLnTx/>
                <a:uFillTx/>
                <a:latin typeface="Corbel" panose="020B0503020204020204" pitchFamily="34" charset="0"/>
                <a:ea typeface="+mn-ea"/>
                <a:cs typeface="Arial"/>
              </a:rPr>
              <a:t>Mi</a:t>
            </a:r>
            <a:r>
              <a:rPr kumimoji="0" lang="es-ES" sz="1100" b="0" i="1"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primer</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25" normalizeH="0" baseline="0" noProof="0" dirty="0">
                <a:ln>
                  <a:noFill/>
                </a:ln>
                <a:solidFill>
                  <a:prstClr val="black"/>
                </a:solidFill>
                <a:effectLst/>
                <a:uLnTx/>
                <a:uFillTx/>
                <a:latin typeface="Corbel" panose="020B0503020204020204" pitchFamily="34" charset="0"/>
                <a:ea typeface="+mn-ea"/>
                <a:cs typeface="Arial"/>
              </a:rPr>
              <a:t>millón</a:t>
            </a:r>
            <a:r>
              <a:rPr kumimoji="0" lang="es-ES" sz="1100" b="0" i="1" u="none" strike="noStrike" kern="1200" cap="none" spc="-8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de</a:t>
            </a:r>
            <a:r>
              <a:rPr kumimoji="0" lang="es-ES" sz="1100" b="0" i="1"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55" normalizeH="0" baseline="0" noProof="0" dirty="0">
                <a:ln>
                  <a:noFill/>
                </a:ln>
                <a:solidFill>
                  <a:prstClr val="black"/>
                </a:solidFill>
                <a:effectLst/>
                <a:uLnTx/>
                <a:uFillTx/>
                <a:latin typeface="Corbel" panose="020B0503020204020204" pitchFamily="34" charset="0"/>
                <a:ea typeface="+mn-ea"/>
                <a:cs typeface="Arial"/>
              </a:rPr>
              <a:t>dólares</a:t>
            </a:r>
            <a:r>
              <a:rPr kumimoji="0" lang="es-ES" sz="1100" b="0" i="0" u="none" strike="noStrike" kern="1200" cap="none" spc="-55" normalizeH="0" baseline="0" noProof="0" dirty="0">
                <a:ln>
                  <a:noFill/>
                </a:ln>
                <a:solidFill>
                  <a:prstClr val="black"/>
                </a:solidFill>
                <a:effectLst/>
                <a:uLnTx/>
                <a:uFillTx/>
                <a:latin typeface="Corbel" panose="020B0503020204020204" pitchFamily="34" charset="0"/>
                <a:ea typeface="+mn-ea"/>
                <a:cs typeface="Arial"/>
              </a:rPr>
              <a:t>,</a:t>
            </a:r>
            <a:r>
              <a:rPr kumimoji="0" lang="es-ES" sz="1100" b="0" i="0" u="none" strike="noStrike" kern="1200" cap="none" spc="-10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70" normalizeH="0" baseline="0" noProof="0" dirty="0">
                <a:ln>
                  <a:noFill/>
                </a:ln>
                <a:solidFill>
                  <a:prstClr val="black"/>
                </a:solidFill>
                <a:effectLst/>
                <a:uLnTx/>
                <a:uFillTx/>
                <a:latin typeface="Corbel" panose="020B0503020204020204" pitchFamily="34" charset="0"/>
                <a:ea typeface="+mn-ea"/>
                <a:cs typeface="Arial"/>
              </a:rPr>
              <a:t>Escola</a:t>
            </a:r>
            <a:r>
              <a:rPr kumimoji="0" lang="es-ES" sz="1100" b="0" i="0" u="none" strike="noStrike" kern="1200" cap="none" spc="-6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65" normalizeH="0" baseline="0" noProof="0" dirty="0">
                <a:ln>
                  <a:noFill/>
                </a:ln>
                <a:solidFill>
                  <a:prstClr val="black"/>
                </a:solidFill>
                <a:effectLst/>
                <a:uLnTx/>
                <a:uFillTx/>
                <a:latin typeface="Corbel" panose="020B0503020204020204" pitchFamily="34" charset="0"/>
                <a:ea typeface="+mn-ea"/>
                <a:cs typeface="Arial"/>
              </a:rPr>
              <a:t>Massana,</a:t>
            </a:r>
            <a:r>
              <a:rPr kumimoji="0" lang="es-ES" sz="1100" b="0" i="0" u="none" strike="noStrike" kern="1200" cap="none" spc="-10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Barcelona.</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a:endParaRPr>
          </a:p>
          <a:p>
            <a:pPr marL="0" marR="0" lvl="0" indent="0" algn="l" defTabSz="914400" rtl="0" eaLnBrk="1" fontAlgn="auto" latinLnBrk="0" hangingPunct="1">
              <a:lnSpc>
                <a:spcPct val="100000"/>
              </a:lnSpc>
              <a:spcBef>
                <a:spcPts val="55"/>
              </a:spcBef>
              <a:spcAft>
                <a:spcPts val="0"/>
              </a:spcAft>
              <a:buClrTx/>
              <a:buSzTx/>
              <a:buFontTx/>
              <a:buNone/>
              <a:tabLst/>
              <a:defRPr/>
            </a:pP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95"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2013</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30" normalizeH="0" baseline="0" noProof="0" dirty="0">
                <a:ln>
                  <a:noFill/>
                </a:ln>
                <a:solidFill>
                  <a:prstClr val="black"/>
                </a:solidFill>
                <a:effectLst/>
                <a:uLnTx/>
                <a:uFillTx/>
                <a:latin typeface="Corbel" panose="020B0503020204020204" pitchFamily="34" charset="0"/>
                <a:ea typeface="+mn-ea"/>
                <a:cs typeface="Arial"/>
              </a:rPr>
              <a:t>Mi</a:t>
            </a:r>
            <a:r>
              <a:rPr kumimoji="0" lang="es-ES" sz="1100" b="0" i="1"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primer</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25" normalizeH="0" baseline="0" noProof="0" dirty="0">
                <a:ln>
                  <a:noFill/>
                </a:ln>
                <a:solidFill>
                  <a:prstClr val="black"/>
                </a:solidFill>
                <a:effectLst/>
                <a:uLnTx/>
                <a:uFillTx/>
                <a:latin typeface="Corbel" panose="020B0503020204020204" pitchFamily="34" charset="0"/>
                <a:ea typeface="+mn-ea"/>
                <a:cs typeface="Arial"/>
              </a:rPr>
              <a:t>millón</a:t>
            </a:r>
            <a:r>
              <a:rPr kumimoji="0" lang="es-ES" sz="1100" b="0" i="1" u="none" strike="noStrike" kern="1200" cap="none" spc="-8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de</a:t>
            </a:r>
            <a:r>
              <a:rPr kumimoji="0" lang="es-ES" sz="1100" b="0" i="1"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55" normalizeH="0" baseline="0" noProof="0" dirty="0">
                <a:ln>
                  <a:noFill/>
                </a:ln>
                <a:solidFill>
                  <a:prstClr val="black"/>
                </a:solidFill>
                <a:effectLst/>
                <a:uLnTx/>
                <a:uFillTx/>
                <a:latin typeface="Corbel" panose="020B0503020204020204" pitchFamily="34" charset="0"/>
                <a:ea typeface="+mn-ea"/>
                <a:cs typeface="Arial"/>
              </a:rPr>
              <a:t>dólares</a:t>
            </a:r>
            <a:r>
              <a:rPr kumimoji="0" lang="es-ES" sz="1100" b="0" i="0" u="none" strike="noStrike" kern="1200" cap="none" spc="-55" normalizeH="0" baseline="0" noProof="0" dirty="0">
                <a:ln>
                  <a:noFill/>
                </a:ln>
                <a:solidFill>
                  <a:prstClr val="black"/>
                </a:solidFill>
                <a:effectLst/>
                <a:uLnTx/>
                <a:uFillTx/>
                <a:latin typeface="Corbel" panose="020B0503020204020204" pitchFamily="34" charset="0"/>
                <a:ea typeface="+mn-ea"/>
                <a:cs typeface="Arial"/>
              </a:rPr>
              <a:t>,</a:t>
            </a:r>
            <a:r>
              <a:rPr kumimoji="0" lang="es-ES" sz="1100" b="0" i="0" u="none" strike="noStrike" kern="1200" cap="none" spc="-10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65" normalizeH="0" baseline="0" noProof="0" dirty="0">
                <a:ln>
                  <a:noFill/>
                </a:ln>
                <a:solidFill>
                  <a:prstClr val="black"/>
                </a:solidFill>
                <a:effectLst/>
                <a:uLnTx/>
                <a:uFillTx/>
                <a:latin typeface="Corbel" panose="020B0503020204020204" pitchFamily="34" charset="0"/>
                <a:ea typeface="+mn-ea"/>
                <a:cs typeface="Arial"/>
              </a:rPr>
              <a:t>Sala</a:t>
            </a:r>
            <a:r>
              <a:rPr kumimoji="0" lang="es-ES" sz="1100" b="0" i="0"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25" normalizeH="0" baseline="0" noProof="0" dirty="0" err="1">
                <a:ln>
                  <a:noFill/>
                </a:ln>
                <a:solidFill>
                  <a:prstClr val="black"/>
                </a:solidFill>
                <a:effectLst/>
                <a:uLnTx/>
                <a:uFillTx/>
                <a:latin typeface="Corbel" panose="020B0503020204020204" pitchFamily="34" charset="0"/>
                <a:ea typeface="+mn-ea"/>
                <a:cs typeface="Arial"/>
              </a:rPr>
              <a:t>Muncunill</a:t>
            </a:r>
            <a:r>
              <a:rPr kumimoji="0" lang="es-ES" sz="1100" b="0" i="0" u="none" strike="noStrike" kern="1200" cap="none" spc="-25" normalizeH="0" baseline="0" noProof="0" dirty="0">
                <a:ln>
                  <a:noFill/>
                </a:ln>
                <a:solidFill>
                  <a:prstClr val="black"/>
                </a:solidFill>
                <a:effectLst/>
                <a:uLnTx/>
                <a:uFillTx/>
                <a:latin typeface="Corbel" panose="020B0503020204020204" pitchFamily="34" charset="0"/>
                <a:ea typeface="+mn-ea"/>
                <a:cs typeface="Arial"/>
              </a:rPr>
              <a:t>,</a:t>
            </a:r>
            <a:r>
              <a:rPr kumimoji="0" lang="es-ES" sz="1100" b="0" i="0" u="none" strike="noStrike" kern="1200" cap="none" spc="-12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55" normalizeH="0" baseline="0" noProof="0" dirty="0">
                <a:ln>
                  <a:noFill/>
                </a:ln>
                <a:solidFill>
                  <a:prstClr val="black"/>
                </a:solidFill>
                <a:effectLst/>
                <a:uLnTx/>
                <a:uFillTx/>
                <a:latin typeface="Corbel" panose="020B0503020204020204" pitchFamily="34" charset="0"/>
                <a:ea typeface="+mn-ea"/>
                <a:cs typeface="Arial"/>
              </a:rPr>
              <a:t>Terrassa.</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s-ES" sz="1100" b="1" i="0" u="none" strike="noStrike" kern="1200" cap="none" spc="2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EXPOSICIONES</a:t>
            </a:r>
            <a:r>
              <a:rPr kumimoji="0" lang="es-ES" sz="1100" b="1" i="0" u="none" strike="noStrike" kern="1200" cap="none" spc="-12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t>
            </a:r>
            <a:r>
              <a:rPr kumimoji="0" lang="es-ES" sz="11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COLECTIVAS</a:t>
            </a:r>
            <a:r>
              <a:rPr kumimoji="0" lang="es-ES" sz="1100" b="1" i="0" u="none" strike="noStrike" kern="1200" cap="none" spc="-13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t>
            </a:r>
            <a:r>
              <a:rPr kumimoji="0" lang="es-ES" sz="1100" b="1" i="0" u="none" strike="noStrike" kern="1200" cap="none" spc="-105"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a:t>
            </a:r>
            <a:r>
              <a:rPr kumimoji="0" lang="es-ES" sz="1100" b="1" i="0" u="none" strike="noStrike" kern="1200" cap="none" spc="-12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t>
            </a:r>
            <a:r>
              <a:rPr kumimoji="0" lang="es-ES" sz="1100" b="1" i="0" u="none" strike="noStrike" kern="1200" cap="none" spc="15"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GROUP</a:t>
            </a:r>
            <a:r>
              <a:rPr kumimoji="0" lang="es-ES" sz="1100" b="1" i="0" u="none" strike="noStrike" kern="1200" cap="none" spc="-12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t>
            </a:r>
            <a:r>
              <a:rPr kumimoji="0" lang="es-ES" sz="1100" b="1" i="0" u="none" strike="noStrike" kern="1200" cap="none" spc="45"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SHOWS</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 sz="1100" b="1" i="0" u="none" strike="noStrike" kern="1200" cap="none" spc="45"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s-ES" sz="1100" b="1" i="0" u="none" strike="noStrike" kern="1200" cap="none" spc="45"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2024</a:t>
            </a:r>
            <a:br>
              <a:rPr kumimoji="0" lang="es-ES" sz="1100" b="1" i="0" u="none" strike="noStrike" kern="1200" cap="none" spc="45"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br>
            <a:r>
              <a:rPr kumimoji="0" lang="en-US" sz="11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Not Only What, But Also How</a:t>
            </a:r>
            <a:r>
              <a:rPr kumimoji="0" lang="en-U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Embassy of Spain, Washington D.C</a:t>
            </a:r>
            <a:br>
              <a:rPr kumimoji="0" lang="en-U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br>
            <a:r>
              <a:rPr kumimoji="0" lang="es-ES" sz="1100" b="0" i="0" u="none" strike="noStrike" kern="1200" cap="none" spc="0" normalizeH="0" baseline="0" noProof="0" dirty="0">
                <a:ln>
                  <a:noFill/>
                </a:ln>
                <a:solidFill>
                  <a:srgbClr val="000000"/>
                </a:solidFill>
                <a:effectLst/>
                <a:uLnTx/>
                <a:uFillTx/>
                <a:latin typeface="Corbel" panose="020B0503020204020204" pitchFamily="34" charset="0"/>
                <a:ea typeface="Helvetica Neue"/>
                <a:cs typeface="Helvetica Neue"/>
              </a:rPr>
              <a:t>ARCO, ADN </a:t>
            </a:r>
            <a:r>
              <a:rPr kumimoji="0" lang="es-ES" sz="1100" b="0" i="0" u="none" strike="noStrike" kern="1200" cap="none" spc="0" normalizeH="0" baseline="0" noProof="0" dirty="0" err="1">
                <a:ln>
                  <a:noFill/>
                </a:ln>
                <a:solidFill>
                  <a:srgbClr val="000000"/>
                </a:solidFill>
                <a:effectLst/>
                <a:uLnTx/>
                <a:uFillTx/>
                <a:latin typeface="Corbel" panose="020B0503020204020204" pitchFamily="34" charset="0"/>
                <a:ea typeface="Helvetica Neue"/>
                <a:cs typeface="Helvetica Neue"/>
              </a:rPr>
              <a:t>Galeria</a:t>
            </a:r>
            <a:r>
              <a:rPr kumimoji="0" lang="es-ES" sz="1100" b="0" i="0" u="none" strike="noStrike" kern="1200" cap="none" spc="0" normalizeH="0" baseline="0" noProof="0" dirty="0">
                <a:ln>
                  <a:noFill/>
                </a:ln>
                <a:solidFill>
                  <a:srgbClr val="000000"/>
                </a:solidFill>
                <a:effectLst/>
                <a:uLnTx/>
                <a:uFillTx/>
                <a:latin typeface="Corbel" panose="020B0503020204020204" pitchFamily="34" charset="0"/>
                <a:ea typeface="Helvetica Neue"/>
                <a:cs typeface="Helvetica Neue"/>
              </a:rPr>
              <a:t>, Madrid.</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95"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2023</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50" normalizeH="0" baseline="0" noProof="0" dirty="0" err="1">
                <a:ln>
                  <a:noFill/>
                </a:ln>
                <a:solidFill>
                  <a:prstClr val="black"/>
                </a:solidFill>
                <a:effectLst/>
                <a:uLnTx/>
                <a:uFillTx/>
                <a:latin typeface="Corbel" panose="020B0503020204020204" pitchFamily="34" charset="0"/>
                <a:ea typeface="+mn-ea"/>
                <a:cs typeface="Arial"/>
              </a:rPr>
              <a:t>Exotermia</a:t>
            </a:r>
            <a:r>
              <a:rPr kumimoji="0" lang="es-ES" sz="1100" b="0" i="1" u="none" strike="noStrike" kern="1200" cap="none" spc="-50" normalizeH="0" baseline="0" noProof="0" dirty="0">
                <a:ln>
                  <a:noFill/>
                </a:ln>
                <a:solidFill>
                  <a:prstClr val="black"/>
                </a:solidFill>
                <a:effectLst/>
                <a:uLnTx/>
                <a:uFillTx/>
                <a:latin typeface="Corbel" panose="020B0503020204020204" pitchFamily="34" charset="0"/>
                <a:ea typeface="+mn-ea"/>
                <a:cs typeface="Arial"/>
              </a:rPr>
              <a:t>:</a:t>
            </a:r>
            <a:r>
              <a:rPr kumimoji="0" lang="es-ES" sz="1100" b="0" i="1" u="none" strike="noStrike" kern="1200" cap="none" spc="-9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55" normalizeH="0" baseline="0" noProof="0" dirty="0">
                <a:ln>
                  <a:noFill/>
                </a:ln>
                <a:solidFill>
                  <a:prstClr val="black"/>
                </a:solidFill>
                <a:effectLst/>
                <a:uLnTx/>
                <a:uFillTx/>
                <a:latin typeface="Corbel" panose="020B0503020204020204" pitchFamily="34" charset="0"/>
                <a:ea typeface="+mn-ea"/>
                <a:cs typeface="Arial"/>
              </a:rPr>
              <a:t>Semiótica</a:t>
            </a:r>
            <a:r>
              <a:rPr kumimoji="0" lang="es-ES" sz="1100" b="0" i="1" u="none" strike="noStrike" kern="1200" cap="none" spc="-9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de</a:t>
            </a:r>
            <a:r>
              <a:rPr kumimoji="0" lang="es-ES" sz="1100" b="0" i="1"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20" normalizeH="0" baseline="0" noProof="0" dirty="0">
                <a:ln>
                  <a:noFill/>
                </a:ln>
                <a:solidFill>
                  <a:prstClr val="black"/>
                </a:solidFill>
                <a:effectLst/>
                <a:uLnTx/>
                <a:uFillTx/>
                <a:latin typeface="Corbel" panose="020B0503020204020204" pitchFamily="34" charset="0"/>
                <a:ea typeface="+mn-ea"/>
                <a:cs typeface="Arial"/>
              </a:rPr>
              <a:t>la</a:t>
            </a:r>
            <a:r>
              <a:rPr kumimoji="0" lang="es-ES" sz="1100" b="0" i="1" u="none" strike="noStrike" kern="1200" cap="none" spc="-7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60" normalizeH="0" baseline="0" noProof="0" dirty="0">
                <a:ln>
                  <a:noFill/>
                </a:ln>
                <a:solidFill>
                  <a:prstClr val="black"/>
                </a:solidFill>
                <a:effectLst/>
                <a:uLnTx/>
                <a:uFillTx/>
                <a:latin typeface="Corbel" panose="020B0503020204020204" pitchFamily="34" charset="0"/>
                <a:ea typeface="+mn-ea"/>
                <a:cs typeface="Arial"/>
              </a:rPr>
              <a:t>ubicación</a:t>
            </a:r>
            <a:r>
              <a:rPr kumimoji="0" lang="es-ES" sz="1100" b="0" i="1" u="none" strike="noStrike" kern="1200" cap="none" spc="-10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75" normalizeH="0" baseline="0" noProof="0" dirty="0">
                <a:ln>
                  <a:noFill/>
                </a:ln>
                <a:solidFill>
                  <a:prstClr val="black"/>
                </a:solidFill>
                <a:effectLst/>
                <a:uLnTx/>
                <a:uFillTx/>
                <a:latin typeface="Corbel" panose="020B0503020204020204" pitchFamily="34" charset="0"/>
                <a:ea typeface="+mn-ea"/>
                <a:cs typeface="Arial"/>
              </a:rPr>
              <a:t>en </a:t>
            </a:r>
            <a:r>
              <a:rPr kumimoji="0" lang="es-ES" sz="1100" b="0" i="1" u="none" strike="noStrike" kern="1200" cap="none" spc="-20" normalizeH="0" baseline="0" noProof="0" dirty="0">
                <a:ln>
                  <a:noFill/>
                </a:ln>
                <a:solidFill>
                  <a:prstClr val="black"/>
                </a:solidFill>
                <a:effectLst/>
                <a:uLnTx/>
                <a:uFillTx/>
                <a:latin typeface="Corbel" panose="020B0503020204020204" pitchFamily="34" charset="0"/>
                <a:ea typeface="+mn-ea"/>
                <a:cs typeface="Arial"/>
              </a:rPr>
              <a:t>la</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75" normalizeH="0" baseline="0" noProof="0" dirty="0">
                <a:ln>
                  <a:noFill/>
                </a:ln>
                <a:solidFill>
                  <a:prstClr val="black"/>
                </a:solidFill>
                <a:effectLst/>
                <a:uLnTx/>
                <a:uFillTx/>
                <a:latin typeface="Corbel" panose="020B0503020204020204" pitchFamily="34" charset="0"/>
                <a:ea typeface="+mn-ea"/>
                <a:cs typeface="Arial"/>
              </a:rPr>
              <a:t>Colección</a:t>
            </a:r>
            <a:r>
              <a:rPr kumimoji="0" lang="es-ES" sz="1100" b="0" i="1"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MUSAC</a:t>
            </a:r>
            <a:r>
              <a:rPr kumimoji="0" lang="es-ES" sz="1100" b="0" i="0"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a:t>
            </a:r>
            <a:r>
              <a:rPr kumimoji="0" lang="es-ES" sz="1100" b="0" i="0" u="none" strike="noStrike" kern="1200" cap="none" spc="-8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65" normalizeH="0" baseline="0" noProof="0" dirty="0">
                <a:ln>
                  <a:noFill/>
                </a:ln>
                <a:solidFill>
                  <a:prstClr val="black"/>
                </a:solidFill>
                <a:effectLst/>
                <a:uLnTx/>
                <a:uFillTx/>
                <a:latin typeface="Corbel" panose="020B0503020204020204" pitchFamily="34" charset="0"/>
                <a:ea typeface="+mn-ea"/>
                <a:cs typeface="Arial"/>
              </a:rPr>
              <a:t>MUSAC,</a:t>
            </a:r>
            <a:r>
              <a:rPr kumimoji="0" lang="es-ES" sz="1100" b="0" i="0"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35" normalizeH="0" baseline="0" noProof="0" dirty="0">
                <a:ln>
                  <a:noFill/>
                </a:ln>
                <a:solidFill>
                  <a:prstClr val="black"/>
                </a:solidFill>
                <a:effectLst/>
                <a:uLnTx/>
                <a:uFillTx/>
                <a:latin typeface="Corbel" panose="020B0503020204020204" pitchFamily="34" charset="0"/>
                <a:ea typeface="+mn-ea"/>
                <a:cs typeface="Arial"/>
              </a:rPr>
              <a:t>León.  </a:t>
            </a: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85" normalizeH="0" baseline="0" noProof="0" dirty="0">
                <a:ln>
                  <a:noFill/>
                </a:ln>
                <a:solidFill>
                  <a:prstClr val="black"/>
                </a:solidFill>
                <a:effectLst/>
                <a:uLnTx/>
                <a:uFillTx/>
                <a:latin typeface="Corbel" panose="020B0503020204020204" pitchFamily="34" charset="0"/>
                <a:ea typeface="+mn-ea"/>
                <a:cs typeface="Arial"/>
              </a:rPr>
              <a:t>ARCO, </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ADN </a:t>
            </a:r>
            <a:r>
              <a:rPr kumimoji="0" lang="es-ES" sz="1100" b="0" i="0" u="none" strike="noStrike" kern="1200" cap="none" spc="-45" normalizeH="0" baseline="0" noProof="0" dirty="0" err="1">
                <a:ln>
                  <a:noFill/>
                </a:ln>
                <a:solidFill>
                  <a:prstClr val="black"/>
                </a:solidFill>
                <a:effectLst/>
                <a:uLnTx/>
                <a:uFillTx/>
                <a:latin typeface="Corbel" panose="020B0503020204020204" pitchFamily="34" charset="0"/>
                <a:ea typeface="+mn-ea"/>
                <a:cs typeface="Arial"/>
              </a:rPr>
              <a:t>Galeria</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a:t>
            </a:r>
            <a:r>
              <a:rPr kumimoji="0" lang="es-ES" sz="1100" b="0" i="0" u="none" strike="noStrike" kern="1200" cap="none" spc="-14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20" normalizeH="0" baseline="0" noProof="0" dirty="0">
                <a:ln>
                  <a:noFill/>
                </a:ln>
                <a:solidFill>
                  <a:prstClr val="black"/>
                </a:solidFill>
                <a:effectLst/>
                <a:uLnTx/>
                <a:uFillTx/>
                <a:latin typeface="Corbel" panose="020B0503020204020204" pitchFamily="34" charset="0"/>
                <a:ea typeface="+mn-ea"/>
                <a:cs typeface="Arial"/>
              </a:rPr>
              <a:t>Madrid.</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a:endParaRPr>
          </a:p>
          <a:p>
            <a:pPr marL="12700" marR="2245995"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10" normalizeH="0" baseline="0" noProof="0" dirty="0">
                <a:ln>
                  <a:noFill/>
                </a:ln>
                <a:solidFill>
                  <a:prstClr val="black"/>
                </a:solidFill>
                <a:effectLst/>
                <a:uLnTx/>
                <a:uFillTx/>
                <a:latin typeface="Corbel" panose="020B0503020204020204" pitchFamily="34" charset="0"/>
                <a:ea typeface="+mn-ea"/>
                <a:cs typeface="Arial"/>
              </a:rPr>
              <a:t>Art</a:t>
            </a:r>
            <a:r>
              <a:rPr kumimoji="0" lang="es-ES" sz="1100" b="0" i="0" u="none" strike="noStrike" kern="1200" cap="none" spc="-1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60" normalizeH="0" baseline="0" noProof="0" dirty="0" err="1">
                <a:ln>
                  <a:noFill/>
                </a:ln>
                <a:solidFill>
                  <a:prstClr val="black"/>
                </a:solidFill>
                <a:effectLst/>
                <a:uLnTx/>
                <a:uFillTx/>
                <a:latin typeface="Corbel" panose="020B0503020204020204" pitchFamily="34" charset="0"/>
                <a:ea typeface="+mn-ea"/>
                <a:cs typeface="Arial"/>
              </a:rPr>
              <a:t>Brussels</a:t>
            </a:r>
            <a:r>
              <a:rPr kumimoji="0" lang="es-ES" sz="1100" b="0" i="0" u="none" strike="noStrike" kern="1200" cap="none" spc="-6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ADN </a:t>
            </a:r>
            <a:r>
              <a:rPr kumimoji="0" lang="es-ES" sz="1100" b="0" i="0" u="none" strike="noStrike" kern="1200" cap="none" spc="-45" normalizeH="0" baseline="0" noProof="0" dirty="0" err="1">
                <a:ln>
                  <a:noFill/>
                </a:ln>
                <a:solidFill>
                  <a:prstClr val="black"/>
                </a:solidFill>
                <a:effectLst/>
                <a:uLnTx/>
                <a:uFillTx/>
                <a:latin typeface="Corbel" panose="020B0503020204020204" pitchFamily="34" charset="0"/>
                <a:ea typeface="+mn-ea"/>
                <a:cs typeface="Arial"/>
              </a:rPr>
              <a:t>Galeria</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60" normalizeH="0" baseline="0" noProof="0" dirty="0" err="1">
                <a:ln>
                  <a:noFill/>
                </a:ln>
                <a:solidFill>
                  <a:prstClr val="black"/>
                </a:solidFill>
                <a:effectLst/>
                <a:uLnTx/>
                <a:uFillTx/>
                <a:latin typeface="Corbel" panose="020B0503020204020204" pitchFamily="34" charset="0"/>
                <a:ea typeface="+mn-ea"/>
                <a:cs typeface="Arial"/>
              </a:rPr>
              <a:t>Brussels</a:t>
            </a:r>
            <a:r>
              <a:rPr kumimoji="0" lang="es-ES" sz="1100" b="0" i="0" u="none" strike="noStrike" kern="1200" cap="none" spc="-60" normalizeH="0" baseline="0" noProof="0" dirty="0">
                <a:ln>
                  <a:noFill/>
                </a:ln>
                <a:solidFill>
                  <a:prstClr val="black"/>
                </a:solidFill>
                <a:effectLst/>
                <a:uLnTx/>
                <a:uFillTx/>
                <a:latin typeface="Corbel" panose="020B0503020204020204" pitchFamily="34" charset="0"/>
                <a:ea typeface="+mn-ea"/>
                <a:cs typeface="Arial"/>
              </a:rPr>
              <a:t>.  </a:t>
            </a:r>
          </a:p>
          <a:p>
            <a:pPr marL="12700" marR="2245995"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50" normalizeH="0" baseline="0" noProof="0" dirty="0" err="1">
                <a:ln>
                  <a:noFill/>
                </a:ln>
                <a:solidFill>
                  <a:prstClr val="black"/>
                </a:solidFill>
                <a:effectLst/>
                <a:uLnTx/>
                <a:uFillTx/>
                <a:latin typeface="Corbel" panose="020B0503020204020204" pitchFamily="34" charset="0"/>
                <a:ea typeface="+mn-ea"/>
                <a:cs typeface="Arial"/>
              </a:rPr>
              <a:t>Swab</a:t>
            </a:r>
            <a:r>
              <a:rPr kumimoji="0" lang="es-ES" sz="1100" b="0" i="0" u="none" strike="noStrike" kern="1200" cap="none" spc="-5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ADN </a:t>
            </a:r>
            <a:r>
              <a:rPr kumimoji="0" lang="es-ES" sz="1100" b="0" i="0" u="none" strike="noStrike" kern="1200" cap="none" spc="-45" normalizeH="0" baseline="0" noProof="0" dirty="0" err="1">
                <a:ln>
                  <a:noFill/>
                </a:ln>
                <a:solidFill>
                  <a:prstClr val="black"/>
                </a:solidFill>
                <a:effectLst/>
                <a:uLnTx/>
                <a:uFillTx/>
                <a:latin typeface="Corbel" panose="020B0503020204020204" pitchFamily="34" charset="0"/>
                <a:ea typeface="+mn-ea"/>
                <a:cs typeface="Arial"/>
              </a:rPr>
              <a:t>Galeria</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a:t>
            </a:r>
            <a:r>
              <a:rPr kumimoji="0" lang="es-ES" sz="1100" b="0" i="0" u="none" strike="noStrike" kern="1200" cap="none" spc="-18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Barcelona.</a:t>
            </a:r>
          </a:p>
          <a:p>
            <a:pPr marL="12700" marR="2245995"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0" dirty="0" err="1">
                <a:ln>
                  <a:noFill/>
                </a:ln>
                <a:solidFill>
                  <a:prstClr val="black"/>
                </a:solidFill>
                <a:effectLst/>
                <a:uLnTx/>
                <a:uFillTx/>
                <a:latin typeface="Corbel" panose="020B0503020204020204" pitchFamily="34" charset="0"/>
                <a:ea typeface="+mn-ea"/>
                <a:cs typeface="+mn-cs"/>
                <a:sym typeface="Helvetica Neue"/>
              </a:rPr>
              <a:t>Bordering</a:t>
            </a:r>
            <a:r>
              <a:rPr kumimoji="0" lang="es-ES" sz="11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sym typeface="Helvetica Neue"/>
              </a:rPr>
              <a:t> </a:t>
            </a:r>
            <a:r>
              <a:rPr kumimoji="0" lang="es-ES" sz="1100" b="0" i="1" u="none" strike="noStrike" kern="1200" cap="none" spc="0" normalizeH="0" baseline="0" noProof="0" dirty="0" err="1">
                <a:ln>
                  <a:noFill/>
                </a:ln>
                <a:solidFill>
                  <a:prstClr val="black"/>
                </a:solidFill>
                <a:effectLst/>
                <a:uLnTx/>
                <a:uFillTx/>
                <a:latin typeface="Corbel" panose="020B0503020204020204" pitchFamily="34" charset="0"/>
                <a:ea typeface="+mn-ea"/>
                <a:cs typeface="+mn-cs"/>
                <a:sym typeface="Helvetica Neue"/>
              </a:rPr>
              <a:t>Plants</a:t>
            </a:r>
            <a: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sym typeface="Helvetica Neue"/>
              </a:rPr>
              <a:t>, </a:t>
            </a:r>
            <a:r>
              <a:rPr kumimoji="0" lang="es-ES" sz="11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sym typeface="Helvetica Neue"/>
              </a:rPr>
              <a:t>Akademie</a:t>
            </a:r>
            <a: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sym typeface="Helvetica Neue"/>
              </a:rPr>
              <a:t> </a:t>
            </a:r>
            <a:r>
              <a:rPr kumimoji="0" lang="es-ES" sz="11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sym typeface="Helvetica Neue"/>
              </a:rPr>
              <a:t>der</a:t>
            </a:r>
            <a: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sym typeface="Helvetica Neue"/>
              </a:rPr>
              <a:t> </a:t>
            </a:r>
            <a:r>
              <a:rPr kumimoji="0" lang="es-ES" sz="11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sym typeface="Helvetica Neue"/>
              </a:rPr>
              <a:t>Bildenden</a:t>
            </a:r>
            <a: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sym typeface="Helvetica Neue"/>
              </a:rPr>
              <a:t> </a:t>
            </a:r>
            <a:r>
              <a:rPr kumimoji="0" lang="es-ES" sz="11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sym typeface="Helvetica Neue"/>
              </a:rPr>
              <a:t>Kunste</a:t>
            </a:r>
            <a: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sym typeface="Helvetica Neue"/>
              </a:rPr>
              <a:t>, Viena.</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60" normalizeH="0" baseline="0" noProof="0" dirty="0">
                <a:ln>
                  <a:noFill/>
                </a:ln>
                <a:solidFill>
                  <a:prstClr val="black"/>
                </a:solidFill>
                <a:effectLst/>
                <a:uLnTx/>
                <a:uFillTx/>
                <a:latin typeface="Corbel" panose="020B0503020204020204" pitchFamily="34" charset="0"/>
                <a:ea typeface="+mn-ea"/>
                <a:cs typeface="Arial"/>
              </a:rPr>
              <a:t>La</a:t>
            </a:r>
            <a:r>
              <a:rPr kumimoji="0" lang="es-ES" sz="1100" b="0" i="1"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40" normalizeH="0" baseline="0" noProof="0" dirty="0">
                <a:ln>
                  <a:noFill/>
                </a:ln>
                <a:solidFill>
                  <a:prstClr val="black"/>
                </a:solidFill>
                <a:effectLst/>
                <a:uLnTx/>
                <a:uFillTx/>
                <a:latin typeface="Corbel" panose="020B0503020204020204" pitchFamily="34" charset="0"/>
                <a:ea typeface="+mn-ea"/>
                <a:cs typeface="Arial"/>
              </a:rPr>
              <a:t>huella</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 de</a:t>
            </a:r>
            <a:r>
              <a:rPr kumimoji="0" lang="es-ES" sz="1100" b="0" i="1" u="none" strike="noStrike" kern="1200" cap="none" spc="-75" normalizeH="0" baseline="0" noProof="0" dirty="0">
                <a:ln>
                  <a:noFill/>
                </a:ln>
                <a:solidFill>
                  <a:prstClr val="black"/>
                </a:solidFill>
                <a:effectLst/>
                <a:uLnTx/>
                <a:uFillTx/>
                <a:latin typeface="Corbel" panose="020B0503020204020204" pitchFamily="34" charset="0"/>
                <a:ea typeface="+mn-ea"/>
                <a:cs typeface="Arial"/>
              </a:rPr>
              <a:t> Roma,</a:t>
            </a:r>
            <a:r>
              <a:rPr kumimoji="0" lang="es-ES" sz="1100" b="0" i="1" u="none" strike="noStrike" kern="1200" cap="none" spc="-9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150</a:t>
            </a:r>
            <a:r>
              <a:rPr kumimoji="0" lang="es-ES" sz="1100" b="0" i="1" u="none" strike="noStrike" kern="1200" cap="none" spc="-9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70" normalizeH="0" baseline="0" noProof="0" dirty="0">
                <a:ln>
                  <a:noFill/>
                </a:ln>
                <a:solidFill>
                  <a:prstClr val="black"/>
                </a:solidFill>
                <a:effectLst/>
                <a:uLnTx/>
                <a:uFillTx/>
                <a:latin typeface="Corbel" panose="020B0503020204020204" pitchFamily="34" charset="0"/>
                <a:ea typeface="+mn-ea"/>
                <a:cs typeface="Arial"/>
              </a:rPr>
              <a:t>años</a:t>
            </a:r>
            <a:r>
              <a:rPr kumimoji="0" lang="es-ES" sz="1100" b="0" i="1"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de</a:t>
            </a:r>
            <a:r>
              <a:rPr kumimoji="0" lang="es-ES" sz="1100" b="0" i="1" u="none" strike="noStrike" kern="1200" cap="none" spc="-85"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20" normalizeH="0" baseline="0" noProof="0" dirty="0">
                <a:ln>
                  <a:noFill/>
                </a:ln>
                <a:solidFill>
                  <a:prstClr val="black"/>
                </a:solidFill>
                <a:effectLst/>
                <a:uLnTx/>
                <a:uFillTx/>
                <a:latin typeface="Corbel" panose="020B0503020204020204" pitchFamily="34" charset="0"/>
                <a:ea typeface="+mn-ea"/>
                <a:cs typeface="Arial"/>
              </a:rPr>
              <a:t>la</a:t>
            </a:r>
            <a:r>
              <a:rPr kumimoji="0" lang="es-ES" sz="1100" b="0" i="1" u="none" strike="noStrike" kern="1200" cap="none" spc="-7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60" normalizeH="0" baseline="0" noProof="0" dirty="0">
                <a:ln>
                  <a:noFill/>
                </a:ln>
                <a:solidFill>
                  <a:prstClr val="black"/>
                </a:solidFill>
                <a:effectLst/>
                <a:uLnTx/>
                <a:uFillTx/>
                <a:latin typeface="Corbel" panose="020B0503020204020204" pitchFamily="34" charset="0"/>
                <a:ea typeface="+mn-ea"/>
                <a:cs typeface="Arial"/>
              </a:rPr>
              <a:t>academia</a:t>
            </a:r>
            <a:r>
              <a:rPr kumimoji="0" lang="es-ES" sz="1100" b="0" i="1" u="none" strike="noStrike" kern="1200" cap="none" spc="-10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de</a:t>
            </a:r>
            <a:r>
              <a:rPr kumimoji="0" lang="es-ES" sz="1100" b="0" i="1"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80" normalizeH="0" baseline="0" noProof="0" dirty="0">
                <a:ln>
                  <a:noFill/>
                </a:ln>
                <a:solidFill>
                  <a:prstClr val="black"/>
                </a:solidFill>
                <a:effectLst/>
                <a:uLnTx/>
                <a:uFillTx/>
                <a:latin typeface="Corbel" panose="020B0503020204020204" pitchFamily="34" charset="0"/>
                <a:ea typeface="+mn-ea"/>
                <a:cs typeface="Arial"/>
              </a:rPr>
              <a:t>España en</a:t>
            </a:r>
            <a:r>
              <a:rPr kumimoji="0" lang="es-ES" sz="1100" b="0" i="1"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1" u="none" strike="noStrike" kern="1200" cap="none" spc="-75" normalizeH="0" baseline="0" noProof="0" dirty="0">
                <a:ln>
                  <a:noFill/>
                </a:ln>
                <a:solidFill>
                  <a:prstClr val="black"/>
                </a:solidFill>
                <a:effectLst/>
                <a:uLnTx/>
                <a:uFillTx/>
                <a:latin typeface="Corbel" panose="020B0503020204020204" pitchFamily="34" charset="0"/>
                <a:ea typeface="+mn-ea"/>
                <a:cs typeface="Arial"/>
              </a:rPr>
              <a:t>Roma,</a:t>
            </a:r>
            <a:r>
              <a:rPr kumimoji="0" lang="es-ES" sz="1100" b="0" i="1" u="none" strike="noStrike" kern="1200" cap="none" spc="-90" normalizeH="0" baseline="0" noProof="0" dirty="0">
                <a:ln>
                  <a:noFill/>
                </a:ln>
                <a:solidFill>
                  <a:prstClr val="black"/>
                </a:solidFill>
                <a:effectLst/>
                <a:uLnTx/>
                <a:uFillTx/>
                <a:latin typeface="Corbel" panose="020B0503020204020204" pitchFamily="34" charset="0"/>
                <a:ea typeface="+mn-ea"/>
                <a:cs typeface="Arial"/>
              </a:rPr>
              <a:t> </a:t>
            </a:r>
            <a:r>
              <a:rPr kumimoji="0" lang="es-ES" sz="1100" b="0" i="0" u="none" strike="noStrike" kern="1200" cap="none" spc="-45" normalizeH="0" baseline="0" noProof="0" dirty="0">
                <a:ln>
                  <a:noFill/>
                </a:ln>
                <a:solidFill>
                  <a:prstClr val="black"/>
                </a:solidFill>
                <a:effectLst/>
                <a:uLnTx/>
                <a:uFillTx/>
                <a:latin typeface="Corbel" panose="020B0503020204020204" pitchFamily="34" charset="0"/>
                <a:ea typeface="+mn-ea"/>
                <a:cs typeface="Arial"/>
              </a:rPr>
              <a:t>Valencia.</a:t>
            </a:r>
            <a:endParaRPr kumimoji="0" lang="es-ES" sz="1100" b="0" i="1" u="none" strike="noStrike" kern="1200" cap="none" spc="-45" normalizeH="0" baseline="0" noProof="0" dirty="0">
              <a:ln>
                <a:noFill/>
              </a:ln>
              <a:solidFill>
                <a:prstClr val="black"/>
              </a:solidFill>
              <a:effectLst/>
              <a:uLnTx/>
              <a:uFillTx/>
              <a:latin typeface="Corbel" panose="020B0503020204020204" pitchFamily="34"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“Lo que nos queda por hablar</a:t>
            </a:r>
            <a:r>
              <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Museo de la Memoria, Santiago.</a:t>
            </a:r>
            <a:endParaRPr kumimoji="0" lang="es-ES" sz="11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82649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0682" y="2248862"/>
            <a:ext cx="5760640" cy="533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dirty="0">
                <a:latin typeface="Corbel" pitchFamily="34" charset="0"/>
                <a:ea typeface="Calibri" pitchFamily="34" charset="0"/>
                <a:cs typeface="Times New Roman" pitchFamily="18" charset="0"/>
              </a:rPr>
              <a:t>2022</a:t>
            </a:r>
          </a:p>
          <a:p>
            <a:pPr>
              <a:spcBef>
                <a:spcPct val="0"/>
              </a:spcBef>
              <a:buNone/>
            </a:pPr>
            <a:r>
              <a:rPr lang="en-US" altLang="es-ES" sz="1100" dirty="0">
                <a:latin typeface="Corbel" pitchFamily="34" charset="0"/>
                <a:ea typeface="Calibri" pitchFamily="34" charset="0"/>
                <a:cs typeface="Times New Roman" pitchFamily="18" charset="0"/>
              </a:rPr>
              <a:t>ARCO, ADN Galeria, Madrid.</a:t>
            </a:r>
          </a:p>
          <a:p>
            <a:pPr>
              <a:spcBef>
                <a:spcPct val="0"/>
              </a:spcBef>
              <a:buNone/>
            </a:pPr>
            <a:r>
              <a:rPr lang="en-US" altLang="es-ES" sz="1100" dirty="0" err="1">
                <a:latin typeface="Corbel" pitchFamily="34" charset="0"/>
                <a:ea typeface="Calibri" pitchFamily="34" charset="0"/>
                <a:cs typeface="Times New Roman" pitchFamily="18" charset="0"/>
              </a:rPr>
              <a:t>Processi</a:t>
            </a:r>
            <a:r>
              <a:rPr lang="en-US" altLang="es-ES" sz="1100" dirty="0">
                <a:latin typeface="Corbel" pitchFamily="34" charset="0"/>
                <a:ea typeface="Calibri" pitchFamily="34" charset="0"/>
                <a:cs typeface="Times New Roman" pitchFamily="18" charset="0"/>
              </a:rPr>
              <a:t> 148, MARCO, </a:t>
            </a:r>
            <a:r>
              <a:rPr lang="en-US" altLang="es-ES" sz="1100" dirty="0" err="1">
                <a:latin typeface="Corbel" pitchFamily="34" charset="0"/>
                <a:ea typeface="Calibri" pitchFamily="34" charset="0"/>
                <a:cs typeface="Times New Roman" pitchFamily="18" charset="0"/>
              </a:rPr>
              <a:t>Museo</a:t>
            </a:r>
            <a:r>
              <a:rPr lang="en-US" altLang="es-ES" sz="1100" dirty="0">
                <a:latin typeface="Corbel" pitchFamily="34" charset="0"/>
                <a:ea typeface="Calibri" pitchFamily="34" charset="0"/>
                <a:cs typeface="Times New Roman" pitchFamily="18" charset="0"/>
              </a:rPr>
              <a:t> de arte </a:t>
            </a:r>
            <a:r>
              <a:rPr lang="en-US" altLang="es-ES" sz="1100" dirty="0" err="1">
                <a:latin typeface="Corbel" pitchFamily="34" charset="0"/>
                <a:ea typeface="Calibri" pitchFamily="34" charset="0"/>
                <a:cs typeface="Times New Roman" pitchFamily="18" charset="0"/>
              </a:rPr>
              <a:t>contemporánea</a:t>
            </a:r>
            <a:r>
              <a:rPr lang="en-US" altLang="es-ES" sz="1100" dirty="0">
                <a:latin typeface="Corbel" pitchFamily="34" charset="0"/>
                <a:ea typeface="Calibri" pitchFamily="34" charset="0"/>
                <a:cs typeface="Times New Roman" pitchFamily="18" charset="0"/>
              </a:rPr>
              <a:t> de Vigo.</a:t>
            </a:r>
          </a:p>
          <a:p>
            <a:pPr>
              <a:spcBef>
                <a:spcPct val="0"/>
              </a:spcBef>
              <a:buNone/>
            </a:pPr>
            <a:r>
              <a:rPr lang="en-US" altLang="es-ES" sz="1100" dirty="0">
                <a:latin typeface="Corbel" pitchFamily="34" charset="0"/>
                <a:ea typeface="Calibri" pitchFamily="34" charset="0"/>
                <a:cs typeface="Times New Roman" pitchFamily="18" charset="0"/>
              </a:rPr>
              <a:t>Un </a:t>
            </a:r>
            <a:r>
              <a:rPr lang="en-US" altLang="es-ES" sz="1100" dirty="0" err="1">
                <a:latin typeface="Corbel" pitchFamily="34" charset="0"/>
                <a:ea typeface="Calibri" pitchFamily="34" charset="0"/>
                <a:cs typeface="Times New Roman" pitchFamily="18" charset="0"/>
              </a:rPr>
              <a:t>altre</a:t>
            </a:r>
            <a:r>
              <a:rPr lang="en-US" altLang="es-ES" sz="1100" dirty="0">
                <a:latin typeface="Corbel" pitchFamily="34" charset="0"/>
                <a:ea typeface="Calibri" pitchFamily="34" charset="0"/>
                <a:cs typeface="Times New Roman" pitchFamily="18" charset="0"/>
              </a:rPr>
              <a:t> fi. LA </a:t>
            </a:r>
            <a:r>
              <a:rPr lang="en-US" altLang="es-ES" sz="1100" dirty="0" err="1">
                <a:latin typeface="Corbel" pitchFamily="34" charset="0"/>
                <a:ea typeface="Calibri" pitchFamily="34" charset="0"/>
                <a:cs typeface="Times New Roman" pitchFamily="18" charset="0"/>
              </a:rPr>
              <a:t>RESTA</a:t>
            </a:r>
            <a:r>
              <a:rPr lang="en-US" altLang="es-ES" sz="1100" dirty="0">
                <a:latin typeface="Corbel" pitchFamily="34" charset="0"/>
                <a:ea typeface="Calibri" pitchFamily="34" charset="0"/>
                <a:cs typeface="Times New Roman" pitchFamily="18" charset="0"/>
              </a:rPr>
              <a:t>. Art i </a:t>
            </a:r>
            <a:r>
              <a:rPr lang="en-US" altLang="es-ES" sz="1100" dirty="0" err="1">
                <a:latin typeface="Corbel" pitchFamily="34" charset="0"/>
                <a:ea typeface="Calibri" pitchFamily="34" charset="0"/>
                <a:cs typeface="Times New Roman" pitchFamily="18" charset="0"/>
              </a:rPr>
              <a:t>antifranquisme</a:t>
            </a:r>
            <a:r>
              <a:rPr lang="en-US" altLang="es-ES" sz="1100" dirty="0">
                <a:latin typeface="Corbel" pitchFamily="34" charset="0"/>
                <a:ea typeface="Calibri" pitchFamily="34" charset="0"/>
                <a:cs typeface="Times New Roman" pitchFamily="18" charset="0"/>
              </a:rPr>
              <a:t>, El Born </a:t>
            </a:r>
            <a:r>
              <a:rPr lang="en-US" altLang="es-ES" sz="1100" dirty="0" err="1">
                <a:latin typeface="Corbel" pitchFamily="34" charset="0"/>
                <a:ea typeface="Calibri" pitchFamily="34" charset="0"/>
                <a:cs typeface="Times New Roman" pitchFamily="18" charset="0"/>
              </a:rPr>
              <a:t>CCM</a:t>
            </a:r>
            <a:r>
              <a:rPr lang="en-US" altLang="es-ES" sz="1100" dirty="0">
                <a:latin typeface="Corbel" pitchFamily="34" charset="0"/>
                <a:ea typeface="Calibri" pitchFamily="34" charset="0"/>
                <a:cs typeface="Times New Roman" pitchFamily="18" charset="0"/>
              </a:rPr>
              <a:t>, Barcelona.</a:t>
            </a:r>
          </a:p>
          <a:p>
            <a:pPr>
              <a:spcBef>
                <a:spcPct val="0"/>
              </a:spcBef>
              <a:buNone/>
            </a:pPr>
            <a:r>
              <a:rPr lang="en-US" altLang="es-ES" sz="1100" dirty="0" err="1">
                <a:latin typeface="Corbel" pitchFamily="34" charset="0"/>
                <a:ea typeface="Calibri" pitchFamily="34" charset="0"/>
                <a:cs typeface="Times New Roman" pitchFamily="18" charset="0"/>
              </a:rPr>
              <a:t>Fabular</a:t>
            </a:r>
            <a:r>
              <a:rPr lang="en-US" altLang="es-ES" sz="1100" dirty="0">
                <a:latin typeface="Corbel" pitchFamily="34" charset="0"/>
                <a:ea typeface="Calibri" pitchFamily="34" charset="0"/>
                <a:cs typeface="Times New Roman" pitchFamily="18" charset="0"/>
              </a:rPr>
              <a:t> un </a:t>
            </a:r>
            <a:r>
              <a:rPr lang="en-US" altLang="es-ES" sz="1100" dirty="0" err="1">
                <a:latin typeface="Corbel" pitchFamily="34" charset="0"/>
                <a:ea typeface="Calibri" pitchFamily="34" charset="0"/>
                <a:cs typeface="Times New Roman" pitchFamily="18" charset="0"/>
              </a:rPr>
              <a:t>mundo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diferente</a:t>
            </a:r>
            <a:r>
              <a:rPr lang="en-US" altLang="es-ES" sz="1100" dirty="0">
                <a:latin typeface="Corbel" pitchFamily="34" charset="0"/>
                <a:ea typeface="Calibri" pitchFamily="34" charset="0"/>
                <a:cs typeface="Times New Roman" pitchFamily="18" charset="0"/>
              </a:rPr>
              <a:t>, Centro Cultural de </a:t>
            </a:r>
            <a:r>
              <a:rPr lang="en-US" altLang="es-ES" sz="1100" dirty="0" err="1">
                <a:latin typeface="Corbel" pitchFamily="34" charset="0"/>
                <a:ea typeface="Calibri" pitchFamily="34" charset="0"/>
                <a:cs typeface="Times New Roman" pitchFamily="18" charset="0"/>
              </a:rPr>
              <a:t>España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Costa Rica, San José.</a:t>
            </a:r>
          </a:p>
          <a:p>
            <a:pPr>
              <a:spcBef>
                <a:spcPct val="0"/>
              </a:spcBef>
              <a:buNone/>
            </a:pPr>
            <a:endParaRPr lang="en-US" altLang="es-ES" sz="1100" b="1" dirty="0">
              <a:latin typeface="Corbel" pitchFamily="34" charset="0"/>
              <a:ea typeface="Calibri" pitchFamily="34" charset="0"/>
              <a:cs typeface="Times New Roman" pitchFamily="18" charset="0"/>
            </a:endParaRPr>
          </a:p>
          <a:p>
            <a:pPr>
              <a:spcBef>
                <a:spcPct val="0"/>
              </a:spcBef>
              <a:buNone/>
            </a:pPr>
            <a:r>
              <a:rPr lang="en-US" altLang="es-ES" sz="1100" b="1" dirty="0">
                <a:latin typeface="Corbel" pitchFamily="34" charset="0"/>
                <a:ea typeface="Calibri" pitchFamily="34" charset="0"/>
                <a:cs typeface="Times New Roman" pitchFamily="18" charset="0"/>
              </a:rPr>
              <a:t>2021</a:t>
            </a:r>
          </a:p>
          <a:p>
            <a:pPr>
              <a:spcBef>
                <a:spcPct val="0"/>
              </a:spcBef>
              <a:buNone/>
            </a:pPr>
            <a:r>
              <a:rPr lang="en-US" altLang="es-ES" sz="1100" dirty="0">
                <a:latin typeface="Corbel" pitchFamily="34" charset="0"/>
                <a:ea typeface="Calibri" pitchFamily="34" charset="0"/>
                <a:cs typeface="Times New Roman" pitchFamily="18" charset="0"/>
              </a:rPr>
              <a:t>Swab, ADN Galeria, Barcelona.</a:t>
            </a:r>
          </a:p>
          <a:p>
            <a:pPr>
              <a:spcBef>
                <a:spcPct val="0"/>
              </a:spcBef>
              <a:buNone/>
            </a:pPr>
            <a:r>
              <a:rPr lang="en-US" altLang="es-ES" sz="1100" dirty="0">
                <a:latin typeface="Corbel" pitchFamily="34" charset="0"/>
                <a:ea typeface="Calibri" pitchFamily="34" charset="0"/>
                <a:cs typeface="Times New Roman" pitchFamily="18" charset="0"/>
              </a:rPr>
              <a:t>Estado de </a:t>
            </a:r>
            <a:r>
              <a:rPr lang="en-US" altLang="es-ES" sz="1100" dirty="0" err="1">
                <a:latin typeface="Corbel" pitchFamily="34" charset="0"/>
                <a:ea typeface="Calibri" pitchFamily="34" charset="0"/>
                <a:cs typeface="Times New Roman" pitchFamily="18" charset="0"/>
              </a:rPr>
              <a:t>sitio</a:t>
            </a:r>
            <a:r>
              <a:rPr lang="en-US" altLang="es-ES" sz="1100" dirty="0">
                <a:latin typeface="Corbel" pitchFamily="34" charset="0"/>
                <a:ea typeface="Calibri" pitchFamily="34" charset="0"/>
                <a:cs typeface="Times New Roman" pitchFamily="18" charset="0"/>
              </a:rPr>
              <a:t>, Sala </a:t>
            </a:r>
            <a:r>
              <a:rPr lang="en-US" altLang="es-ES" sz="1100" dirty="0" err="1">
                <a:latin typeface="Corbel" pitchFamily="34" charset="0"/>
                <a:ea typeface="Calibri" pitchFamily="34" charset="0"/>
                <a:cs typeface="Times New Roman" pitchFamily="18" charset="0"/>
              </a:rPr>
              <a:t>Amós</a:t>
            </a:r>
            <a:r>
              <a:rPr lang="en-US" altLang="es-ES" sz="1100" dirty="0">
                <a:latin typeface="Corbel" pitchFamily="34" charset="0"/>
                <a:ea typeface="Calibri" pitchFamily="34" charset="0"/>
                <a:cs typeface="Times New Roman" pitchFamily="18" charset="0"/>
              </a:rPr>
              <a:t> Salvador, </a:t>
            </a:r>
            <a:r>
              <a:rPr lang="en-US" altLang="es-ES" sz="1100" dirty="0" err="1">
                <a:latin typeface="Corbel" pitchFamily="34" charset="0"/>
                <a:ea typeface="Calibri" pitchFamily="34" charset="0"/>
                <a:cs typeface="Times New Roman" pitchFamily="18" charset="0"/>
              </a:rPr>
              <a:t>Logroño</a:t>
            </a:r>
            <a:r>
              <a:rPr lang="en-US" altLang="es-ES" sz="1100" dirty="0">
                <a:latin typeface="Corbel" pitchFamily="34" charset="0"/>
                <a:ea typeface="Calibri" pitchFamily="34" charset="0"/>
                <a:cs typeface="Times New Roman" pitchFamily="18" charset="0"/>
              </a:rPr>
              <a:t>.</a:t>
            </a:r>
          </a:p>
          <a:p>
            <a:pPr>
              <a:spcBef>
                <a:spcPct val="0"/>
              </a:spcBef>
              <a:buNone/>
            </a:pPr>
            <a:r>
              <a:rPr lang="en-US" altLang="es-ES" sz="1100" dirty="0" err="1">
                <a:latin typeface="Corbel" pitchFamily="34" charset="0"/>
                <a:ea typeface="Calibri" pitchFamily="34" charset="0"/>
                <a:cs typeface="Times New Roman" pitchFamily="18" charset="0"/>
              </a:rPr>
              <a:t>Fabular</a:t>
            </a:r>
            <a:r>
              <a:rPr lang="en-US" altLang="es-ES" sz="1100" dirty="0">
                <a:latin typeface="Corbel" pitchFamily="34" charset="0"/>
                <a:ea typeface="Calibri" pitchFamily="34" charset="0"/>
                <a:cs typeface="Times New Roman" pitchFamily="18" charset="0"/>
              </a:rPr>
              <a:t> un </a:t>
            </a:r>
            <a:r>
              <a:rPr lang="en-US" altLang="es-ES" sz="1100" dirty="0" err="1">
                <a:latin typeface="Corbel" pitchFamily="34" charset="0"/>
                <a:ea typeface="Calibri" pitchFamily="34" charset="0"/>
                <a:cs typeface="Times New Roman" pitchFamily="18" charset="0"/>
              </a:rPr>
              <a:t>mundo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diferente</a:t>
            </a:r>
            <a:r>
              <a:rPr lang="en-US" altLang="es-ES" sz="1100" dirty="0">
                <a:latin typeface="Corbel" pitchFamily="34" charset="0"/>
                <a:ea typeface="Calibri" pitchFamily="34" charset="0"/>
                <a:cs typeface="Times New Roman" pitchFamily="18" charset="0"/>
              </a:rPr>
              <a:t>, Centro Cultural de </a:t>
            </a:r>
            <a:r>
              <a:rPr lang="en-US" altLang="es-ES" sz="1100" dirty="0" err="1">
                <a:latin typeface="Corbel" pitchFamily="34" charset="0"/>
                <a:ea typeface="Calibri" pitchFamily="34" charset="0"/>
                <a:cs typeface="Times New Roman" pitchFamily="18" charset="0"/>
              </a:rPr>
              <a:t>España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Lima.</a:t>
            </a:r>
          </a:p>
          <a:p>
            <a:pPr>
              <a:spcBef>
                <a:spcPct val="0"/>
              </a:spcBef>
              <a:buNone/>
            </a:pPr>
            <a:r>
              <a:rPr lang="en-US" altLang="es-ES" sz="1100" dirty="0" err="1">
                <a:latin typeface="Corbel" pitchFamily="34" charset="0"/>
                <a:ea typeface="Calibri" pitchFamily="34" charset="0"/>
                <a:cs typeface="Times New Roman" pitchFamily="18" charset="0"/>
              </a:rPr>
              <a:t>Processi</a:t>
            </a:r>
            <a:r>
              <a:rPr lang="en-US" altLang="es-ES" sz="1100" dirty="0">
                <a:latin typeface="Corbel" pitchFamily="34" charset="0"/>
                <a:ea typeface="Calibri" pitchFamily="34" charset="0"/>
                <a:cs typeface="Times New Roman" pitchFamily="18" charset="0"/>
              </a:rPr>
              <a:t> 148, Academia de </a:t>
            </a:r>
            <a:r>
              <a:rPr lang="en-US" altLang="es-ES" sz="1100" dirty="0" err="1">
                <a:latin typeface="Corbel" pitchFamily="34" charset="0"/>
                <a:ea typeface="Calibri" pitchFamily="34" charset="0"/>
                <a:cs typeface="Times New Roman" pitchFamily="18" charset="0"/>
              </a:rPr>
              <a:t>España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Roma.</a:t>
            </a:r>
          </a:p>
          <a:p>
            <a:pPr>
              <a:spcBef>
                <a:spcPct val="0"/>
              </a:spcBef>
              <a:buNone/>
            </a:pPr>
            <a:r>
              <a:rPr lang="en-US" altLang="es-ES" sz="1100" dirty="0">
                <a:latin typeface="Corbel" pitchFamily="34" charset="0"/>
                <a:ea typeface="Calibri" pitchFamily="34" charset="0"/>
                <a:cs typeface="Times New Roman" pitchFamily="18" charset="0"/>
              </a:rPr>
              <a:t>Memoria del </a:t>
            </a:r>
            <a:r>
              <a:rPr lang="en-US" altLang="es-ES" sz="1100" dirty="0" err="1">
                <a:latin typeface="Corbel" pitchFamily="34" charset="0"/>
                <a:ea typeface="Calibri" pitchFamily="34" charset="0"/>
                <a:cs typeface="Times New Roman" pitchFamily="18" charset="0"/>
              </a:rPr>
              <a:t>porvenir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Colección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MUSAC</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MUSAC</a:t>
            </a:r>
            <a:r>
              <a:rPr lang="en-US" altLang="es-ES" sz="1100" dirty="0">
                <a:latin typeface="Corbel" pitchFamily="34" charset="0"/>
                <a:ea typeface="Calibri" pitchFamily="34" charset="0"/>
                <a:cs typeface="Times New Roman" pitchFamily="18" charset="0"/>
              </a:rPr>
              <a:t>, León.  ARCO, ADN Galeria, Madrid.</a:t>
            </a:r>
          </a:p>
          <a:p>
            <a:pPr>
              <a:spcBef>
                <a:spcPct val="0"/>
              </a:spcBef>
              <a:buNone/>
            </a:pPr>
            <a:r>
              <a:rPr lang="en-US" altLang="es-ES" sz="1100" dirty="0" err="1">
                <a:latin typeface="Corbel" pitchFamily="34" charset="0"/>
                <a:ea typeface="Calibri" pitchFamily="34" charset="0"/>
                <a:cs typeface="Times New Roman" pitchFamily="18" charset="0"/>
              </a:rPr>
              <a:t>Capitolism</a:t>
            </a:r>
            <a:r>
              <a:rPr lang="en-US" altLang="es-ES" sz="1100" dirty="0">
                <a:latin typeface="Corbel" pitchFamily="34" charset="0"/>
                <a:ea typeface="Calibri" pitchFamily="34" charset="0"/>
                <a:cs typeface="Times New Roman" pitchFamily="18" charset="0"/>
              </a:rPr>
              <a:t>. The Normalization of Political Violence in USA, </a:t>
            </a:r>
            <a:r>
              <a:rPr lang="en-US" altLang="es-ES" sz="1100" dirty="0" err="1">
                <a:latin typeface="Corbel" pitchFamily="34" charset="0"/>
                <a:ea typeface="Calibri" pitchFamily="34" charset="0"/>
                <a:cs typeface="Times New Roman" pitchFamily="18" charset="0"/>
              </a:rPr>
              <a:t>Maus</a:t>
            </a:r>
            <a:r>
              <a:rPr lang="en-US" altLang="es-ES" sz="1100" dirty="0">
                <a:latin typeface="Corbel" pitchFamily="34" charset="0"/>
                <a:ea typeface="Calibri" pitchFamily="34" charset="0"/>
                <a:cs typeface="Times New Roman" pitchFamily="18" charset="0"/>
              </a:rPr>
              <a:t> Contemporary, North Birmingham.</a:t>
            </a:r>
          </a:p>
          <a:p>
            <a:pPr>
              <a:spcBef>
                <a:spcPct val="0"/>
              </a:spcBef>
              <a:buNone/>
            </a:pPr>
            <a:endParaRPr lang="en-US" altLang="es-ES" sz="1100" b="1" dirty="0">
              <a:latin typeface="Corbel" pitchFamily="34" charset="0"/>
              <a:ea typeface="Calibri" pitchFamily="34" charset="0"/>
              <a:cs typeface="Times New Roman" pitchFamily="18" charset="0"/>
            </a:endParaRPr>
          </a:p>
          <a:p>
            <a:pPr>
              <a:spcBef>
                <a:spcPct val="0"/>
              </a:spcBef>
              <a:buNone/>
            </a:pPr>
            <a:r>
              <a:rPr lang="en-US" altLang="es-ES" sz="1100" b="1" dirty="0">
                <a:latin typeface="Corbel" pitchFamily="34" charset="0"/>
                <a:ea typeface="Calibri" pitchFamily="34" charset="0"/>
                <a:cs typeface="Times New Roman" pitchFamily="18" charset="0"/>
              </a:rPr>
              <a:t>2020</a:t>
            </a:r>
          </a:p>
          <a:p>
            <a:pPr>
              <a:spcBef>
                <a:spcPct val="0"/>
              </a:spcBef>
              <a:buNone/>
            </a:pPr>
            <a:r>
              <a:rPr lang="en-US" altLang="es-ES" sz="1100" dirty="0">
                <a:latin typeface="Corbel" pitchFamily="34" charset="0"/>
                <a:ea typeface="Calibri" pitchFamily="34" charset="0"/>
                <a:cs typeface="Times New Roman" pitchFamily="18" charset="0"/>
              </a:rPr>
              <a:t>Good Trouble. Artist respond to the 2020 </a:t>
            </a:r>
            <a:r>
              <a:rPr lang="en-US" altLang="es-ES" sz="1100" dirty="0" err="1">
                <a:latin typeface="Corbel" pitchFamily="34" charset="0"/>
                <a:ea typeface="Calibri" pitchFamily="34" charset="0"/>
                <a:cs typeface="Times New Roman" pitchFamily="18" charset="0"/>
              </a:rPr>
              <a:t>presidencial</a:t>
            </a:r>
            <a:r>
              <a:rPr lang="en-US" altLang="es-ES" sz="1100" dirty="0">
                <a:latin typeface="Corbel" pitchFamily="34" charset="0"/>
                <a:ea typeface="Calibri" pitchFamily="34" charset="0"/>
                <a:cs typeface="Times New Roman" pitchFamily="18" charset="0"/>
              </a:rPr>
              <a:t> election, </a:t>
            </a:r>
            <a:r>
              <a:rPr lang="en-US" altLang="es-ES" sz="1100" dirty="0" err="1">
                <a:latin typeface="Corbel" pitchFamily="34" charset="0"/>
                <a:ea typeface="Calibri" pitchFamily="34" charset="0"/>
                <a:cs typeface="Times New Roman" pitchFamily="18" charset="0"/>
              </a:rPr>
              <a:t>Whitebox</a:t>
            </a:r>
            <a:r>
              <a:rPr lang="en-US" altLang="es-ES" sz="1100" dirty="0">
                <a:latin typeface="Corbel" pitchFamily="34" charset="0"/>
                <a:ea typeface="Calibri" pitchFamily="34" charset="0"/>
                <a:cs typeface="Times New Roman" pitchFamily="18" charset="0"/>
              </a:rPr>
              <a:t> Harlem, New York.  ARCO, ADN Galeria, Madrid.</a:t>
            </a:r>
          </a:p>
          <a:p>
            <a:pPr>
              <a:spcBef>
                <a:spcPct val="0"/>
              </a:spcBef>
              <a:buNone/>
            </a:pPr>
            <a:r>
              <a:rPr lang="en-US" altLang="es-ES" sz="1100" dirty="0">
                <a:latin typeface="Corbel" pitchFamily="34" charset="0"/>
                <a:ea typeface="Calibri" pitchFamily="34" charset="0"/>
                <a:cs typeface="Times New Roman" pitchFamily="18" charset="0"/>
              </a:rPr>
              <a:t>Swab, ADN Galeria, Barcelona.</a:t>
            </a:r>
          </a:p>
          <a:p>
            <a:pPr>
              <a:spcBef>
                <a:spcPct val="0"/>
              </a:spcBef>
              <a:buNone/>
            </a:pPr>
            <a:endParaRPr lang="en-US" altLang="es-ES" sz="1100" b="1" dirty="0">
              <a:latin typeface="Corbel" pitchFamily="34" charset="0"/>
              <a:ea typeface="Calibri" pitchFamily="34" charset="0"/>
              <a:cs typeface="Times New Roman" pitchFamily="18" charset="0"/>
            </a:endParaRPr>
          </a:p>
          <a:p>
            <a:pPr>
              <a:spcBef>
                <a:spcPct val="0"/>
              </a:spcBef>
              <a:buNone/>
            </a:pPr>
            <a:r>
              <a:rPr lang="en-US" altLang="es-ES" sz="1100" b="1" dirty="0">
                <a:latin typeface="Corbel" pitchFamily="34" charset="0"/>
                <a:ea typeface="Calibri" pitchFamily="34" charset="0"/>
                <a:cs typeface="Times New Roman" pitchFamily="18" charset="0"/>
              </a:rPr>
              <a:t>2019</a:t>
            </a:r>
          </a:p>
          <a:p>
            <a:pPr>
              <a:spcBef>
                <a:spcPct val="0"/>
              </a:spcBef>
              <a:buNone/>
            </a:pPr>
            <a:r>
              <a:rPr lang="en-US" altLang="es-ES" sz="1100" dirty="0">
                <a:latin typeface="Corbel" pitchFamily="34" charset="0"/>
                <a:ea typeface="Calibri" pitchFamily="34" charset="0"/>
                <a:cs typeface="Times New Roman" pitchFamily="18" charset="0"/>
              </a:rPr>
              <a:t>5994 is just a number, ADN Galeria, Barcelona.</a:t>
            </a:r>
          </a:p>
          <a:p>
            <a:pPr>
              <a:spcBef>
                <a:spcPct val="0"/>
              </a:spcBef>
              <a:buNone/>
            </a:pPr>
            <a:r>
              <a:rPr lang="en-US" altLang="es-ES" sz="1100" dirty="0" err="1">
                <a:latin typeface="Corbel" pitchFamily="34" charset="0"/>
                <a:ea typeface="Calibri" pitchFamily="34" charset="0"/>
                <a:cs typeface="Times New Roman" pitchFamily="18" charset="0"/>
              </a:rPr>
              <a:t>Juntos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Aparte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Bienalsur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Cúcuta</a:t>
            </a:r>
            <a:r>
              <a:rPr lang="en-US" altLang="es-ES" sz="1100" dirty="0">
                <a:latin typeface="Corbel" pitchFamily="34" charset="0"/>
                <a:ea typeface="Calibri" pitchFamily="34" charset="0"/>
                <a:cs typeface="Times New Roman" pitchFamily="18" charset="0"/>
              </a:rPr>
              <a:t>.</a:t>
            </a:r>
          </a:p>
          <a:p>
            <a:pPr>
              <a:spcBef>
                <a:spcPct val="0"/>
              </a:spcBef>
              <a:buNone/>
            </a:pPr>
            <a:r>
              <a:rPr lang="en-US" altLang="es-ES" sz="1100" dirty="0">
                <a:latin typeface="Corbel" pitchFamily="34" charset="0"/>
                <a:ea typeface="Calibri" pitchFamily="34" charset="0"/>
                <a:cs typeface="Times New Roman" pitchFamily="18" charset="0"/>
              </a:rPr>
              <a:t>Swab Barcelona Contemporary 2019, ADN Galeria, Barcelona.</a:t>
            </a:r>
          </a:p>
          <a:p>
            <a:pPr>
              <a:spcBef>
                <a:spcPct val="0"/>
              </a:spcBef>
              <a:buNone/>
            </a:pPr>
            <a:r>
              <a:rPr lang="en-US" altLang="es-ES" sz="1100" dirty="0" err="1">
                <a:latin typeface="Corbel" pitchFamily="34" charset="0"/>
                <a:ea typeface="Calibri" pitchFamily="34" charset="0"/>
                <a:cs typeface="Times New Roman" pitchFamily="18" charset="0"/>
              </a:rPr>
              <a:t>Territorios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indefinidos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Perspectivas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sobre</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legado</a:t>
            </a:r>
            <a:r>
              <a:rPr lang="en-US" altLang="es-ES" sz="1100" dirty="0">
                <a:latin typeface="Corbel" pitchFamily="34" charset="0"/>
                <a:ea typeface="Calibri" pitchFamily="34" charset="0"/>
                <a:cs typeface="Times New Roman" pitchFamily="18" charset="0"/>
              </a:rPr>
              <a:t> colonial, </a:t>
            </a:r>
            <a:r>
              <a:rPr lang="en-US" altLang="es-ES" sz="1100" dirty="0" err="1">
                <a:latin typeface="Corbel" pitchFamily="34" charset="0"/>
                <a:ea typeface="Calibri" pitchFamily="34" charset="0"/>
                <a:cs typeface="Times New Roman" pitchFamily="18" charset="0"/>
              </a:rPr>
              <a:t>MACBA</a:t>
            </a:r>
            <a:r>
              <a:rPr lang="en-US" altLang="es-ES" sz="1100" dirty="0">
                <a:latin typeface="Corbel" pitchFamily="34" charset="0"/>
                <a:ea typeface="Calibri" pitchFamily="34" charset="0"/>
                <a:cs typeface="Times New Roman" pitchFamily="18" charset="0"/>
              </a:rPr>
              <a:t>, Barcelona.</a:t>
            </a:r>
          </a:p>
          <a:p>
            <a:pPr>
              <a:spcBef>
                <a:spcPct val="0"/>
              </a:spcBef>
              <a:buNone/>
            </a:pPr>
            <a:r>
              <a:rPr lang="en-US" altLang="es-ES" sz="1100" dirty="0">
                <a:latin typeface="Corbel" pitchFamily="34" charset="0"/>
                <a:ea typeface="Calibri" pitchFamily="34" charset="0"/>
                <a:cs typeface="Times New Roman" pitchFamily="18" charset="0"/>
              </a:rPr>
              <a:t>¡</a:t>
            </a:r>
            <a:r>
              <a:rPr lang="en-US" altLang="es-ES" sz="1100" dirty="0" err="1">
                <a:latin typeface="Corbel" pitchFamily="34" charset="0"/>
                <a:ea typeface="Calibri" pitchFamily="34" charset="0"/>
                <a:cs typeface="Times New Roman" pitchFamily="18" charset="0"/>
              </a:rPr>
              <a:t>Perder</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tiempo</a:t>
            </a:r>
            <a:r>
              <a:rPr lang="en-US" altLang="es-ES" sz="1100" dirty="0">
                <a:latin typeface="Corbel" pitchFamily="34" charset="0"/>
                <a:ea typeface="Calibri" pitchFamily="34" charset="0"/>
                <a:cs typeface="Times New Roman" pitchFamily="18" charset="0"/>
              </a:rPr>
              <a:t> y </a:t>
            </a:r>
            <a:r>
              <a:rPr lang="en-US" altLang="es-ES" sz="1100" dirty="0" err="1">
                <a:latin typeface="Corbel" pitchFamily="34" charset="0"/>
                <a:ea typeface="Calibri" pitchFamily="34" charset="0"/>
                <a:cs typeface="Times New Roman" pitchFamily="18" charset="0"/>
              </a:rPr>
              <a:t>encima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procurarse</a:t>
            </a:r>
            <a:r>
              <a:rPr lang="en-US" altLang="es-ES" sz="1100" dirty="0">
                <a:latin typeface="Corbel" pitchFamily="34" charset="0"/>
                <a:ea typeface="Calibri" pitchFamily="34" charset="0"/>
                <a:cs typeface="Times New Roman" pitchFamily="18" charset="0"/>
              </a:rPr>
              <a:t> un </a:t>
            </a:r>
            <a:r>
              <a:rPr lang="en-US" altLang="es-ES" sz="1100" dirty="0" err="1">
                <a:latin typeface="Corbel" pitchFamily="34" charset="0"/>
                <a:ea typeface="Calibri" pitchFamily="34" charset="0"/>
                <a:cs typeface="Times New Roman" pitchFamily="18" charset="0"/>
              </a:rPr>
              <a:t>reloj</a:t>
            </a:r>
            <a:r>
              <a:rPr lang="en-US" altLang="es-ES" sz="1100" dirty="0">
                <a:latin typeface="Corbel" pitchFamily="34" charset="0"/>
                <a:ea typeface="Calibri" pitchFamily="34" charset="0"/>
                <a:cs typeface="Times New Roman" pitchFamily="18" charset="0"/>
              </a:rPr>
              <a:t> para </a:t>
            </a:r>
            <a:r>
              <a:rPr lang="en-US" altLang="es-ES" sz="1100" dirty="0" err="1">
                <a:latin typeface="Corbel" pitchFamily="34" charset="0"/>
                <a:ea typeface="Calibri" pitchFamily="34" charset="0"/>
                <a:cs typeface="Times New Roman" pitchFamily="18" charset="0"/>
              </a:rPr>
              <a:t>este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propósito</a:t>
            </a:r>
            <a:r>
              <a:rPr lang="en-US" altLang="es-ES" sz="1100" dirty="0">
                <a:latin typeface="Corbel" pitchFamily="34" charset="0"/>
                <a:ea typeface="Calibri" pitchFamily="34" charset="0"/>
                <a:cs typeface="Times New Roman" pitchFamily="18" charset="0"/>
              </a:rPr>
              <a:t>! C. C. Can Felipa, Barcelona.</a:t>
            </a:r>
          </a:p>
          <a:p>
            <a:pPr>
              <a:spcBef>
                <a:spcPct val="0"/>
              </a:spcBef>
              <a:buNone/>
            </a:pPr>
            <a:endParaRPr lang="en-US" altLang="es-ES" sz="1100" b="1" dirty="0">
              <a:latin typeface="Corbel" pitchFamily="34" charset="0"/>
              <a:ea typeface="Calibri" pitchFamily="34" charset="0"/>
              <a:cs typeface="Times New Roman" pitchFamily="18" charset="0"/>
            </a:endParaRPr>
          </a:p>
          <a:p>
            <a:pPr>
              <a:spcBef>
                <a:spcPct val="0"/>
              </a:spcBef>
              <a:buNone/>
            </a:pPr>
            <a:r>
              <a:rPr lang="en-US" altLang="es-ES" sz="1100" b="1" dirty="0">
                <a:latin typeface="Corbel" pitchFamily="34" charset="0"/>
                <a:ea typeface="Calibri" pitchFamily="34" charset="0"/>
                <a:cs typeface="Times New Roman" pitchFamily="18" charset="0"/>
              </a:rPr>
              <a:t>2018</a:t>
            </a:r>
          </a:p>
          <a:p>
            <a:pPr>
              <a:spcBef>
                <a:spcPct val="0"/>
              </a:spcBef>
              <a:buNone/>
            </a:pPr>
            <a:r>
              <a:rPr lang="en-US" altLang="es-ES" sz="1100" dirty="0" err="1">
                <a:latin typeface="Corbel" pitchFamily="34" charset="0"/>
                <a:ea typeface="Calibri" pitchFamily="34" charset="0"/>
                <a:cs typeface="Times New Roman" pitchFamily="18" charset="0"/>
              </a:rPr>
              <a:t>Gelatina</a:t>
            </a:r>
            <a:r>
              <a:rPr lang="en-US" altLang="es-ES" sz="1100" dirty="0">
                <a:latin typeface="Corbel" pitchFamily="34" charset="0"/>
                <a:ea typeface="Calibri" pitchFamily="34" charset="0"/>
                <a:cs typeface="Times New Roman" pitchFamily="18" charset="0"/>
              </a:rPr>
              <a:t> dura. </a:t>
            </a:r>
            <a:r>
              <a:rPr lang="en-US" altLang="es-ES" sz="1100" dirty="0" err="1">
                <a:latin typeface="Corbel" pitchFamily="34" charset="0"/>
                <a:ea typeface="Calibri" pitchFamily="34" charset="0"/>
                <a:cs typeface="Times New Roman" pitchFamily="18" charset="0"/>
              </a:rPr>
              <a:t>Historias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escamoteadas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los</a:t>
            </a:r>
            <a:r>
              <a:rPr lang="en-US" altLang="es-ES" sz="1100" dirty="0">
                <a:latin typeface="Corbel" pitchFamily="34" charset="0"/>
                <a:ea typeface="Calibri" pitchFamily="34" charset="0"/>
                <a:cs typeface="Times New Roman" pitchFamily="18" charset="0"/>
              </a:rPr>
              <a:t> 80, </a:t>
            </a:r>
            <a:r>
              <a:rPr lang="en-US" altLang="es-ES" sz="1100" dirty="0" err="1">
                <a:latin typeface="Corbel" pitchFamily="34" charset="0"/>
                <a:ea typeface="Calibri" pitchFamily="34" charset="0"/>
                <a:cs typeface="Times New Roman" pitchFamily="18" charset="0"/>
              </a:rPr>
              <a:t>Hiriartea</a:t>
            </a:r>
            <a:r>
              <a:rPr lang="en-US" altLang="es-ES" sz="1100" dirty="0">
                <a:latin typeface="Corbel" pitchFamily="34" charset="0"/>
                <a:ea typeface="Calibri" pitchFamily="34" charset="0"/>
                <a:cs typeface="Times New Roman" pitchFamily="18" charset="0"/>
              </a:rPr>
              <a:t> Centro de Cultura </a:t>
            </a:r>
            <a:r>
              <a:rPr lang="en-US" altLang="es-ES" sz="1100" dirty="0" err="1">
                <a:latin typeface="Corbel" pitchFamily="34" charset="0"/>
                <a:ea typeface="Calibri" pitchFamily="34" charset="0"/>
                <a:cs typeface="Times New Roman" pitchFamily="18" charset="0"/>
              </a:rPr>
              <a:t>Contemporánea</a:t>
            </a:r>
            <a:r>
              <a:rPr lang="en-US" altLang="es-ES" sz="1100" dirty="0">
                <a:latin typeface="Corbel" pitchFamily="34" charset="0"/>
                <a:ea typeface="Calibri" pitchFamily="34" charset="0"/>
                <a:cs typeface="Times New Roman" pitchFamily="18" charset="0"/>
              </a:rPr>
              <a:t>,  Pamplona.</a:t>
            </a:r>
          </a:p>
          <a:p>
            <a:pPr>
              <a:spcBef>
                <a:spcPct val="0"/>
              </a:spcBef>
              <a:buNone/>
            </a:pPr>
            <a:r>
              <a:rPr lang="en-US" altLang="es-ES" sz="1100" dirty="0" err="1">
                <a:latin typeface="Corbel" pitchFamily="34" charset="0"/>
                <a:ea typeface="Calibri" pitchFamily="34" charset="0"/>
                <a:cs typeface="Times New Roman" pitchFamily="18" charset="0"/>
              </a:rPr>
              <a:t>Memorias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colectivas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historicismos</a:t>
            </a:r>
            <a:r>
              <a:rPr lang="en-US" altLang="es-ES" sz="1100" dirty="0">
                <a:latin typeface="Corbel" pitchFamily="34" charset="0"/>
                <a:ea typeface="Calibri" pitchFamily="34" charset="0"/>
                <a:cs typeface="Times New Roman" pitchFamily="18" charset="0"/>
              </a:rPr>
              <a:t> y </a:t>
            </a:r>
            <a:r>
              <a:rPr lang="en-US" altLang="es-ES" sz="1100" dirty="0" err="1">
                <a:latin typeface="Corbel" pitchFamily="34" charset="0"/>
                <a:ea typeface="Calibri" pitchFamily="34" charset="0"/>
                <a:cs typeface="Times New Roman" pitchFamily="18" charset="0"/>
              </a:rPr>
              <a:t>otros</a:t>
            </a:r>
            <a:r>
              <a:rPr lang="en-US" altLang="es-ES" sz="1100" dirty="0">
                <a:latin typeface="Corbel" pitchFamily="34" charset="0"/>
                <a:ea typeface="Calibri" pitchFamily="34" charset="0"/>
                <a:cs typeface="Times New Roman" pitchFamily="18" charset="0"/>
              </a:rPr>
              <a:t> déjà vu, Espacio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Blanco, Monterrey.</a:t>
            </a:r>
          </a:p>
        </p:txBody>
      </p:sp>
    </p:spTree>
    <p:extLst>
      <p:ext uri="{BB962C8B-B14F-4D97-AF65-F5344CB8AC3E}">
        <p14:creationId xmlns:p14="http://schemas.microsoft.com/office/powerpoint/2010/main" val="2679166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7 CuadroTexto"/>
          <p:cNvSpPr txBox="1">
            <a:spLocks noChangeArrowheads="1"/>
          </p:cNvSpPr>
          <p:nvPr/>
        </p:nvSpPr>
        <p:spPr bwMode="auto">
          <a:xfrm>
            <a:off x="404664" y="2411760"/>
            <a:ext cx="612068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ES" sz="1100" dirty="0">
                <a:latin typeface="Corbel" pitchFamily="34" charset="0"/>
              </a:rPr>
              <a:t>Alán Carrasco</a:t>
            </a:r>
          </a:p>
          <a:p>
            <a:pPr eaLnBrk="1" hangingPunct="1">
              <a:spcBef>
                <a:spcPct val="0"/>
              </a:spcBef>
              <a:buFontTx/>
              <a:buNone/>
            </a:pPr>
            <a:r>
              <a:rPr lang="es-ES" altLang="es-ES" sz="1100" b="1" i="1" dirty="0">
                <a:latin typeface="Corbel" pitchFamily="34" charset="0"/>
              </a:rPr>
              <a:t>Das </a:t>
            </a:r>
            <a:r>
              <a:rPr lang="es-ES" altLang="es-ES" sz="1100" b="1" i="1" dirty="0" err="1">
                <a:latin typeface="Corbel" pitchFamily="34" charset="0"/>
              </a:rPr>
              <a:t>Gefühl</a:t>
            </a:r>
            <a:r>
              <a:rPr lang="es-ES" altLang="es-ES" sz="1100" b="1" i="1" dirty="0">
                <a:latin typeface="Corbel" pitchFamily="34" charset="0"/>
              </a:rPr>
              <a:t>. In der </a:t>
            </a:r>
            <a:r>
              <a:rPr lang="es-ES" altLang="es-ES" sz="1100" b="1" i="1" dirty="0" err="1">
                <a:latin typeface="Corbel" pitchFamily="34" charset="0"/>
              </a:rPr>
              <a:t>Strafkolonie</a:t>
            </a:r>
            <a:r>
              <a:rPr lang="es-ES" altLang="es-ES" sz="1100" b="1" i="1" dirty="0">
                <a:latin typeface="Corbel" pitchFamily="34" charset="0"/>
              </a:rPr>
              <a:t> [La sensación. En la colonia penitenciaria]</a:t>
            </a:r>
          </a:p>
          <a:p>
            <a:pPr eaLnBrk="1" hangingPunct="1">
              <a:spcBef>
                <a:spcPct val="0"/>
              </a:spcBef>
              <a:buFontTx/>
              <a:buNone/>
            </a:pPr>
            <a:r>
              <a:rPr lang="es-ES" altLang="es-ES" sz="1100" dirty="0">
                <a:latin typeface="Corbel" pitchFamily="34" charset="0"/>
              </a:rPr>
              <a:t>2024</a:t>
            </a:r>
          </a:p>
          <a:p>
            <a:pPr eaLnBrk="1" hangingPunct="1">
              <a:spcBef>
                <a:spcPct val="0"/>
              </a:spcBef>
              <a:buFontTx/>
              <a:buNone/>
            </a:pPr>
            <a:endParaRPr lang="es-ES" altLang="es-ES" sz="1100" dirty="0">
              <a:latin typeface="Corbel" pitchFamily="34" charset="0"/>
            </a:endParaRPr>
          </a:p>
          <a:p>
            <a:pPr eaLnBrk="1" hangingPunct="1">
              <a:spcBef>
                <a:spcPct val="0"/>
              </a:spcBef>
              <a:buFontTx/>
              <a:buNone/>
            </a:pPr>
            <a:endParaRPr lang="es-ES" altLang="es-ES" sz="1100" dirty="0">
              <a:latin typeface="Corbel" pitchFamily="34" charset="0"/>
            </a:endParaRPr>
          </a:p>
          <a:p>
            <a:pPr>
              <a:spcBef>
                <a:spcPct val="0"/>
              </a:spcBef>
              <a:buNone/>
            </a:pPr>
            <a:r>
              <a:rPr lang="en-US" altLang="es-ES" sz="1100" dirty="0">
                <a:latin typeface="Corbel" pitchFamily="34" charset="0"/>
              </a:rPr>
              <a:t>Ulrike </a:t>
            </a:r>
            <a:r>
              <a:rPr lang="en-US" altLang="es-ES" sz="1100" dirty="0" err="1">
                <a:latin typeface="Corbel" pitchFamily="34" charset="0"/>
              </a:rPr>
              <a:t>Meinhof</a:t>
            </a:r>
            <a:r>
              <a:rPr lang="en-US" altLang="es-ES" sz="1100" dirty="0">
                <a:latin typeface="Corbel" pitchFamily="34" charset="0"/>
              </a:rPr>
              <a:t>, a key member of the terrorist organization RAF, was identified by the police through an angiogram that revealed a previous brain surgery. This identification led to her imprisonment in </a:t>
            </a:r>
            <a:r>
              <a:rPr lang="en-US" altLang="es-ES" sz="1100" dirty="0" err="1">
                <a:latin typeface="Corbel" pitchFamily="34" charset="0"/>
              </a:rPr>
              <a:t>Stammheim</a:t>
            </a:r>
            <a:r>
              <a:rPr lang="en-US" altLang="es-ES" sz="1100" dirty="0">
                <a:latin typeface="Corbel" pitchFamily="34" charset="0"/>
              </a:rPr>
              <a:t>, where she was tortured and eventually died, officially ruled as suicide. In her cell, she wrote several verses describing the extreme conditions of the prison and her psychological deterioration. This text, initially published by her supporters to expose the torture, ended up being used by her detractors as evidence of psychopathological behavior that discredited her militant activities. After her death, </a:t>
            </a:r>
            <a:r>
              <a:rPr lang="en-US" altLang="es-ES" sz="1100" dirty="0" err="1">
                <a:latin typeface="Corbel" pitchFamily="34" charset="0"/>
              </a:rPr>
              <a:t>Meinhof's</a:t>
            </a:r>
            <a:r>
              <a:rPr lang="en-US" altLang="es-ES" sz="1100" dirty="0">
                <a:latin typeface="Corbel" pitchFamily="34" charset="0"/>
              </a:rPr>
              <a:t> brain underwent various scientific investigations for 26 years until, finally in 2002, it was returned to her family to be buried alongside the rest of her body. </a:t>
            </a:r>
            <a:r>
              <a:rPr lang="en-US" altLang="es-ES" sz="1100" dirty="0" err="1">
                <a:latin typeface="Corbel" pitchFamily="34" charset="0"/>
              </a:rPr>
              <a:t>Alán</a:t>
            </a:r>
            <a:r>
              <a:rPr lang="en-US" altLang="es-ES" sz="1100" dirty="0">
                <a:latin typeface="Corbel" pitchFamily="34" charset="0"/>
              </a:rPr>
              <a:t> Carrasco rescues this historical episode through a lightbox that alternately reveals and conceals the image of the brain and </a:t>
            </a:r>
            <a:r>
              <a:rPr lang="en-US" altLang="es-ES" sz="1100" dirty="0" err="1">
                <a:latin typeface="Corbel" pitchFamily="34" charset="0"/>
              </a:rPr>
              <a:t>Meinhof's</a:t>
            </a:r>
            <a:r>
              <a:rPr lang="en-US" altLang="es-ES" sz="1100" dirty="0">
                <a:latin typeface="Corbel" pitchFamily="34" charset="0"/>
              </a:rPr>
              <a:t> words, creating an allegory that questions not only the official historical narrative but also the ability of images and texts to serve partial interests.</a:t>
            </a:r>
          </a:p>
          <a:p>
            <a:pPr>
              <a:spcBef>
                <a:spcPct val="0"/>
              </a:spcBef>
              <a:buNone/>
            </a:pPr>
            <a:endParaRPr lang="en-US" altLang="es-ES" sz="1100" dirty="0">
              <a:latin typeface="Corbel" pitchFamily="34" charset="0"/>
            </a:endParaRPr>
          </a:p>
          <a:p>
            <a:pPr>
              <a:spcBef>
                <a:spcPct val="0"/>
              </a:spcBef>
              <a:buNone/>
            </a:pPr>
            <a:endParaRPr lang="en-US" altLang="es-ES" sz="1100" dirty="0">
              <a:latin typeface="Corbel" pitchFamily="34" charset="0"/>
            </a:endParaRPr>
          </a:p>
          <a:p>
            <a:pPr>
              <a:spcBef>
                <a:spcPct val="0"/>
              </a:spcBef>
              <a:buNone/>
            </a:pPr>
            <a:r>
              <a:rPr lang="en-US" altLang="es-ES" sz="1100" dirty="0">
                <a:latin typeface="Corbel" pitchFamily="34" charset="0"/>
              </a:rPr>
              <a:t>Ulrike </a:t>
            </a:r>
            <a:r>
              <a:rPr lang="en-US" altLang="es-ES" sz="1100" dirty="0" err="1">
                <a:latin typeface="Corbel" pitchFamily="34" charset="0"/>
              </a:rPr>
              <a:t>Meinhof</a:t>
            </a:r>
            <a:r>
              <a:rPr lang="en-US" altLang="es-ES" sz="1100" dirty="0">
                <a:latin typeface="Corbel" pitchFamily="34" charset="0"/>
              </a:rPr>
              <a:t>, </a:t>
            </a:r>
            <a:r>
              <a:rPr lang="en-US" altLang="es-ES" sz="1100" dirty="0" err="1">
                <a:latin typeface="Corbel" pitchFamily="34" charset="0"/>
              </a:rPr>
              <a:t>miembro</a:t>
            </a:r>
            <a:r>
              <a:rPr lang="en-US" altLang="es-ES" sz="1100" dirty="0">
                <a:latin typeface="Corbel" pitchFamily="34" charset="0"/>
              </a:rPr>
              <a:t> principal de la </a:t>
            </a:r>
            <a:r>
              <a:rPr lang="en-US" altLang="es-ES" sz="1100" dirty="0" err="1">
                <a:latin typeface="Corbel" pitchFamily="34" charset="0"/>
              </a:rPr>
              <a:t>organización</a:t>
            </a:r>
            <a:r>
              <a:rPr lang="en-US" altLang="es-ES" sz="1100" dirty="0">
                <a:latin typeface="Corbel" pitchFamily="34" charset="0"/>
              </a:rPr>
              <a:t> </a:t>
            </a:r>
            <a:r>
              <a:rPr lang="en-US" altLang="es-ES" sz="1100" dirty="0" err="1">
                <a:latin typeface="Corbel" pitchFamily="34" charset="0"/>
              </a:rPr>
              <a:t>terrorista</a:t>
            </a:r>
            <a:r>
              <a:rPr lang="en-US" altLang="es-ES" sz="1100" dirty="0">
                <a:latin typeface="Corbel" pitchFamily="34" charset="0"/>
              </a:rPr>
              <a:t> RAF, </a:t>
            </a:r>
            <a:r>
              <a:rPr lang="en-US" altLang="es-ES" sz="1100" dirty="0" err="1">
                <a:latin typeface="Corbel" pitchFamily="34" charset="0"/>
              </a:rPr>
              <a:t>fue</a:t>
            </a:r>
            <a:r>
              <a:rPr lang="en-US" altLang="es-ES" sz="1100" dirty="0">
                <a:latin typeface="Corbel" pitchFamily="34" charset="0"/>
              </a:rPr>
              <a:t> </a:t>
            </a:r>
            <a:r>
              <a:rPr lang="en-US" altLang="es-ES" sz="1100" dirty="0" err="1">
                <a:latin typeface="Corbel" pitchFamily="34" charset="0"/>
              </a:rPr>
              <a:t>identificada</a:t>
            </a:r>
            <a:r>
              <a:rPr lang="en-US" altLang="es-ES" sz="1100" dirty="0">
                <a:latin typeface="Corbel" pitchFamily="34" charset="0"/>
              </a:rPr>
              <a:t> </a:t>
            </a:r>
            <a:r>
              <a:rPr lang="en-US" altLang="es-ES" sz="1100" dirty="0" err="1">
                <a:latin typeface="Corbel" pitchFamily="34" charset="0"/>
              </a:rPr>
              <a:t>por</a:t>
            </a:r>
            <a:r>
              <a:rPr lang="en-US" altLang="es-ES" sz="1100" dirty="0">
                <a:latin typeface="Corbel" pitchFamily="34" charset="0"/>
              </a:rPr>
              <a:t> la </a:t>
            </a:r>
            <a:r>
              <a:rPr lang="en-US" altLang="es-ES" sz="1100" dirty="0" err="1">
                <a:latin typeface="Corbel" pitchFamily="34" charset="0"/>
              </a:rPr>
              <a:t>policía</a:t>
            </a:r>
            <a:r>
              <a:rPr lang="en-US" altLang="es-ES" sz="1100" dirty="0">
                <a:latin typeface="Corbel" pitchFamily="34" charset="0"/>
              </a:rPr>
              <a:t> gracias a la </a:t>
            </a:r>
            <a:r>
              <a:rPr lang="en-US" altLang="es-ES" sz="1100" dirty="0" err="1">
                <a:latin typeface="Corbel" pitchFamily="34" charset="0"/>
              </a:rPr>
              <a:t>angiografía</a:t>
            </a:r>
            <a:r>
              <a:rPr lang="en-US" altLang="es-ES" sz="1100" dirty="0">
                <a:latin typeface="Corbel" pitchFamily="34" charset="0"/>
              </a:rPr>
              <a:t> que </a:t>
            </a:r>
            <a:r>
              <a:rPr lang="en-US" altLang="es-ES" sz="1100" dirty="0" err="1">
                <a:latin typeface="Corbel" pitchFamily="34" charset="0"/>
              </a:rPr>
              <a:t>revelaba</a:t>
            </a:r>
            <a:r>
              <a:rPr lang="en-US" altLang="es-ES" sz="1100" dirty="0">
                <a:latin typeface="Corbel" pitchFamily="34" charset="0"/>
              </a:rPr>
              <a:t> </a:t>
            </a:r>
            <a:r>
              <a:rPr lang="en-US" altLang="es-ES" sz="1100" dirty="0" err="1">
                <a:latin typeface="Corbel" pitchFamily="34" charset="0"/>
              </a:rPr>
              <a:t>una</a:t>
            </a:r>
            <a:r>
              <a:rPr lang="en-US" altLang="es-ES" sz="1100" dirty="0">
                <a:latin typeface="Corbel" pitchFamily="34" charset="0"/>
              </a:rPr>
              <a:t> anterior </a:t>
            </a:r>
            <a:r>
              <a:rPr lang="en-US" altLang="es-ES" sz="1100" dirty="0" err="1">
                <a:latin typeface="Corbel" pitchFamily="34" charset="0"/>
              </a:rPr>
              <a:t>cirugía</a:t>
            </a:r>
            <a:r>
              <a:rPr lang="en-US" altLang="es-ES" sz="1100" dirty="0">
                <a:latin typeface="Corbel" pitchFamily="34" charset="0"/>
              </a:rPr>
              <a:t> cerebral. </a:t>
            </a:r>
            <a:r>
              <a:rPr lang="en-US" altLang="es-ES" sz="1100" dirty="0" err="1">
                <a:latin typeface="Corbel" pitchFamily="34" charset="0"/>
              </a:rPr>
              <a:t>Esta</a:t>
            </a:r>
            <a:r>
              <a:rPr lang="en-US" altLang="es-ES" sz="1100" dirty="0">
                <a:latin typeface="Corbel" pitchFamily="34" charset="0"/>
              </a:rPr>
              <a:t> </a:t>
            </a:r>
            <a:r>
              <a:rPr lang="en-US" altLang="es-ES" sz="1100" dirty="0" err="1">
                <a:latin typeface="Corbel" pitchFamily="34" charset="0"/>
              </a:rPr>
              <a:t>identificación</a:t>
            </a:r>
            <a:r>
              <a:rPr lang="en-US" altLang="es-ES" sz="1100" dirty="0">
                <a:latin typeface="Corbel" pitchFamily="34" charset="0"/>
              </a:rPr>
              <a:t> </a:t>
            </a:r>
            <a:r>
              <a:rPr lang="en-US" altLang="es-ES" sz="1100" dirty="0" err="1">
                <a:latin typeface="Corbel" pitchFamily="34" charset="0"/>
              </a:rPr>
              <a:t>permitió</a:t>
            </a:r>
            <a:r>
              <a:rPr lang="en-US" altLang="es-ES" sz="1100" dirty="0">
                <a:latin typeface="Corbel" pitchFamily="34" charset="0"/>
              </a:rPr>
              <a:t> </a:t>
            </a:r>
            <a:r>
              <a:rPr lang="en-US" altLang="es-ES" sz="1100" dirty="0" err="1">
                <a:latin typeface="Corbel" pitchFamily="34" charset="0"/>
              </a:rPr>
              <a:t>su</a:t>
            </a:r>
            <a:r>
              <a:rPr lang="en-US" altLang="es-ES" sz="1100" dirty="0">
                <a:latin typeface="Corbel" pitchFamily="34" charset="0"/>
              </a:rPr>
              <a:t> </a:t>
            </a:r>
            <a:r>
              <a:rPr lang="en-US" altLang="es-ES" sz="1100" dirty="0" err="1">
                <a:latin typeface="Corbel" pitchFamily="34" charset="0"/>
              </a:rPr>
              <a:t>aprisionamiento</a:t>
            </a:r>
            <a:r>
              <a:rPr lang="en-US" altLang="es-ES" sz="1100" dirty="0">
                <a:latin typeface="Corbel" pitchFamily="34" charset="0"/>
              </a:rPr>
              <a:t> </a:t>
            </a:r>
            <a:r>
              <a:rPr lang="en-US" altLang="es-ES" sz="1100" dirty="0" err="1">
                <a:latin typeface="Corbel" pitchFamily="34" charset="0"/>
              </a:rPr>
              <a:t>en</a:t>
            </a:r>
            <a:r>
              <a:rPr lang="en-US" altLang="es-ES" sz="1100" dirty="0">
                <a:latin typeface="Corbel" pitchFamily="34" charset="0"/>
              </a:rPr>
              <a:t> </a:t>
            </a:r>
            <a:r>
              <a:rPr lang="en-US" altLang="es-ES" sz="1100" dirty="0" err="1">
                <a:latin typeface="Corbel" pitchFamily="34" charset="0"/>
              </a:rPr>
              <a:t>Stammheim</a:t>
            </a:r>
            <a:r>
              <a:rPr lang="en-US" altLang="es-ES" sz="1100" dirty="0">
                <a:latin typeface="Corbel" pitchFamily="34" charset="0"/>
              </a:rPr>
              <a:t>, </a:t>
            </a:r>
            <a:r>
              <a:rPr lang="en-US" altLang="es-ES" sz="1100" dirty="0" err="1">
                <a:latin typeface="Corbel" pitchFamily="34" charset="0"/>
              </a:rPr>
              <a:t>donde</a:t>
            </a:r>
            <a:r>
              <a:rPr lang="en-US" altLang="es-ES" sz="1100" dirty="0">
                <a:latin typeface="Corbel" pitchFamily="34" charset="0"/>
              </a:rPr>
              <a:t> </a:t>
            </a:r>
            <a:r>
              <a:rPr lang="en-US" altLang="es-ES" sz="1100" dirty="0" err="1">
                <a:latin typeface="Corbel" pitchFamily="34" charset="0"/>
              </a:rPr>
              <a:t>fue</a:t>
            </a:r>
            <a:r>
              <a:rPr lang="en-US" altLang="es-ES" sz="1100" dirty="0">
                <a:latin typeface="Corbel" pitchFamily="34" charset="0"/>
              </a:rPr>
              <a:t> </a:t>
            </a:r>
            <a:r>
              <a:rPr lang="en-US" altLang="es-ES" sz="1100" dirty="0" err="1">
                <a:latin typeface="Corbel" pitchFamily="34" charset="0"/>
              </a:rPr>
              <a:t>torturada</a:t>
            </a:r>
            <a:r>
              <a:rPr lang="en-US" altLang="es-ES" sz="1100" dirty="0">
                <a:latin typeface="Corbel" pitchFamily="34" charset="0"/>
              </a:rPr>
              <a:t> y </a:t>
            </a:r>
            <a:r>
              <a:rPr lang="en-US" altLang="es-ES" sz="1100" dirty="0" err="1">
                <a:latin typeface="Corbel" pitchFamily="34" charset="0"/>
              </a:rPr>
              <a:t>donde</a:t>
            </a:r>
            <a:r>
              <a:rPr lang="en-US" altLang="es-ES" sz="1100" dirty="0">
                <a:latin typeface="Corbel" pitchFamily="34" charset="0"/>
              </a:rPr>
              <a:t> </a:t>
            </a:r>
            <a:r>
              <a:rPr lang="en-US" altLang="es-ES" sz="1100" dirty="0" err="1">
                <a:latin typeface="Corbel" pitchFamily="34" charset="0"/>
              </a:rPr>
              <a:t>finalmente</a:t>
            </a:r>
            <a:r>
              <a:rPr lang="en-US" altLang="es-ES" sz="1100" dirty="0">
                <a:latin typeface="Corbel" pitchFamily="34" charset="0"/>
              </a:rPr>
              <a:t> </a:t>
            </a:r>
            <a:r>
              <a:rPr lang="en-US" altLang="es-ES" sz="1100" dirty="0" err="1">
                <a:latin typeface="Corbel" pitchFamily="34" charset="0"/>
              </a:rPr>
              <a:t>moriría</a:t>
            </a:r>
            <a:r>
              <a:rPr lang="en-US" altLang="es-ES" sz="1100" dirty="0">
                <a:latin typeface="Corbel" pitchFamily="34" charset="0"/>
              </a:rPr>
              <a:t>, </a:t>
            </a:r>
            <a:r>
              <a:rPr lang="en-US" altLang="es-ES" sz="1100" dirty="0" err="1">
                <a:latin typeface="Corbel" pitchFamily="34" charset="0"/>
              </a:rPr>
              <a:t>suicidándose</a:t>
            </a:r>
            <a:r>
              <a:rPr lang="en-US" altLang="es-ES" sz="1100" dirty="0">
                <a:latin typeface="Corbel" pitchFamily="34" charset="0"/>
              </a:rPr>
              <a:t> </a:t>
            </a:r>
            <a:r>
              <a:rPr lang="en-US" altLang="es-ES" sz="1100" dirty="0" err="1">
                <a:latin typeface="Corbel" pitchFamily="34" charset="0"/>
              </a:rPr>
              <a:t>según</a:t>
            </a:r>
            <a:r>
              <a:rPr lang="en-US" altLang="es-ES" sz="1100" dirty="0">
                <a:latin typeface="Corbel" pitchFamily="34" charset="0"/>
              </a:rPr>
              <a:t> la </a:t>
            </a:r>
            <a:r>
              <a:rPr lang="en-US" altLang="es-ES" sz="1100" dirty="0" err="1">
                <a:latin typeface="Corbel" pitchFamily="34" charset="0"/>
              </a:rPr>
              <a:t>versión</a:t>
            </a:r>
            <a:r>
              <a:rPr lang="en-US" altLang="es-ES" sz="1100" dirty="0">
                <a:latin typeface="Corbel" pitchFamily="34" charset="0"/>
              </a:rPr>
              <a:t> </a:t>
            </a:r>
            <a:r>
              <a:rPr lang="en-US" altLang="es-ES" sz="1100" dirty="0" err="1">
                <a:latin typeface="Corbel" pitchFamily="34" charset="0"/>
              </a:rPr>
              <a:t>oficial</a:t>
            </a:r>
            <a:r>
              <a:rPr lang="en-US" altLang="es-ES" sz="1100" dirty="0">
                <a:latin typeface="Corbel" pitchFamily="34" charset="0"/>
              </a:rPr>
              <a:t>. </a:t>
            </a:r>
            <a:r>
              <a:rPr lang="en-US" altLang="es-ES" sz="1100" dirty="0" err="1">
                <a:latin typeface="Corbel" pitchFamily="34" charset="0"/>
              </a:rPr>
              <a:t>En</a:t>
            </a:r>
            <a:r>
              <a:rPr lang="en-US" altLang="es-ES" sz="1100" dirty="0">
                <a:latin typeface="Corbel" pitchFamily="34" charset="0"/>
              </a:rPr>
              <a:t> </a:t>
            </a:r>
            <a:r>
              <a:rPr lang="en-US" altLang="es-ES" sz="1100" dirty="0" err="1">
                <a:latin typeface="Corbel" pitchFamily="34" charset="0"/>
              </a:rPr>
              <a:t>su</a:t>
            </a:r>
            <a:r>
              <a:rPr lang="en-US" altLang="es-ES" sz="1100" dirty="0">
                <a:latin typeface="Corbel" pitchFamily="34" charset="0"/>
              </a:rPr>
              <a:t> </a:t>
            </a:r>
            <a:r>
              <a:rPr lang="en-US" altLang="es-ES" sz="1100" dirty="0" err="1">
                <a:latin typeface="Corbel" pitchFamily="34" charset="0"/>
              </a:rPr>
              <a:t>celda</a:t>
            </a:r>
            <a:r>
              <a:rPr lang="en-US" altLang="es-ES" sz="1100" dirty="0">
                <a:latin typeface="Corbel" pitchFamily="34" charset="0"/>
              </a:rPr>
              <a:t> </a:t>
            </a:r>
            <a:r>
              <a:rPr lang="en-US" altLang="es-ES" sz="1100" dirty="0" err="1">
                <a:latin typeface="Corbel" pitchFamily="34" charset="0"/>
              </a:rPr>
              <a:t>escribió</a:t>
            </a:r>
            <a:r>
              <a:rPr lang="en-US" altLang="es-ES" sz="1100" dirty="0">
                <a:latin typeface="Corbel" pitchFamily="34" charset="0"/>
              </a:rPr>
              <a:t> </a:t>
            </a:r>
            <a:r>
              <a:rPr lang="en-US" altLang="es-ES" sz="1100" dirty="0" err="1">
                <a:latin typeface="Corbel" pitchFamily="34" charset="0"/>
              </a:rPr>
              <a:t>varios</a:t>
            </a:r>
            <a:r>
              <a:rPr lang="en-US" altLang="es-ES" sz="1100" dirty="0">
                <a:latin typeface="Corbel" pitchFamily="34" charset="0"/>
              </a:rPr>
              <a:t> versos </a:t>
            </a:r>
            <a:r>
              <a:rPr lang="en-US" altLang="es-ES" sz="1100" dirty="0" err="1">
                <a:latin typeface="Corbel" pitchFamily="34" charset="0"/>
              </a:rPr>
              <a:t>en</a:t>
            </a:r>
            <a:r>
              <a:rPr lang="en-US" altLang="es-ES" sz="1100" dirty="0">
                <a:latin typeface="Corbel" pitchFamily="34" charset="0"/>
              </a:rPr>
              <a:t> </a:t>
            </a:r>
            <a:r>
              <a:rPr lang="en-US" altLang="es-ES" sz="1100" dirty="0" err="1">
                <a:latin typeface="Corbel" pitchFamily="34" charset="0"/>
              </a:rPr>
              <a:t>los</a:t>
            </a:r>
            <a:r>
              <a:rPr lang="en-US" altLang="es-ES" sz="1100" dirty="0">
                <a:latin typeface="Corbel" pitchFamily="34" charset="0"/>
              </a:rPr>
              <a:t> que </a:t>
            </a:r>
            <a:r>
              <a:rPr lang="en-US" altLang="es-ES" sz="1100" dirty="0" err="1">
                <a:latin typeface="Corbel" pitchFamily="34" charset="0"/>
              </a:rPr>
              <a:t>hablaba</a:t>
            </a:r>
            <a:r>
              <a:rPr lang="en-US" altLang="es-ES" sz="1100" dirty="0">
                <a:latin typeface="Corbel" pitchFamily="34" charset="0"/>
              </a:rPr>
              <a:t> de las </a:t>
            </a:r>
            <a:r>
              <a:rPr lang="en-US" altLang="es-ES" sz="1100" dirty="0" err="1">
                <a:latin typeface="Corbel" pitchFamily="34" charset="0"/>
              </a:rPr>
              <a:t>condiciones</a:t>
            </a:r>
            <a:r>
              <a:rPr lang="en-US" altLang="es-ES" sz="1100" dirty="0">
                <a:latin typeface="Corbel" pitchFamily="34" charset="0"/>
              </a:rPr>
              <a:t> </a:t>
            </a:r>
            <a:r>
              <a:rPr lang="en-US" altLang="es-ES" sz="1100" dirty="0" err="1">
                <a:latin typeface="Corbel" pitchFamily="34" charset="0"/>
              </a:rPr>
              <a:t>extremas</a:t>
            </a:r>
            <a:r>
              <a:rPr lang="en-US" altLang="es-ES" sz="1100" dirty="0">
                <a:latin typeface="Corbel" pitchFamily="34" charset="0"/>
              </a:rPr>
              <a:t> del presidio y </a:t>
            </a:r>
            <a:r>
              <a:rPr lang="en-US" altLang="es-ES" sz="1100" dirty="0" err="1">
                <a:latin typeface="Corbel" pitchFamily="34" charset="0"/>
              </a:rPr>
              <a:t>su</a:t>
            </a:r>
            <a:r>
              <a:rPr lang="en-US" altLang="es-ES" sz="1100" dirty="0">
                <a:latin typeface="Corbel" pitchFamily="34" charset="0"/>
              </a:rPr>
              <a:t> </a:t>
            </a:r>
            <a:r>
              <a:rPr lang="en-US" altLang="es-ES" sz="1100" dirty="0" err="1">
                <a:latin typeface="Corbel" pitchFamily="34" charset="0"/>
              </a:rPr>
              <a:t>debilitamiento</a:t>
            </a:r>
            <a:r>
              <a:rPr lang="en-US" altLang="es-ES" sz="1100" dirty="0">
                <a:latin typeface="Corbel" pitchFamily="34" charset="0"/>
              </a:rPr>
              <a:t> </a:t>
            </a:r>
            <a:r>
              <a:rPr lang="en-US" altLang="es-ES" sz="1100" dirty="0" err="1">
                <a:latin typeface="Corbel" pitchFamily="34" charset="0"/>
              </a:rPr>
              <a:t>psicológico</a:t>
            </a:r>
            <a:r>
              <a:rPr lang="en-US" altLang="es-ES" sz="1100" dirty="0">
                <a:latin typeface="Corbel" pitchFamily="34" charset="0"/>
              </a:rPr>
              <a:t>. Este </a:t>
            </a:r>
            <a:r>
              <a:rPr lang="en-US" altLang="es-ES" sz="1100" dirty="0" err="1">
                <a:latin typeface="Corbel" pitchFamily="34" charset="0"/>
              </a:rPr>
              <a:t>texto</a:t>
            </a:r>
            <a:r>
              <a:rPr lang="en-US" altLang="es-ES" sz="1100" dirty="0">
                <a:latin typeface="Corbel" pitchFamily="34" charset="0"/>
              </a:rPr>
              <a:t>, que </a:t>
            </a:r>
            <a:r>
              <a:rPr lang="en-US" altLang="es-ES" sz="1100" dirty="0" err="1">
                <a:latin typeface="Corbel" pitchFamily="34" charset="0"/>
              </a:rPr>
              <a:t>fue</a:t>
            </a:r>
            <a:r>
              <a:rPr lang="en-US" altLang="es-ES" sz="1100" dirty="0">
                <a:latin typeface="Corbel" pitchFamily="34" charset="0"/>
              </a:rPr>
              <a:t> </a:t>
            </a:r>
            <a:r>
              <a:rPr lang="en-US" altLang="es-ES" sz="1100" dirty="0" err="1">
                <a:latin typeface="Corbel" pitchFamily="34" charset="0"/>
              </a:rPr>
              <a:t>publicado</a:t>
            </a:r>
            <a:r>
              <a:rPr lang="en-US" altLang="es-ES" sz="1100" dirty="0">
                <a:latin typeface="Corbel" pitchFamily="34" charset="0"/>
              </a:rPr>
              <a:t> </a:t>
            </a:r>
            <a:r>
              <a:rPr lang="en-US" altLang="es-ES" sz="1100" dirty="0" err="1">
                <a:latin typeface="Corbel" pitchFamily="34" charset="0"/>
              </a:rPr>
              <a:t>por</a:t>
            </a:r>
            <a:r>
              <a:rPr lang="en-US" altLang="es-ES" sz="1100" dirty="0">
                <a:latin typeface="Corbel" pitchFamily="34" charset="0"/>
              </a:rPr>
              <a:t> </a:t>
            </a:r>
            <a:r>
              <a:rPr lang="en-US" altLang="es-ES" sz="1100" dirty="0" err="1">
                <a:latin typeface="Corbel" pitchFamily="34" charset="0"/>
              </a:rPr>
              <a:t>sus</a:t>
            </a:r>
            <a:r>
              <a:rPr lang="en-US" altLang="es-ES" sz="1100" dirty="0">
                <a:latin typeface="Corbel" pitchFamily="34" charset="0"/>
              </a:rPr>
              <a:t> </a:t>
            </a:r>
            <a:r>
              <a:rPr lang="en-US" altLang="es-ES" sz="1100" dirty="0" err="1">
                <a:latin typeface="Corbel" pitchFamily="34" charset="0"/>
              </a:rPr>
              <a:t>defensores</a:t>
            </a:r>
            <a:r>
              <a:rPr lang="en-US" altLang="es-ES" sz="1100" dirty="0">
                <a:latin typeface="Corbel" pitchFamily="34" charset="0"/>
              </a:rPr>
              <a:t> para </a:t>
            </a:r>
            <a:r>
              <a:rPr lang="en-US" altLang="es-ES" sz="1100" dirty="0" err="1">
                <a:latin typeface="Corbel" pitchFamily="34" charset="0"/>
              </a:rPr>
              <a:t>denunciar</a:t>
            </a:r>
            <a:r>
              <a:rPr lang="en-US" altLang="es-ES" sz="1100" dirty="0">
                <a:latin typeface="Corbel" pitchFamily="34" charset="0"/>
              </a:rPr>
              <a:t> las </a:t>
            </a:r>
            <a:r>
              <a:rPr lang="en-US" altLang="es-ES" sz="1100" dirty="0" err="1">
                <a:latin typeface="Corbel" pitchFamily="34" charset="0"/>
              </a:rPr>
              <a:t>torturas</a:t>
            </a:r>
            <a:r>
              <a:rPr lang="en-US" altLang="es-ES" sz="1100" dirty="0">
                <a:latin typeface="Corbel" pitchFamily="34" charset="0"/>
              </a:rPr>
              <a:t>, </a:t>
            </a:r>
            <a:r>
              <a:rPr lang="en-US" altLang="es-ES" sz="1100" dirty="0" err="1">
                <a:latin typeface="Corbel" pitchFamily="34" charset="0"/>
              </a:rPr>
              <a:t>acabó</a:t>
            </a:r>
            <a:r>
              <a:rPr lang="en-US" altLang="es-ES" sz="1100" dirty="0">
                <a:latin typeface="Corbel" pitchFamily="34" charset="0"/>
              </a:rPr>
              <a:t> </a:t>
            </a:r>
            <a:r>
              <a:rPr lang="en-US" altLang="es-ES" sz="1100" dirty="0" err="1">
                <a:latin typeface="Corbel" pitchFamily="34" charset="0"/>
              </a:rPr>
              <a:t>siendo</a:t>
            </a:r>
            <a:r>
              <a:rPr lang="en-US" altLang="es-ES" sz="1100" dirty="0">
                <a:latin typeface="Corbel" pitchFamily="34" charset="0"/>
              </a:rPr>
              <a:t> </a:t>
            </a:r>
            <a:r>
              <a:rPr lang="en-US" altLang="es-ES" sz="1100" dirty="0" err="1">
                <a:latin typeface="Corbel" pitchFamily="34" charset="0"/>
              </a:rPr>
              <a:t>usado</a:t>
            </a:r>
            <a:r>
              <a:rPr lang="en-US" altLang="es-ES" sz="1100" dirty="0">
                <a:latin typeface="Corbel" pitchFamily="34" charset="0"/>
              </a:rPr>
              <a:t> </a:t>
            </a:r>
            <a:r>
              <a:rPr lang="en-US" altLang="es-ES" sz="1100" dirty="0" err="1">
                <a:latin typeface="Corbel" pitchFamily="34" charset="0"/>
              </a:rPr>
              <a:t>por</a:t>
            </a:r>
            <a:r>
              <a:rPr lang="en-US" altLang="es-ES" sz="1100" dirty="0">
                <a:latin typeface="Corbel" pitchFamily="34" charset="0"/>
              </a:rPr>
              <a:t> </a:t>
            </a:r>
            <a:r>
              <a:rPr lang="en-US" altLang="es-ES" sz="1100" dirty="0" err="1">
                <a:latin typeface="Corbel" pitchFamily="34" charset="0"/>
              </a:rPr>
              <a:t>sus</a:t>
            </a:r>
            <a:r>
              <a:rPr lang="en-US" altLang="es-ES" sz="1100" dirty="0">
                <a:latin typeface="Corbel" pitchFamily="34" charset="0"/>
              </a:rPr>
              <a:t> </a:t>
            </a:r>
            <a:r>
              <a:rPr lang="en-US" altLang="es-ES" sz="1100" dirty="0" err="1">
                <a:latin typeface="Corbel" pitchFamily="34" charset="0"/>
              </a:rPr>
              <a:t>detractores</a:t>
            </a:r>
            <a:r>
              <a:rPr lang="en-US" altLang="es-ES" sz="1100" dirty="0">
                <a:latin typeface="Corbel" pitchFamily="34" charset="0"/>
              </a:rPr>
              <a:t> </a:t>
            </a:r>
            <a:r>
              <a:rPr lang="en-US" altLang="es-ES" sz="1100" dirty="0" err="1">
                <a:latin typeface="Corbel" pitchFamily="34" charset="0"/>
              </a:rPr>
              <a:t>como</a:t>
            </a:r>
            <a:r>
              <a:rPr lang="en-US" altLang="es-ES" sz="1100" dirty="0">
                <a:latin typeface="Corbel" pitchFamily="34" charset="0"/>
              </a:rPr>
              <a:t> </a:t>
            </a:r>
            <a:r>
              <a:rPr lang="en-US" altLang="es-ES" sz="1100" dirty="0" err="1">
                <a:latin typeface="Corbel" pitchFamily="34" charset="0"/>
              </a:rPr>
              <a:t>prueba</a:t>
            </a:r>
            <a:r>
              <a:rPr lang="en-US" altLang="es-ES" sz="1100" dirty="0">
                <a:latin typeface="Corbel" pitchFamily="34" charset="0"/>
              </a:rPr>
              <a:t> de un </a:t>
            </a:r>
            <a:r>
              <a:rPr lang="en-US" altLang="es-ES" sz="1100" dirty="0" err="1">
                <a:latin typeface="Corbel" pitchFamily="34" charset="0"/>
              </a:rPr>
              <a:t>comportamiento</a:t>
            </a:r>
            <a:r>
              <a:rPr lang="en-US" altLang="es-ES" sz="1100" dirty="0">
                <a:latin typeface="Corbel" pitchFamily="34" charset="0"/>
              </a:rPr>
              <a:t> </a:t>
            </a:r>
            <a:r>
              <a:rPr lang="en-US" altLang="es-ES" sz="1100" dirty="0" err="1">
                <a:latin typeface="Corbel" pitchFamily="34" charset="0"/>
              </a:rPr>
              <a:t>psicopatológico</a:t>
            </a:r>
            <a:r>
              <a:rPr lang="en-US" altLang="es-ES" sz="1100" dirty="0">
                <a:latin typeface="Corbel" pitchFamily="34" charset="0"/>
              </a:rPr>
              <a:t> que </a:t>
            </a:r>
            <a:r>
              <a:rPr lang="en-US" altLang="es-ES" sz="1100" dirty="0" err="1">
                <a:latin typeface="Corbel" pitchFamily="34" charset="0"/>
              </a:rPr>
              <a:t>desprestigiaba</a:t>
            </a:r>
            <a:r>
              <a:rPr lang="en-US" altLang="es-ES" sz="1100" dirty="0">
                <a:latin typeface="Corbel" pitchFamily="34" charset="0"/>
              </a:rPr>
              <a:t> </a:t>
            </a:r>
            <a:r>
              <a:rPr lang="en-US" altLang="es-ES" sz="1100" dirty="0" err="1">
                <a:latin typeface="Corbel" pitchFamily="34" charset="0"/>
              </a:rPr>
              <a:t>su</a:t>
            </a:r>
            <a:r>
              <a:rPr lang="en-US" altLang="es-ES" sz="1100" dirty="0">
                <a:latin typeface="Corbel" pitchFamily="34" charset="0"/>
              </a:rPr>
              <a:t> </a:t>
            </a:r>
            <a:r>
              <a:rPr lang="en-US" altLang="es-ES" sz="1100" dirty="0" err="1">
                <a:latin typeface="Corbel" pitchFamily="34" charset="0"/>
              </a:rPr>
              <a:t>actividad</a:t>
            </a:r>
            <a:r>
              <a:rPr lang="en-US" altLang="es-ES" sz="1100" dirty="0">
                <a:latin typeface="Corbel" pitchFamily="34" charset="0"/>
              </a:rPr>
              <a:t> </a:t>
            </a:r>
            <a:r>
              <a:rPr lang="en-US" altLang="es-ES" sz="1100" dirty="0" err="1">
                <a:latin typeface="Corbel" pitchFamily="34" charset="0"/>
              </a:rPr>
              <a:t>militante</a:t>
            </a:r>
            <a:r>
              <a:rPr lang="en-US" altLang="es-ES" sz="1100" dirty="0">
                <a:latin typeface="Corbel" pitchFamily="34" charset="0"/>
              </a:rPr>
              <a:t>. </a:t>
            </a:r>
            <a:r>
              <a:rPr lang="en-US" altLang="es-ES" sz="1100" dirty="0" err="1">
                <a:latin typeface="Corbel" pitchFamily="34" charset="0"/>
              </a:rPr>
              <a:t>Tras</a:t>
            </a:r>
            <a:r>
              <a:rPr lang="en-US" altLang="es-ES" sz="1100" dirty="0">
                <a:latin typeface="Corbel" pitchFamily="34" charset="0"/>
              </a:rPr>
              <a:t> </a:t>
            </a:r>
            <a:r>
              <a:rPr lang="en-US" altLang="es-ES" sz="1100" dirty="0" err="1">
                <a:latin typeface="Corbel" pitchFamily="34" charset="0"/>
              </a:rPr>
              <a:t>su</a:t>
            </a:r>
            <a:r>
              <a:rPr lang="en-US" altLang="es-ES" sz="1100" dirty="0">
                <a:latin typeface="Corbel" pitchFamily="34" charset="0"/>
              </a:rPr>
              <a:t> </a:t>
            </a:r>
            <a:r>
              <a:rPr lang="en-US" altLang="es-ES" sz="1100" dirty="0" err="1">
                <a:latin typeface="Corbel" pitchFamily="34" charset="0"/>
              </a:rPr>
              <a:t>muerte</a:t>
            </a:r>
            <a:r>
              <a:rPr lang="en-US" altLang="es-ES" sz="1100" dirty="0">
                <a:latin typeface="Corbel" pitchFamily="34" charset="0"/>
              </a:rPr>
              <a:t>, el </a:t>
            </a:r>
            <a:r>
              <a:rPr lang="en-US" altLang="es-ES" sz="1100" dirty="0" err="1">
                <a:latin typeface="Corbel" pitchFamily="34" charset="0"/>
              </a:rPr>
              <a:t>cerebro</a:t>
            </a:r>
            <a:r>
              <a:rPr lang="en-US" altLang="es-ES" sz="1100" dirty="0">
                <a:latin typeface="Corbel" pitchFamily="34" charset="0"/>
              </a:rPr>
              <a:t> de </a:t>
            </a:r>
            <a:r>
              <a:rPr lang="en-US" altLang="es-ES" sz="1100" dirty="0" err="1">
                <a:latin typeface="Corbel" pitchFamily="34" charset="0"/>
              </a:rPr>
              <a:t>Meinhof</a:t>
            </a:r>
            <a:r>
              <a:rPr lang="en-US" altLang="es-ES" sz="1100" dirty="0">
                <a:latin typeface="Corbel" pitchFamily="34" charset="0"/>
              </a:rPr>
              <a:t> </a:t>
            </a:r>
            <a:r>
              <a:rPr lang="en-US" altLang="es-ES" sz="1100" dirty="0" err="1">
                <a:latin typeface="Corbel" pitchFamily="34" charset="0"/>
              </a:rPr>
              <a:t>pasó</a:t>
            </a:r>
            <a:r>
              <a:rPr lang="en-US" altLang="es-ES" sz="1100" dirty="0">
                <a:latin typeface="Corbel" pitchFamily="34" charset="0"/>
              </a:rPr>
              <a:t> </a:t>
            </a:r>
            <a:r>
              <a:rPr lang="en-US" altLang="es-ES" sz="1100" dirty="0" err="1">
                <a:latin typeface="Corbel" pitchFamily="34" charset="0"/>
              </a:rPr>
              <a:t>por</a:t>
            </a:r>
            <a:r>
              <a:rPr lang="en-US" altLang="es-ES" sz="1100" dirty="0">
                <a:latin typeface="Corbel" pitchFamily="34" charset="0"/>
              </a:rPr>
              <a:t> </a:t>
            </a:r>
            <a:r>
              <a:rPr lang="en-US" altLang="es-ES" sz="1100" dirty="0" err="1">
                <a:latin typeface="Corbel" pitchFamily="34" charset="0"/>
              </a:rPr>
              <a:t>diferentes</a:t>
            </a:r>
            <a:r>
              <a:rPr lang="en-US" altLang="es-ES" sz="1100" dirty="0">
                <a:latin typeface="Corbel" pitchFamily="34" charset="0"/>
              </a:rPr>
              <a:t> </a:t>
            </a:r>
            <a:r>
              <a:rPr lang="en-US" altLang="es-ES" sz="1100" dirty="0" err="1">
                <a:latin typeface="Corbel" pitchFamily="34" charset="0"/>
              </a:rPr>
              <a:t>investigaciones</a:t>
            </a:r>
            <a:r>
              <a:rPr lang="en-US" altLang="es-ES" sz="1100" dirty="0">
                <a:latin typeface="Corbel" pitchFamily="34" charset="0"/>
              </a:rPr>
              <a:t> </a:t>
            </a:r>
            <a:r>
              <a:rPr lang="en-US" altLang="es-ES" sz="1100" dirty="0" err="1">
                <a:latin typeface="Corbel" pitchFamily="34" charset="0"/>
              </a:rPr>
              <a:t>científicas</a:t>
            </a:r>
            <a:r>
              <a:rPr lang="en-US" altLang="es-ES" sz="1100" dirty="0">
                <a:latin typeface="Corbel" pitchFamily="34" charset="0"/>
              </a:rPr>
              <a:t> </a:t>
            </a:r>
            <a:r>
              <a:rPr lang="en-US" altLang="es-ES" sz="1100" dirty="0" err="1">
                <a:latin typeface="Corbel" pitchFamily="34" charset="0"/>
              </a:rPr>
              <a:t>durante</a:t>
            </a:r>
            <a:r>
              <a:rPr lang="en-US" altLang="es-ES" sz="1100" dirty="0">
                <a:latin typeface="Corbel" pitchFamily="34" charset="0"/>
              </a:rPr>
              <a:t> 26 </a:t>
            </a:r>
            <a:r>
              <a:rPr lang="en-US" altLang="es-ES" sz="1100" dirty="0" err="1">
                <a:latin typeface="Corbel" pitchFamily="34" charset="0"/>
              </a:rPr>
              <a:t>años</a:t>
            </a:r>
            <a:r>
              <a:rPr lang="en-US" altLang="es-ES" sz="1100" dirty="0">
                <a:latin typeface="Corbel" pitchFamily="34" charset="0"/>
              </a:rPr>
              <a:t> hasta que, </a:t>
            </a:r>
            <a:r>
              <a:rPr lang="en-US" altLang="es-ES" sz="1100" dirty="0" err="1">
                <a:latin typeface="Corbel" pitchFamily="34" charset="0"/>
              </a:rPr>
              <a:t>por</a:t>
            </a:r>
            <a:r>
              <a:rPr lang="en-US" altLang="es-ES" sz="1100" dirty="0">
                <a:latin typeface="Corbel" pitchFamily="34" charset="0"/>
              </a:rPr>
              <a:t> fin </a:t>
            </a:r>
            <a:r>
              <a:rPr lang="en-US" altLang="es-ES" sz="1100" dirty="0" err="1">
                <a:latin typeface="Corbel" pitchFamily="34" charset="0"/>
              </a:rPr>
              <a:t>en</a:t>
            </a:r>
            <a:r>
              <a:rPr lang="en-US" altLang="es-ES" sz="1100" dirty="0">
                <a:latin typeface="Corbel" pitchFamily="34" charset="0"/>
              </a:rPr>
              <a:t> 2002, </a:t>
            </a:r>
            <a:r>
              <a:rPr lang="en-US" altLang="es-ES" sz="1100" dirty="0" err="1">
                <a:latin typeface="Corbel" pitchFamily="34" charset="0"/>
              </a:rPr>
              <a:t>fue</a:t>
            </a:r>
            <a:r>
              <a:rPr lang="en-US" altLang="es-ES" sz="1100" dirty="0">
                <a:latin typeface="Corbel" pitchFamily="34" charset="0"/>
              </a:rPr>
              <a:t> </a:t>
            </a:r>
            <a:r>
              <a:rPr lang="en-US" altLang="es-ES" sz="1100" dirty="0" err="1">
                <a:latin typeface="Corbel" pitchFamily="34" charset="0"/>
              </a:rPr>
              <a:t>devuelto</a:t>
            </a:r>
            <a:r>
              <a:rPr lang="en-US" altLang="es-ES" sz="1100" dirty="0">
                <a:latin typeface="Corbel" pitchFamily="34" charset="0"/>
              </a:rPr>
              <a:t> a la </a:t>
            </a:r>
            <a:r>
              <a:rPr lang="en-US" altLang="es-ES" sz="1100" dirty="0" err="1">
                <a:latin typeface="Corbel" pitchFamily="34" charset="0"/>
              </a:rPr>
              <a:t>sus</a:t>
            </a:r>
            <a:r>
              <a:rPr lang="en-US" altLang="es-ES" sz="1100" dirty="0">
                <a:latin typeface="Corbel" pitchFamily="34" charset="0"/>
              </a:rPr>
              <a:t> </a:t>
            </a:r>
            <a:r>
              <a:rPr lang="en-US" altLang="es-ES" sz="1100" dirty="0" err="1">
                <a:latin typeface="Corbel" pitchFamily="34" charset="0"/>
              </a:rPr>
              <a:t>familiares</a:t>
            </a:r>
            <a:r>
              <a:rPr lang="en-US" altLang="es-ES" sz="1100" dirty="0">
                <a:latin typeface="Corbel" pitchFamily="34" charset="0"/>
              </a:rPr>
              <a:t> para </a:t>
            </a:r>
            <a:r>
              <a:rPr lang="en-US" altLang="es-ES" sz="1100" dirty="0" err="1">
                <a:latin typeface="Corbel" pitchFamily="34" charset="0"/>
              </a:rPr>
              <a:t>ser</a:t>
            </a:r>
            <a:r>
              <a:rPr lang="en-US" altLang="es-ES" sz="1100" dirty="0">
                <a:latin typeface="Corbel" pitchFamily="34" charset="0"/>
              </a:rPr>
              <a:t> </a:t>
            </a:r>
            <a:r>
              <a:rPr lang="en-US" altLang="es-ES" sz="1100" dirty="0" err="1">
                <a:latin typeface="Corbel" pitchFamily="34" charset="0"/>
              </a:rPr>
              <a:t>enterrado</a:t>
            </a:r>
            <a:r>
              <a:rPr lang="en-US" altLang="es-ES" sz="1100" dirty="0">
                <a:latin typeface="Corbel" pitchFamily="34" charset="0"/>
              </a:rPr>
              <a:t> junto al resto de </a:t>
            </a:r>
            <a:r>
              <a:rPr lang="en-US" altLang="es-ES" sz="1100" dirty="0" err="1">
                <a:latin typeface="Corbel" pitchFamily="34" charset="0"/>
              </a:rPr>
              <a:t>su</a:t>
            </a:r>
            <a:r>
              <a:rPr lang="en-US" altLang="es-ES" sz="1100" dirty="0">
                <a:latin typeface="Corbel" pitchFamily="34" charset="0"/>
              </a:rPr>
              <a:t> </a:t>
            </a:r>
            <a:r>
              <a:rPr lang="en-US" altLang="es-ES" sz="1100" dirty="0" err="1">
                <a:latin typeface="Corbel" pitchFamily="34" charset="0"/>
              </a:rPr>
              <a:t>cuerpo</a:t>
            </a:r>
            <a:r>
              <a:rPr lang="en-US" altLang="es-ES" sz="1100" dirty="0">
                <a:latin typeface="Corbel" pitchFamily="34" charset="0"/>
              </a:rPr>
              <a:t>. </a:t>
            </a:r>
            <a:r>
              <a:rPr lang="en-US" altLang="es-ES" sz="1100" dirty="0" err="1">
                <a:latin typeface="Corbel" pitchFamily="34" charset="0"/>
              </a:rPr>
              <a:t>Alán</a:t>
            </a:r>
            <a:r>
              <a:rPr lang="en-US" altLang="es-ES" sz="1100" dirty="0">
                <a:latin typeface="Corbel" pitchFamily="34" charset="0"/>
              </a:rPr>
              <a:t> Carrasco </a:t>
            </a:r>
            <a:r>
              <a:rPr lang="en-US" altLang="es-ES" sz="1100" dirty="0" err="1">
                <a:latin typeface="Corbel" pitchFamily="34" charset="0"/>
              </a:rPr>
              <a:t>rescata</a:t>
            </a:r>
            <a:r>
              <a:rPr lang="en-US" altLang="es-ES" sz="1100" dirty="0">
                <a:latin typeface="Corbel" pitchFamily="34" charset="0"/>
              </a:rPr>
              <a:t> </a:t>
            </a:r>
            <a:r>
              <a:rPr lang="en-US" altLang="es-ES" sz="1100" dirty="0" err="1">
                <a:latin typeface="Corbel" pitchFamily="34" charset="0"/>
              </a:rPr>
              <a:t>este</a:t>
            </a:r>
            <a:r>
              <a:rPr lang="en-US" altLang="es-ES" sz="1100" dirty="0">
                <a:latin typeface="Corbel" pitchFamily="34" charset="0"/>
              </a:rPr>
              <a:t> </a:t>
            </a:r>
            <a:r>
              <a:rPr lang="en-US" altLang="es-ES" sz="1100" dirty="0" err="1">
                <a:latin typeface="Corbel" pitchFamily="34" charset="0"/>
              </a:rPr>
              <a:t>episodio</a:t>
            </a:r>
            <a:r>
              <a:rPr lang="en-US" altLang="es-ES" sz="1100" dirty="0">
                <a:latin typeface="Corbel" pitchFamily="34" charset="0"/>
              </a:rPr>
              <a:t> </a:t>
            </a:r>
            <a:r>
              <a:rPr lang="en-US" altLang="es-ES" sz="1100" dirty="0" err="1">
                <a:latin typeface="Corbel" pitchFamily="34" charset="0"/>
              </a:rPr>
              <a:t>histórico</a:t>
            </a:r>
            <a:r>
              <a:rPr lang="en-US" altLang="es-ES" sz="1100" dirty="0">
                <a:latin typeface="Corbel" pitchFamily="34" charset="0"/>
              </a:rPr>
              <a:t> a </a:t>
            </a:r>
            <a:r>
              <a:rPr lang="en-US" altLang="es-ES" sz="1100" dirty="0" err="1">
                <a:latin typeface="Corbel" pitchFamily="34" charset="0"/>
              </a:rPr>
              <a:t>partir</a:t>
            </a:r>
            <a:r>
              <a:rPr lang="en-US" altLang="es-ES" sz="1100" dirty="0">
                <a:latin typeface="Corbel" pitchFamily="34" charset="0"/>
              </a:rPr>
              <a:t> de </a:t>
            </a:r>
            <a:r>
              <a:rPr lang="en-US" altLang="es-ES" sz="1100" dirty="0" err="1">
                <a:latin typeface="Corbel" pitchFamily="34" charset="0"/>
              </a:rPr>
              <a:t>una</a:t>
            </a:r>
            <a:r>
              <a:rPr lang="en-US" altLang="es-ES" sz="1100" dirty="0">
                <a:latin typeface="Corbel" pitchFamily="34" charset="0"/>
              </a:rPr>
              <a:t> </a:t>
            </a:r>
            <a:r>
              <a:rPr lang="en-US" altLang="es-ES" sz="1100" dirty="0" err="1">
                <a:latin typeface="Corbel" pitchFamily="34" charset="0"/>
              </a:rPr>
              <a:t>caja</a:t>
            </a:r>
            <a:r>
              <a:rPr lang="en-US" altLang="es-ES" sz="1100" dirty="0">
                <a:latin typeface="Corbel" pitchFamily="34" charset="0"/>
              </a:rPr>
              <a:t> de luz que </a:t>
            </a:r>
            <a:r>
              <a:rPr lang="en-US" altLang="es-ES" sz="1100" dirty="0" err="1">
                <a:latin typeface="Corbel" pitchFamily="34" charset="0"/>
              </a:rPr>
              <a:t>muestra</a:t>
            </a:r>
            <a:r>
              <a:rPr lang="en-US" altLang="es-ES" sz="1100" dirty="0">
                <a:latin typeface="Corbel" pitchFamily="34" charset="0"/>
              </a:rPr>
              <a:t> y </a:t>
            </a:r>
            <a:r>
              <a:rPr lang="en-US" altLang="es-ES" sz="1100" dirty="0" err="1">
                <a:latin typeface="Corbel" pitchFamily="34" charset="0"/>
              </a:rPr>
              <a:t>oculta</a:t>
            </a:r>
            <a:r>
              <a:rPr lang="en-US" altLang="es-ES" sz="1100" dirty="0">
                <a:latin typeface="Corbel" pitchFamily="34" charset="0"/>
              </a:rPr>
              <a:t> </a:t>
            </a:r>
            <a:r>
              <a:rPr lang="en-US" altLang="es-ES" sz="1100" dirty="0" err="1">
                <a:latin typeface="Corbel" pitchFamily="34" charset="0"/>
              </a:rPr>
              <a:t>alternamente</a:t>
            </a:r>
            <a:r>
              <a:rPr lang="en-US" altLang="es-ES" sz="1100" dirty="0">
                <a:latin typeface="Corbel" pitchFamily="34" charset="0"/>
              </a:rPr>
              <a:t> la imagen del </a:t>
            </a:r>
            <a:r>
              <a:rPr lang="en-US" altLang="es-ES" sz="1100" dirty="0" err="1">
                <a:latin typeface="Corbel" pitchFamily="34" charset="0"/>
              </a:rPr>
              <a:t>cerebro</a:t>
            </a:r>
            <a:r>
              <a:rPr lang="en-US" altLang="es-ES" sz="1100" dirty="0">
                <a:latin typeface="Corbel" pitchFamily="34" charset="0"/>
              </a:rPr>
              <a:t> y las palabras de </a:t>
            </a:r>
            <a:r>
              <a:rPr lang="en-US" altLang="es-ES" sz="1100" dirty="0" err="1">
                <a:latin typeface="Corbel" pitchFamily="34" charset="0"/>
              </a:rPr>
              <a:t>Meinhof</a:t>
            </a:r>
            <a:r>
              <a:rPr lang="en-US" altLang="es-ES" sz="1100" dirty="0">
                <a:latin typeface="Corbel" pitchFamily="34" charset="0"/>
              </a:rPr>
              <a:t>, </a:t>
            </a:r>
            <a:r>
              <a:rPr lang="en-US" altLang="es-ES" sz="1100" dirty="0" err="1">
                <a:latin typeface="Corbel" pitchFamily="34" charset="0"/>
              </a:rPr>
              <a:t>creando</a:t>
            </a:r>
            <a:r>
              <a:rPr lang="en-US" altLang="es-ES" sz="1100" dirty="0">
                <a:latin typeface="Corbel" pitchFamily="34" charset="0"/>
              </a:rPr>
              <a:t> </a:t>
            </a:r>
            <a:r>
              <a:rPr lang="en-US" altLang="es-ES" sz="1100" dirty="0" err="1">
                <a:latin typeface="Corbel" pitchFamily="34" charset="0"/>
              </a:rPr>
              <a:t>así</a:t>
            </a:r>
            <a:r>
              <a:rPr lang="en-US" altLang="es-ES" sz="1100" dirty="0">
                <a:latin typeface="Corbel" pitchFamily="34" charset="0"/>
              </a:rPr>
              <a:t> </a:t>
            </a:r>
            <a:r>
              <a:rPr lang="en-US" altLang="es-ES" sz="1100" dirty="0" err="1">
                <a:latin typeface="Corbel" pitchFamily="34" charset="0"/>
              </a:rPr>
              <a:t>una</a:t>
            </a:r>
            <a:r>
              <a:rPr lang="en-US" altLang="es-ES" sz="1100" dirty="0">
                <a:latin typeface="Corbel" pitchFamily="34" charset="0"/>
              </a:rPr>
              <a:t> </a:t>
            </a:r>
            <a:r>
              <a:rPr lang="en-US" altLang="es-ES" sz="1100" dirty="0" err="1">
                <a:latin typeface="Corbel" pitchFamily="34" charset="0"/>
              </a:rPr>
              <a:t>alegoría</a:t>
            </a:r>
            <a:r>
              <a:rPr lang="en-US" altLang="es-ES" sz="1100" dirty="0">
                <a:latin typeface="Corbel" pitchFamily="34" charset="0"/>
              </a:rPr>
              <a:t> que </a:t>
            </a:r>
            <a:r>
              <a:rPr lang="en-US" altLang="es-ES" sz="1100" dirty="0" err="1">
                <a:latin typeface="Corbel" pitchFamily="34" charset="0"/>
              </a:rPr>
              <a:t>cuestiona</a:t>
            </a:r>
            <a:r>
              <a:rPr lang="en-US" altLang="es-ES" sz="1100" dirty="0">
                <a:latin typeface="Corbel" pitchFamily="34" charset="0"/>
              </a:rPr>
              <a:t> no </a:t>
            </a:r>
            <a:r>
              <a:rPr lang="en-US" altLang="es-ES" sz="1100" dirty="0" err="1">
                <a:latin typeface="Corbel" pitchFamily="34" charset="0"/>
              </a:rPr>
              <a:t>sólo</a:t>
            </a:r>
            <a:r>
              <a:rPr lang="en-US" altLang="es-ES" sz="1100" dirty="0">
                <a:latin typeface="Corbel" pitchFamily="34" charset="0"/>
              </a:rPr>
              <a:t> el </a:t>
            </a:r>
            <a:r>
              <a:rPr lang="en-US" altLang="es-ES" sz="1100" dirty="0" err="1">
                <a:latin typeface="Corbel" pitchFamily="34" charset="0"/>
              </a:rPr>
              <a:t>relato</a:t>
            </a:r>
            <a:r>
              <a:rPr lang="en-US" altLang="es-ES" sz="1100" dirty="0">
                <a:latin typeface="Corbel" pitchFamily="34" charset="0"/>
              </a:rPr>
              <a:t> </a:t>
            </a:r>
            <a:r>
              <a:rPr lang="en-US" altLang="es-ES" sz="1100" dirty="0" err="1">
                <a:latin typeface="Corbel" pitchFamily="34" charset="0"/>
              </a:rPr>
              <a:t>histórico</a:t>
            </a:r>
            <a:r>
              <a:rPr lang="en-US" altLang="es-ES" sz="1100" dirty="0">
                <a:latin typeface="Corbel" pitchFamily="34" charset="0"/>
              </a:rPr>
              <a:t> </a:t>
            </a:r>
            <a:r>
              <a:rPr lang="en-US" altLang="es-ES" sz="1100" dirty="0" err="1">
                <a:latin typeface="Corbel" pitchFamily="34" charset="0"/>
              </a:rPr>
              <a:t>oficial</a:t>
            </a:r>
            <a:r>
              <a:rPr lang="en-US" altLang="es-ES" sz="1100" dirty="0">
                <a:latin typeface="Corbel" pitchFamily="34" charset="0"/>
              </a:rPr>
              <a:t> </a:t>
            </a:r>
            <a:r>
              <a:rPr lang="en-US" altLang="es-ES" sz="1100" dirty="0" err="1">
                <a:latin typeface="Corbel" pitchFamily="34" charset="0"/>
              </a:rPr>
              <a:t>sino</a:t>
            </a:r>
            <a:r>
              <a:rPr lang="en-US" altLang="es-ES" sz="1100" dirty="0">
                <a:latin typeface="Corbel" pitchFamily="34" charset="0"/>
              </a:rPr>
              <a:t> la </a:t>
            </a:r>
            <a:r>
              <a:rPr lang="en-US" altLang="es-ES" sz="1100" dirty="0" err="1">
                <a:latin typeface="Corbel" pitchFamily="34" charset="0"/>
              </a:rPr>
              <a:t>capacidad</a:t>
            </a:r>
            <a:r>
              <a:rPr lang="en-US" altLang="es-ES" sz="1100" dirty="0">
                <a:latin typeface="Corbel" pitchFamily="34" charset="0"/>
              </a:rPr>
              <a:t> de las </a:t>
            </a:r>
            <a:r>
              <a:rPr lang="en-US" altLang="es-ES" sz="1100" dirty="0" err="1">
                <a:latin typeface="Corbel" pitchFamily="34" charset="0"/>
              </a:rPr>
              <a:t>imágenes</a:t>
            </a:r>
            <a:r>
              <a:rPr lang="en-US" altLang="es-ES" sz="1100" dirty="0">
                <a:latin typeface="Corbel" pitchFamily="34" charset="0"/>
              </a:rPr>
              <a:t> y </a:t>
            </a:r>
            <a:r>
              <a:rPr lang="en-US" altLang="es-ES" sz="1100" dirty="0" err="1">
                <a:latin typeface="Corbel" pitchFamily="34" charset="0"/>
              </a:rPr>
              <a:t>los</a:t>
            </a:r>
            <a:r>
              <a:rPr lang="en-US" altLang="es-ES" sz="1100" dirty="0">
                <a:latin typeface="Corbel" pitchFamily="34" charset="0"/>
              </a:rPr>
              <a:t> </a:t>
            </a:r>
            <a:r>
              <a:rPr lang="en-US" altLang="es-ES" sz="1100" dirty="0" err="1">
                <a:latin typeface="Corbel" pitchFamily="34" charset="0"/>
              </a:rPr>
              <a:t>textos</a:t>
            </a:r>
            <a:r>
              <a:rPr lang="en-US" altLang="es-ES" sz="1100" dirty="0">
                <a:latin typeface="Corbel" pitchFamily="34" charset="0"/>
              </a:rPr>
              <a:t> para </a:t>
            </a:r>
            <a:r>
              <a:rPr lang="en-US" altLang="es-ES" sz="1100" dirty="0" err="1">
                <a:latin typeface="Corbel" pitchFamily="34" charset="0"/>
              </a:rPr>
              <a:t>servir</a:t>
            </a:r>
            <a:r>
              <a:rPr lang="en-US" altLang="es-ES" sz="1100" dirty="0">
                <a:latin typeface="Corbel" pitchFamily="34" charset="0"/>
              </a:rPr>
              <a:t> a </a:t>
            </a:r>
            <a:r>
              <a:rPr lang="en-US" altLang="es-ES" sz="1100" dirty="0" err="1">
                <a:latin typeface="Corbel" pitchFamily="34" charset="0"/>
              </a:rPr>
              <a:t>unos</a:t>
            </a:r>
            <a:r>
              <a:rPr lang="en-US" altLang="es-ES" sz="1100" dirty="0">
                <a:latin typeface="Corbel" pitchFamily="34" charset="0"/>
              </a:rPr>
              <a:t> </a:t>
            </a:r>
            <a:r>
              <a:rPr lang="en-US" altLang="es-ES" sz="1100" dirty="0" err="1">
                <a:latin typeface="Corbel" pitchFamily="34" charset="0"/>
              </a:rPr>
              <a:t>intereses</a:t>
            </a:r>
            <a:r>
              <a:rPr lang="en-US" altLang="es-ES" sz="1100" dirty="0">
                <a:latin typeface="Corbel" pitchFamily="34" charset="0"/>
              </a:rPr>
              <a:t> </a:t>
            </a:r>
            <a:r>
              <a:rPr lang="en-US" altLang="es-ES" sz="1100" dirty="0" err="1">
                <a:latin typeface="Corbel" pitchFamily="34" charset="0"/>
              </a:rPr>
              <a:t>parciales</a:t>
            </a:r>
            <a:r>
              <a:rPr lang="en-US" altLang="es-ES" sz="1100" dirty="0">
                <a:latin typeface="Corbel" pitchFamily="34" charset="0"/>
              </a:rPr>
              <a:t>.</a:t>
            </a:r>
          </a:p>
          <a:p>
            <a:pPr>
              <a:spcBef>
                <a:spcPct val="0"/>
              </a:spcBef>
              <a:buNone/>
            </a:pPr>
            <a:endParaRPr lang="es-ES" altLang="es-ES" sz="1100" dirty="0">
              <a:latin typeface="Corbel" pitchFamily="34" charset="0"/>
            </a:endParaRPr>
          </a:p>
          <a:p>
            <a:pPr>
              <a:spcBef>
                <a:spcPct val="0"/>
              </a:spcBef>
              <a:buNone/>
            </a:pPr>
            <a:endParaRPr lang="es-ES" altLang="es-ES" sz="1100" dirty="0">
              <a:latin typeface="Corbel" pitchFamily="34" charset="0"/>
            </a:endParaRPr>
          </a:p>
        </p:txBody>
      </p:sp>
      <p:pic>
        <p:nvPicPr>
          <p:cNvPr id="18435" name="Picture 6" descr="\\servidoradn\Usr\ADN\LOGOS-Hojas Tipo\LOGOS\Logo ADN2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a:extLst>
              <a:ext uri="{FF2B5EF4-FFF2-40B4-BE49-F238E27FC236}">
                <a16:creationId xmlns:a16="http://schemas.microsoft.com/office/drawing/2014/main" xmlns="" id="{1C9EA179-B79C-4BB5-97B3-3DDE84656D7A}"/>
              </a:ext>
            </a:extLst>
          </p:cNvPr>
          <p:cNvSpPr/>
          <p:nvPr/>
        </p:nvSpPr>
        <p:spPr>
          <a:xfrm>
            <a:off x="65088" y="539750"/>
            <a:ext cx="2500312" cy="862013"/>
          </a:xfrm>
          <a:prstGeom prst="rect">
            <a:avLst/>
          </a:prstGeom>
        </p:spPr>
        <p:txBody>
          <a:bodyPr>
            <a:spAutoFit/>
          </a:bodyPr>
          <a:lstStyle/>
          <a:p>
            <a:pPr eaLnBrk="1" fontAlgn="auto" hangingPunct="1">
              <a:spcBef>
                <a:spcPts val="0"/>
              </a:spcBef>
              <a:spcAft>
                <a:spcPts val="0"/>
              </a:spcAft>
              <a:defRPr/>
            </a:pPr>
            <a:r>
              <a:rPr lang="es-ES" sz="1000" dirty="0">
                <a:latin typeface="Corbel" pitchFamily="34" charset="0"/>
              </a:rPr>
              <a:t>c/ Mallorca, 205</a:t>
            </a:r>
          </a:p>
          <a:p>
            <a:pPr eaLnBrk="1" fontAlgn="auto" hangingPunct="1">
              <a:spcBef>
                <a:spcPts val="0"/>
              </a:spcBef>
              <a:spcAft>
                <a:spcPts val="0"/>
              </a:spcAft>
              <a:defRPr/>
            </a:pPr>
            <a:r>
              <a:rPr lang="es-ES" sz="1000" dirty="0">
                <a:latin typeface="Corbel" pitchFamily="34" charset="0"/>
              </a:rPr>
              <a:t>08036 Barcelona</a:t>
            </a:r>
          </a:p>
          <a:p>
            <a:pPr eaLnBrk="1" fontAlgn="auto" hangingPunct="1">
              <a:spcBef>
                <a:spcPts val="0"/>
              </a:spcBef>
              <a:spcAft>
                <a:spcPts val="0"/>
              </a:spcAft>
              <a:defRPr/>
            </a:pPr>
            <a:r>
              <a:rPr lang="es-ES" sz="1000" dirty="0">
                <a:latin typeface="Corbel" pitchFamily="34" charset="0"/>
              </a:rPr>
              <a:t>T. (+34) 93 451 0064</a:t>
            </a:r>
          </a:p>
          <a:p>
            <a:pPr eaLnBrk="1" fontAlgn="auto" hangingPunct="1">
              <a:spcBef>
                <a:spcPts val="0"/>
              </a:spcBef>
              <a:spcAft>
                <a:spcPts val="0"/>
              </a:spcAft>
              <a:defRPr/>
            </a:pPr>
            <a:r>
              <a:rPr lang="es-ES" sz="1000" dirty="0" err="1">
                <a:solidFill>
                  <a:schemeClr val="tx1">
                    <a:lumMod val="95000"/>
                    <a:lumOff val="5000"/>
                  </a:schemeClr>
                </a:solidFill>
                <a:latin typeface="Corbel" pitchFamily="34" charset="0"/>
              </a:rPr>
              <a:t>info@adngaleria.com</a:t>
            </a:r>
            <a:endParaRPr lang="es-ES" sz="1000" dirty="0">
              <a:solidFill>
                <a:schemeClr val="tx1">
                  <a:lumMod val="95000"/>
                  <a:lumOff val="5000"/>
                </a:schemeClr>
              </a:solidFill>
              <a:latin typeface="Corbel" pitchFamily="34" charset="0"/>
            </a:endParaRPr>
          </a:p>
          <a:p>
            <a:pPr eaLnBrk="1" fontAlgn="auto" hangingPunct="1">
              <a:spcBef>
                <a:spcPts val="0"/>
              </a:spcBef>
              <a:spcAft>
                <a:spcPts val="0"/>
              </a:spcAft>
              <a:defRPr/>
            </a:pPr>
            <a:r>
              <a:rPr lang="es-ES" sz="1000" dirty="0" err="1">
                <a:solidFill>
                  <a:schemeClr val="tx1">
                    <a:lumMod val="95000"/>
                    <a:lumOff val="5000"/>
                  </a:schemeClr>
                </a:solidFill>
                <a:latin typeface="Corbel" pitchFamily="34" charset="0"/>
              </a:rPr>
              <a:t>www.adngaleria.com</a:t>
            </a:r>
            <a:endParaRPr lang="es-ES" sz="1000" dirty="0">
              <a:solidFill>
                <a:schemeClr val="tx1">
                  <a:lumMod val="95000"/>
                  <a:lumOff val="5000"/>
                </a:schemeClr>
              </a:solidFill>
              <a:latin typeface="Corbel" pitchFamily="34" charset="0"/>
            </a:endParaRPr>
          </a:p>
        </p:txBody>
      </p:sp>
    </p:spTree>
    <p:extLst>
      <p:ext uri="{BB962C8B-B14F-4D97-AF65-F5344CB8AC3E}">
        <p14:creationId xmlns:p14="http://schemas.microsoft.com/office/powerpoint/2010/main" val="1068584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0682" y="2248862"/>
            <a:ext cx="576064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dirty="0">
                <a:latin typeface="Corbel" pitchFamily="34" charset="0"/>
                <a:ea typeface="Calibri" pitchFamily="34" charset="0"/>
                <a:cs typeface="Times New Roman" pitchFamily="18" charset="0"/>
              </a:rPr>
              <a:t>2017</a:t>
            </a:r>
          </a:p>
          <a:p>
            <a:pPr>
              <a:spcBef>
                <a:spcPct val="0"/>
              </a:spcBef>
              <a:buNone/>
            </a:pPr>
            <a:r>
              <a:rPr lang="en-US" altLang="es-ES" sz="1100" dirty="0">
                <a:latin typeface="Corbel" pitchFamily="34" charset="0"/>
                <a:ea typeface="Calibri" pitchFamily="34" charset="0"/>
                <a:cs typeface="Times New Roman" pitchFamily="18" charset="0"/>
              </a:rPr>
              <a:t>La </a:t>
            </a:r>
            <a:r>
              <a:rPr lang="en-US" altLang="es-ES" sz="1100" dirty="0" err="1">
                <a:latin typeface="Corbel" pitchFamily="34" charset="0"/>
                <a:ea typeface="Calibri" pitchFamily="34" charset="0"/>
                <a:cs typeface="Times New Roman" pitchFamily="18" charset="0"/>
              </a:rPr>
              <a:t>revolución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ficción</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ficción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revolución</a:t>
            </a:r>
            <a:r>
              <a:rPr lang="en-US" altLang="es-ES" sz="1100" dirty="0">
                <a:latin typeface="Corbel" pitchFamily="34" charset="0"/>
                <a:ea typeface="Calibri" pitchFamily="34" charset="0"/>
                <a:cs typeface="Times New Roman" pitchFamily="18" charset="0"/>
              </a:rPr>
              <a:t>. Un </a:t>
            </a:r>
            <a:r>
              <a:rPr lang="en-US" altLang="es-ES" sz="1100" dirty="0" err="1">
                <a:latin typeface="Corbel" pitchFamily="34" charset="0"/>
                <a:ea typeface="Calibri" pitchFamily="34" charset="0"/>
                <a:cs typeface="Times New Roman" pitchFamily="18" charset="0"/>
              </a:rPr>
              <a:t>ensayo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EINA</a:t>
            </a:r>
            <a:r>
              <a:rPr lang="en-US" altLang="es-ES" sz="1100" dirty="0">
                <a:latin typeface="Corbel" pitchFamily="34" charset="0"/>
                <a:ea typeface="Calibri" pitchFamily="34" charset="0"/>
                <a:cs typeface="Times New Roman" pitchFamily="18" charset="0"/>
              </a:rPr>
              <a:t>, Barcelona.</a:t>
            </a:r>
          </a:p>
          <a:p>
            <a:pPr>
              <a:spcBef>
                <a:spcPct val="0"/>
              </a:spcBef>
              <a:buNone/>
            </a:pPr>
            <a:r>
              <a:rPr lang="en-US" altLang="es-ES" sz="1100" dirty="0">
                <a:latin typeface="Corbel" pitchFamily="34" charset="0"/>
                <a:ea typeface="Calibri" pitchFamily="34" charset="0"/>
                <a:cs typeface="Times New Roman" pitchFamily="18" charset="0"/>
              </a:rPr>
              <a:t>Doppelgänger, Centre </a:t>
            </a:r>
            <a:r>
              <a:rPr lang="en-US" altLang="es-ES" sz="1100" dirty="0" err="1">
                <a:latin typeface="Corbel" pitchFamily="34" charset="0"/>
                <a:ea typeface="Calibri" pitchFamily="34" charset="0"/>
                <a:cs typeface="Times New Roman" pitchFamily="18" charset="0"/>
              </a:rPr>
              <a:t>d’Arts</a:t>
            </a:r>
            <a:r>
              <a:rPr lang="en-US" altLang="es-ES" sz="1100" dirty="0">
                <a:latin typeface="Corbel" pitchFamily="34" charset="0"/>
                <a:ea typeface="Calibri" pitchFamily="34" charset="0"/>
                <a:cs typeface="Times New Roman" pitchFamily="18" charset="0"/>
              </a:rPr>
              <a:t> Santa </a:t>
            </a:r>
            <a:r>
              <a:rPr lang="en-US" altLang="es-ES" sz="1100" dirty="0" err="1">
                <a:latin typeface="Corbel" pitchFamily="34" charset="0"/>
                <a:ea typeface="Calibri" pitchFamily="34" charset="0"/>
                <a:cs typeface="Times New Roman" pitchFamily="18" charset="0"/>
              </a:rPr>
              <a:t>Mònica</a:t>
            </a:r>
            <a:r>
              <a:rPr lang="en-US" altLang="es-ES" sz="1100" dirty="0">
                <a:latin typeface="Corbel" pitchFamily="34" charset="0"/>
                <a:ea typeface="Calibri" pitchFamily="34" charset="0"/>
                <a:cs typeface="Times New Roman" pitchFamily="18" charset="0"/>
              </a:rPr>
              <a:t>, Barcelona.  Me </a:t>
            </a:r>
            <a:r>
              <a:rPr lang="en-US" altLang="es-ES" sz="1100" dirty="0" err="1">
                <a:latin typeface="Corbel" pitchFamily="34" charset="0"/>
                <a:ea typeface="Calibri" pitchFamily="34" charset="0"/>
                <a:cs typeface="Times New Roman" pitchFamily="18" charset="0"/>
              </a:rPr>
              <a:t>duele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España</a:t>
            </a:r>
            <a:r>
              <a:rPr lang="en-US" altLang="es-ES" sz="1100" dirty="0">
                <a:latin typeface="Corbel" pitchFamily="34" charset="0"/>
                <a:ea typeface="Calibri" pitchFamily="34" charset="0"/>
                <a:cs typeface="Times New Roman" pitchFamily="18" charset="0"/>
              </a:rPr>
              <a:t>, Espacio </a:t>
            </a:r>
            <a:r>
              <a:rPr lang="en-US" altLang="es-ES" sz="1100" dirty="0" err="1">
                <a:latin typeface="Corbel" pitchFamily="34" charset="0"/>
                <a:ea typeface="Calibri" pitchFamily="34" charset="0"/>
                <a:cs typeface="Times New Roman" pitchFamily="18" charset="0"/>
              </a:rPr>
              <a:t>Dörffi</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Arrecife</a:t>
            </a:r>
            <a:r>
              <a:rPr lang="en-US" altLang="es-ES" sz="1100" dirty="0">
                <a:latin typeface="Corbel" pitchFamily="34" charset="0"/>
                <a:ea typeface="Calibri" pitchFamily="34" charset="0"/>
                <a:cs typeface="Times New Roman" pitchFamily="18" charset="0"/>
              </a:rPr>
              <a:t>, Lanzarote.  Deus ex </a:t>
            </a:r>
            <a:r>
              <a:rPr lang="en-US" altLang="es-ES" sz="1100" dirty="0" err="1">
                <a:latin typeface="Corbel" pitchFamily="34" charset="0"/>
                <a:ea typeface="Calibri" pitchFamily="34" charset="0"/>
                <a:cs typeface="Times New Roman" pitchFamily="18" charset="0"/>
              </a:rPr>
              <a:t>machina</a:t>
            </a:r>
            <a:r>
              <a:rPr lang="en-US" altLang="es-ES" sz="1100" dirty="0">
                <a:latin typeface="Corbel" pitchFamily="34" charset="0"/>
                <a:ea typeface="Calibri" pitchFamily="34" charset="0"/>
                <a:cs typeface="Times New Roman" pitchFamily="18" charset="0"/>
              </a:rPr>
              <a:t>, Centro Cultural de </a:t>
            </a:r>
            <a:r>
              <a:rPr lang="en-US" altLang="es-ES" sz="1100" dirty="0" err="1">
                <a:latin typeface="Corbel" pitchFamily="34" charset="0"/>
                <a:ea typeface="Calibri" pitchFamily="34" charset="0"/>
                <a:cs typeface="Times New Roman" pitchFamily="18" charset="0"/>
              </a:rPr>
              <a:t>España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Lima.</a:t>
            </a:r>
          </a:p>
          <a:p>
            <a:pPr>
              <a:spcBef>
                <a:spcPct val="0"/>
              </a:spcBef>
              <a:buNone/>
            </a:pPr>
            <a:r>
              <a:rPr lang="en-US" altLang="es-ES" sz="1100" dirty="0" err="1">
                <a:latin typeface="Corbel" pitchFamily="34" charset="0"/>
                <a:ea typeface="Calibri" pitchFamily="34" charset="0"/>
                <a:cs typeface="Times New Roman" pitchFamily="18" charset="0"/>
              </a:rPr>
              <a:t>Gelatina</a:t>
            </a:r>
            <a:r>
              <a:rPr lang="en-US" altLang="es-ES" sz="1100" dirty="0">
                <a:latin typeface="Corbel" pitchFamily="34" charset="0"/>
                <a:ea typeface="Calibri" pitchFamily="34" charset="0"/>
                <a:cs typeface="Times New Roman" pitchFamily="18" charset="0"/>
              </a:rPr>
              <a:t> dura. </a:t>
            </a:r>
            <a:r>
              <a:rPr lang="en-US" altLang="es-ES" sz="1100" dirty="0" err="1">
                <a:latin typeface="Corbel" pitchFamily="34" charset="0"/>
                <a:ea typeface="Calibri" pitchFamily="34" charset="0"/>
                <a:cs typeface="Times New Roman" pitchFamily="18" charset="0"/>
              </a:rPr>
              <a:t>Historias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escamoteadas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los</a:t>
            </a:r>
            <a:r>
              <a:rPr lang="en-US" altLang="es-ES" sz="1100" dirty="0">
                <a:latin typeface="Corbel" pitchFamily="34" charset="0"/>
                <a:ea typeface="Calibri" pitchFamily="34" charset="0"/>
                <a:cs typeface="Times New Roman" pitchFamily="18" charset="0"/>
              </a:rPr>
              <a:t> 80, </a:t>
            </a:r>
            <a:r>
              <a:rPr lang="en-US" altLang="es-ES" sz="1100" dirty="0" err="1">
                <a:latin typeface="Corbel" pitchFamily="34" charset="0"/>
                <a:ea typeface="Calibri" pitchFamily="34" charset="0"/>
                <a:cs typeface="Times New Roman" pitchFamily="18" charset="0"/>
              </a:rPr>
              <a:t>MACBA</a:t>
            </a:r>
            <a:r>
              <a:rPr lang="en-US" altLang="es-ES" sz="1100" dirty="0">
                <a:latin typeface="Corbel" pitchFamily="34" charset="0"/>
                <a:ea typeface="Calibri" pitchFamily="34" charset="0"/>
                <a:cs typeface="Times New Roman" pitchFamily="18" charset="0"/>
              </a:rPr>
              <a:t>, Barcelona.</a:t>
            </a:r>
          </a:p>
          <a:p>
            <a:pPr>
              <a:spcBef>
                <a:spcPct val="0"/>
              </a:spcBef>
              <a:buNone/>
            </a:pPr>
            <a:endParaRPr lang="en-US" altLang="es-ES" sz="1100" b="1" dirty="0">
              <a:latin typeface="Corbel" pitchFamily="34" charset="0"/>
              <a:ea typeface="Calibri" pitchFamily="34" charset="0"/>
              <a:cs typeface="Times New Roman" pitchFamily="18" charset="0"/>
            </a:endParaRPr>
          </a:p>
          <a:p>
            <a:pPr>
              <a:spcBef>
                <a:spcPct val="0"/>
              </a:spcBef>
              <a:buNone/>
            </a:pPr>
            <a:r>
              <a:rPr lang="en-US" altLang="es-ES" sz="1100" b="1" dirty="0">
                <a:latin typeface="Corbel" pitchFamily="34" charset="0"/>
                <a:ea typeface="Calibri" pitchFamily="34" charset="0"/>
                <a:cs typeface="Times New Roman" pitchFamily="18" charset="0"/>
              </a:rPr>
              <a:t>2016</a:t>
            </a:r>
          </a:p>
          <a:p>
            <a:pPr>
              <a:spcBef>
                <a:spcPct val="0"/>
              </a:spcBef>
              <a:buNone/>
            </a:pPr>
            <a:r>
              <a:rPr lang="en-US" altLang="es-ES" sz="1100" dirty="0">
                <a:latin typeface="Corbel" pitchFamily="34" charset="0"/>
                <a:ea typeface="Calibri" pitchFamily="34" charset="0"/>
                <a:cs typeface="Times New Roman" pitchFamily="18" charset="0"/>
              </a:rPr>
              <a:t>Die </a:t>
            </a:r>
            <a:r>
              <a:rPr lang="en-US" altLang="es-ES" sz="1100" dirty="0" err="1">
                <a:latin typeface="Corbel" pitchFamily="34" charset="0"/>
                <a:ea typeface="Calibri" pitchFamily="34" charset="0"/>
                <a:cs typeface="Times New Roman" pitchFamily="18" charset="0"/>
              </a:rPr>
              <a:t>Möglichkeiten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Württembergischer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Kunstverein</a:t>
            </a:r>
            <a:r>
              <a:rPr lang="en-US" altLang="es-ES" sz="1100" dirty="0">
                <a:latin typeface="Corbel" pitchFamily="34" charset="0"/>
                <a:ea typeface="Calibri" pitchFamily="34" charset="0"/>
                <a:cs typeface="Times New Roman" pitchFamily="18" charset="0"/>
              </a:rPr>
              <a:t>, Stuttgart.</a:t>
            </a:r>
          </a:p>
          <a:p>
            <a:pPr>
              <a:spcBef>
                <a:spcPct val="0"/>
              </a:spcBef>
              <a:buNone/>
            </a:pPr>
            <a:r>
              <a:rPr lang="en-US" altLang="es-ES" sz="1100" dirty="0">
                <a:latin typeface="Corbel" pitchFamily="34" charset="0"/>
                <a:ea typeface="Calibri" pitchFamily="34" charset="0"/>
                <a:cs typeface="Times New Roman" pitchFamily="18" charset="0"/>
              </a:rPr>
              <a:t>Do you believe? </a:t>
            </a:r>
            <a:r>
              <a:rPr lang="en-US" altLang="es-ES" sz="1100" dirty="0" err="1">
                <a:latin typeface="Corbel" pitchFamily="34" charset="0"/>
                <a:ea typeface="Calibri" pitchFamily="34" charset="0"/>
                <a:cs typeface="Times New Roman" pitchFamily="18" charset="0"/>
              </a:rPr>
              <a:t>Fabra</a:t>
            </a:r>
            <a:r>
              <a:rPr lang="en-US" altLang="es-ES" sz="1100" dirty="0">
                <a:latin typeface="Corbel" pitchFamily="34" charset="0"/>
                <a:ea typeface="Calibri" pitchFamily="34" charset="0"/>
                <a:cs typeface="Times New Roman" pitchFamily="18" charset="0"/>
              </a:rPr>
              <a:t> i Coats, </a:t>
            </a:r>
            <a:r>
              <a:rPr lang="en-US" altLang="es-ES" sz="1100" dirty="0" err="1">
                <a:latin typeface="Corbel" pitchFamily="34" charset="0"/>
                <a:ea typeface="Calibri" pitchFamily="34" charset="0"/>
                <a:cs typeface="Times New Roman" pitchFamily="18" charset="0"/>
              </a:rPr>
              <a:t>Fàbrica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Creació</a:t>
            </a:r>
            <a:r>
              <a:rPr lang="en-US" altLang="es-ES" sz="1100" dirty="0">
                <a:latin typeface="Corbel" pitchFamily="34" charset="0"/>
                <a:ea typeface="Calibri" pitchFamily="34" charset="0"/>
                <a:cs typeface="Times New Roman" pitchFamily="18" charset="0"/>
              </a:rPr>
              <a:t>, Barcelona.</a:t>
            </a:r>
          </a:p>
          <a:p>
            <a:pPr>
              <a:spcBef>
                <a:spcPct val="0"/>
              </a:spcBef>
              <a:buNone/>
            </a:pPr>
            <a:r>
              <a:rPr lang="en-US" altLang="es-ES" sz="1100" dirty="0">
                <a:latin typeface="Corbel" pitchFamily="34" charset="0"/>
                <a:ea typeface="Calibri" pitchFamily="34" charset="0"/>
                <a:cs typeface="Times New Roman" pitchFamily="18" charset="0"/>
              </a:rPr>
              <a:t>La </a:t>
            </a:r>
            <a:r>
              <a:rPr lang="en-US" altLang="es-ES" sz="1100" dirty="0" err="1">
                <a:latin typeface="Corbel" pitchFamily="34" charset="0"/>
                <a:ea typeface="Calibri" pitchFamily="34" charset="0"/>
                <a:cs typeface="Times New Roman" pitchFamily="18" charset="0"/>
              </a:rPr>
              <a:t>contrarrevolución</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caballos</a:t>
            </a:r>
            <a:r>
              <a:rPr lang="en-US" altLang="es-ES" sz="1100" dirty="0">
                <a:latin typeface="Corbel" pitchFamily="34" charset="0"/>
                <a:ea typeface="Calibri" pitchFamily="34" charset="0"/>
                <a:cs typeface="Times New Roman" pitchFamily="18" charset="0"/>
              </a:rPr>
              <a:t>, C. C. Can Felipa, Barcelona.</a:t>
            </a:r>
          </a:p>
          <a:p>
            <a:pPr>
              <a:spcBef>
                <a:spcPct val="0"/>
              </a:spcBef>
              <a:buNone/>
            </a:pPr>
            <a:r>
              <a:rPr lang="en-US" altLang="es-ES" sz="1100" dirty="0">
                <a:latin typeface="Corbel" pitchFamily="34" charset="0"/>
                <a:ea typeface="Calibri" pitchFamily="34" charset="0"/>
                <a:cs typeface="Times New Roman" pitchFamily="18" charset="0"/>
              </a:rPr>
              <a:t>La </a:t>
            </a:r>
            <a:r>
              <a:rPr lang="en-US" altLang="es-ES" sz="1100" dirty="0" err="1">
                <a:latin typeface="Corbel" pitchFamily="34" charset="0"/>
                <a:ea typeface="Calibri" pitchFamily="34" charset="0"/>
                <a:cs typeface="Times New Roman" pitchFamily="18" charset="0"/>
              </a:rPr>
              <a:t>historia</a:t>
            </a:r>
            <a:r>
              <a:rPr lang="en-US" altLang="es-ES" sz="1100" dirty="0">
                <a:latin typeface="Corbel" pitchFamily="34" charset="0"/>
                <a:ea typeface="Calibri" pitchFamily="34" charset="0"/>
                <a:cs typeface="Times New Roman" pitchFamily="18" charset="0"/>
              </a:rPr>
              <a:t> se </a:t>
            </a:r>
            <a:r>
              <a:rPr lang="en-US" altLang="es-ES" sz="1100" dirty="0" err="1">
                <a:latin typeface="Corbel" pitchFamily="34" charset="0"/>
                <a:ea typeface="Calibri" pitchFamily="34" charset="0"/>
                <a:cs typeface="Times New Roman" pitchFamily="18" charset="0"/>
              </a:rPr>
              <a:t>repite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más</a:t>
            </a:r>
            <a:r>
              <a:rPr lang="en-US" altLang="es-ES" sz="1100" dirty="0">
                <a:latin typeface="Corbel" pitchFamily="34" charset="0"/>
                <a:ea typeface="Calibri" pitchFamily="34" charset="0"/>
                <a:cs typeface="Times New Roman" pitchFamily="18" charset="0"/>
              </a:rPr>
              <a:t> de dos </a:t>
            </a:r>
            <a:r>
              <a:rPr lang="en-US" altLang="es-ES" sz="1100" dirty="0" err="1">
                <a:latin typeface="Corbel" pitchFamily="34" charset="0"/>
                <a:ea typeface="Calibri" pitchFamily="34" charset="0"/>
                <a:cs typeface="Times New Roman" pitchFamily="18" charset="0"/>
              </a:rPr>
              <a:t>veces</a:t>
            </a:r>
            <a:r>
              <a:rPr lang="en-US" altLang="es-ES" sz="1100" dirty="0">
                <a:latin typeface="Corbel" pitchFamily="34" charset="0"/>
                <a:ea typeface="Calibri" pitchFamily="34" charset="0"/>
                <a:cs typeface="Times New Roman" pitchFamily="18" charset="0"/>
              </a:rPr>
              <a:t>, SAC, </a:t>
            </a:r>
            <a:r>
              <a:rPr lang="en-US" altLang="es-ES" sz="1100" dirty="0" err="1">
                <a:latin typeface="Corbel" pitchFamily="34" charset="0"/>
                <a:ea typeface="Calibri" pitchFamily="34" charset="0"/>
                <a:cs typeface="Times New Roman" pitchFamily="18" charset="0"/>
              </a:rPr>
              <a:t>Sant</a:t>
            </a:r>
            <a:r>
              <a:rPr lang="en-US" altLang="es-ES" sz="1100" dirty="0">
                <a:latin typeface="Corbel" pitchFamily="34" charset="0"/>
                <a:ea typeface="Calibri" pitchFamily="34" charset="0"/>
                <a:cs typeface="Times New Roman" pitchFamily="18" charset="0"/>
              </a:rPr>
              <a:t> Andreu </a:t>
            </a:r>
            <a:r>
              <a:rPr lang="en-US" altLang="es-ES" sz="1100" dirty="0" err="1">
                <a:latin typeface="Corbel" pitchFamily="34" charset="0"/>
                <a:ea typeface="Calibri" pitchFamily="34" charset="0"/>
                <a:cs typeface="Times New Roman" pitchFamily="18" charset="0"/>
              </a:rPr>
              <a:t>Contemporani</a:t>
            </a:r>
            <a:r>
              <a:rPr lang="en-US" altLang="es-ES" sz="1100" dirty="0">
                <a:latin typeface="Corbel" pitchFamily="34" charset="0"/>
                <a:ea typeface="Calibri" pitchFamily="34" charset="0"/>
                <a:cs typeface="Times New Roman" pitchFamily="18" charset="0"/>
              </a:rPr>
              <a:t>, Barcelona.  </a:t>
            </a:r>
            <a:r>
              <a:rPr lang="en-US" altLang="es-ES" sz="1100" dirty="0" err="1">
                <a:latin typeface="Corbel" pitchFamily="34" charset="0"/>
                <a:ea typeface="Calibri" pitchFamily="34" charset="0"/>
                <a:cs typeface="Times New Roman" pitchFamily="18" charset="0"/>
              </a:rPr>
              <a:t>Cauty</a:t>
            </a:r>
            <a:r>
              <a:rPr lang="en-US" altLang="es-ES" sz="1100" dirty="0">
                <a:latin typeface="Corbel" pitchFamily="34" charset="0"/>
                <a:ea typeface="Calibri" pitchFamily="34" charset="0"/>
                <a:cs typeface="Times New Roman" pitchFamily="18" charset="0"/>
              </a:rPr>
              <a:t> said to Franco: What time is love? Lo </a:t>
            </a:r>
            <a:r>
              <a:rPr lang="en-US" altLang="es-ES" sz="1100" dirty="0" err="1">
                <a:latin typeface="Corbel" pitchFamily="34" charset="0"/>
                <a:ea typeface="Calibri" pitchFamily="34" charset="0"/>
                <a:cs typeface="Times New Roman" pitchFamily="18" charset="0"/>
              </a:rPr>
              <a:t>Pati</a:t>
            </a:r>
            <a:r>
              <a:rPr lang="en-US" altLang="es-ES" sz="1100" dirty="0">
                <a:latin typeface="Corbel" pitchFamily="34" charset="0"/>
                <a:ea typeface="Calibri" pitchFamily="34" charset="0"/>
                <a:cs typeface="Times New Roman" pitchFamily="18" charset="0"/>
              </a:rPr>
              <a:t>, Centre d’Art </a:t>
            </a:r>
            <a:r>
              <a:rPr lang="en-US" altLang="es-ES" sz="1100" dirty="0" err="1">
                <a:latin typeface="Corbel" pitchFamily="34" charset="0"/>
                <a:ea typeface="Calibri" pitchFamily="34" charset="0"/>
                <a:cs typeface="Times New Roman" pitchFamily="18" charset="0"/>
              </a:rPr>
              <a:t>Terres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l’Ebre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Amposta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Cauty</a:t>
            </a:r>
            <a:r>
              <a:rPr lang="en-US" altLang="es-ES" sz="1100" dirty="0">
                <a:latin typeface="Corbel" pitchFamily="34" charset="0"/>
                <a:ea typeface="Calibri" pitchFamily="34" charset="0"/>
                <a:cs typeface="Times New Roman" pitchFamily="18" charset="0"/>
              </a:rPr>
              <a:t> said to Franco: What time is love? SAC, </a:t>
            </a:r>
            <a:r>
              <a:rPr lang="en-US" altLang="es-ES" sz="1100" dirty="0" err="1">
                <a:latin typeface="Corbel" pitchFamily="34" charset="0"/>
                <a:ea typeface="Calibri" pitchFamily="34" charset="0"/>
                <a:cs typeface="Times New Roman" pitchFamily="18" charset="0"/>
              </a:rPr>
              <a:t>Sant</a:t>
            </a:r>
            <a:r>
              <a:rPr lang="en-US" altLang="es-ES" sz="1100" dirty="0">
                <a:latin typeface="Corbel" pitchFamily="34" charset="0"/>
                <a:ea typeface="Calibri" pitchFamily="34" charset="0"/>
                <a:cs typeface="Times New Roman" pitchFamily="18" charset="0"/>
              </a:rPr>
              <a:t> Andreu </a:t>
            </a:r>
            <a:r>
              <a:rPr lang="en-US" altLang="es-ES" sz="1100" dirty="0" err="1">
                <a:latin typeface="Corbel" pitchFamily="34" charset="0"/>
                <a:ea typeface="Calibri" pitchFamily="34" charset="0"/>
                <a:cs typeface="Times New Roman" pitchFamily="18" charset="0"/>
              </a:rPr>
              <a:t>Contemporani</a:t>
            </a:r>
            <a:r>
              <a:rPr lang="en-US" altLang="es-ES" sz="1100" dirty="0">
                <a:latin typeface="Corbel" pitchFamily="34" charset="0"/>
                <a:ea typeface="Calibri" pitchFamily="34" charset="0"/>
                <a:cs typeface="Times New Roman" pitchFamily="18" charset="0"/>
              </a:rPr>
              <a:t>, Barcelona.</a:t>
            </a:r>
          </a:p>
          <a:p>
            <a:pPr>
              <a:spcBef>
                <a:spcPct val="0"/>
              </a:spcBef>
              <a:buNone/>
            </a:pPr>
            <a:r>
              <a:rPr lang="en-US" altLang="es-ES" sz="1100" dirty="0">
                <a:latin typeface="Corbel" pitchFamily="34" charset="0"/>
                <a:ea typeface="Calibri" pitchFamily="34" charset="0"/>
                <a:cs typeface="Times New Roman" pitchFamily="18" charset="0"/>
              </a:rPr>
              <a:t>Ne </a:t>
            </a:r>
            <a:r>
              <a:rPr lang="en-US" altLang="es-ES" sz="1100" dirty="0" err="1">
                <a:latin typeface="Corbel" pitchFamily="34" charset="0"/>
                <a:ea typeface="Calibri" pitchFamily="34" charset="0"/>
                <a:cs typeface="Times New Roman" pitchFamily="18" charset="0"/>
              </a:rPr>
              <a:t>travaillez</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jamais</a:t>
            </a:r>
            <a:r>
              <a:rPr lang="en-US" altLang="es-ES" sz="1100" dirty="0">
                <a:latin typeface="Corbel" pitchFamily="34" charset="0"/>
                <a:ea typeface="Calibri" pitchFamily="34" charset="0"/>
                <a:cs typeface="Times New Roman" pitchFamily="18" charset="0"/>
              </a:rPr>
              <a:t>, ADN Platform, </a:t>
            </a:r>
            <a:r>
              <a:rPr lang="en-US" altLang="es-ES" sz="1100" dirty="0" err="1">
                <a:latin typeface="Corbel" pitchFamily="34" charset="0"/>
                <a:ea typeface="Calibri" pitchFamily="34" charset="0"/>
                <a:cs typeface="Times New Roman" pitchFamily="18" charset="0"/>
              </a:rPr>
              <a:t>Sant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Cugat</a:t>
            </a:r>
            <a:r>
              <a:rPr lang="en-US" altLang="es-ES" sz="1100" dirty="0">
                <a:latin typeface="Corbel" pitchFamily="34" charset="0"/>
                <a:ea typeface="Calibri" pitchFamily="34" charset="0"/>
                <a:cs typeface="Times New Roman" pitchFamily="18" charset="0"/>
              </a:rPr>
              <a:t>, Barcelona.</a:t>
            </a:r>
          </a:p>
          <a:p>
            <a:pPr>
              <a:spcBef>
                <a:spcPct val="0"/>
              </a:spcBef>
              <a:buNone/>
            </a:pPr>
            <a:endParaRPr lang="en-US" altLang="es-ES" sz="1100" b="1" dirty="0">
              <a:latin typeface="Corbel" pitchFamily="34" charset="0"/>
              <a:ea typeface="Calibri" pitchFamily="34" charset="0"/>
              <a:cs typeface="Times New Roman" pitchFamily="18" charset="0"/>
            </a:endParaRPr>
          </a:p>
          <a:p>
            <a:pPr>
              <a:spcBef>
                <a:spcPct val="0"/>
              </a:spcBef>
              <a:buNone/>
            </a:pPr>
            <a:r>
              <a:rPr lang="en-US" altLang="es-ES" sz="1100" b="1" dirty="0">
                <a:latin typeface="Corbel" pitchFamily="34" charset="0"/>
                <a:ea typeface="Calibri" pitchFamily="34" charset="0"/>
                <a:cs typeface="Times New Roman" pitchFamily="18" charset="0"/>
              </a:rPr>
              <a:t>2015</a:t>
            </a:r>
          </a:p>
          <a:p>
            <a:pPr>
              <a:spcBef>
                <a:spcPct val="0"/>
              </a:spcBef>
              <a:buNone/>
            </a:pPr>
            <a:r>
              <a:rPr lang="en-US" altLang="es-ES" sz="1100" dirty="0">
                <a:latin typeface="Corbel" pitchFamily="34" charset="0"/>
                <a:ea typeface="Calibri" pitchFamily="34" charset="0"/>
                <a:cs typeface="Times New Roman" pitchFamily="18" charset="0"/>
              </a:rPr>
              <a:t>Gran angular, </a:t>
            </a:r>
            <a:r>
              <a:rPr lang="en-US" altLang="es-ES" sz="1100" dirty="0" err="1">
                <a:latin typeface="Corbel" pitchFamily="34" charset="0"/>
                <a:ea typeface="Calibri" pitchFamily="34" charset="0"/>
                <a:cs typeface="Times New Roman" pitchFamily="18" charset="0"/>
              </a:rPr>
              <a:t>Fabra</a:t>
            </a:r>
            <a:r>
              <a:rPr lang="en-US" altLang="es-ES" sz="1100" dirty="0">
                <a:latin typeface="Corbel" pitchFamily="34" charset="0"/>
                <a:ea typeface="Calibri" pitchFamily="34" charset="0"/>
                <a:cs typeface="Times New Roman" pitchFamily="18" charset="0"/>
              </a:rPr>
              <a:t> i Coats, </a:t>
            </a:r>
            <a:r>
              <a:rPr lang="en-US" altLang="es-ES" sz="1100" dirty="0" err="1">
                <a:latin typeface="Corbel" pitchFamily="34" charset="0"/>
                <a:ea typeface="Calibri" pitchFamily="34" charset="0"/>
                <a:cs typeface="Times New Roman" pitchFamily="18" charset="0"/>
              </a:rPr>
              <a:t>Fàbrica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Creació</a:t>
            </a:r>
            <a:r>
              <a:rPr lang="en-US" altLang="es-ES" sz="1100" dirty="0">
                <a:latin typeface="Corbel" pitchFamily="34" charset="0"/>
                <a:ea typeface="Calibri" pitchFamily="34" charset="0"/>
                <a:cs typeface="Times New Roman" pitchFamily="18" charset="0"/>
              </a:rPr>
              <a:t>, Barcelona.</a:t>
            </a:r>
          </a:p>
          <a:p>
            <a:pPr>
              <a:spcBef>
                <a:spcPct val="0"/>
              </a:spcBef>
              <a:buNone/>
            </a:pPr>
            <a:endParaRPr lang="en-US" altLang="es-ES" sz="1100" b="1" dirty="0">
              <a:latin typeface="Corbel" pitchFamily="34" charset="0"/>
              <a:ea typeface="Calibri" pitchFamily="34" charset="0"/>
              <a:cs typeface="Times New Roman" pitchFamily="18" charset="0"/>
            </a:endParaRPr>
          </a:p>
          <a:p>
            <a:pPr>
              <a:spcBef>
                <a:spcPct val="0"/>
              </a:spcBef>
              <a:buNone/>
            </a:pPr>
            <a:r>
              <a:rPr lang="en-US" altLang="es-ES" sz="1100" b="1" dirty="0">
                <a:latin typeface="Corbel" pitchFamily="34" charset="0"/>
                <a:ea typeface="Calibri" pitchFamily="34" charset="0"/>
                <a:cs typeface="Times New Roman" pitchFamily="18" charset="0"/>
              </a:rPr>
              <a:t>2014</a:t>
            </a:r>
          </a:p>
          <a:p>
            <a:pPr>
              <a:spcBef>
                <a:spcPct val="0"/>
              </a:spcBef>
              <a:buNone/>
            </a:pPr>
            <a:r>
              <a:rPr lang="en-US" altLang="es-ES" sz="1100" dirty="0" err="1">
                <a:latin typeface="Corbel" pitchFamily="34" charset="0"/>
                <a:ea typeface="Calibri" pitchFamily="34" charset="0"/>
                <a:cs typeface="Times New Roman" pitchFamily="18" charset="0"/>
              </a:rPr>
              <a:t>Ch.ACO</a:t>
            </a:r>
            <a:r>
              <a:rPr lang="en-US" altLang="es-ES" sz="1100" dirty="0">
                <a:latin typeface="Corbel" pitchFamily="34" charset="0"/>
                <a:ea typeface="Calibri" pitchFamily="34" charset="0"/>
                <a:cs typeface="Times New Roman" pitchFamily="18" charset="0"/>
              </a:rPr>
              <a:t>, Chile Arte Contemporáneo 2014, </a:t>
            </a:r>
            <a:r>
              <a:rPr lang="en-US" altLang="es-ES" sz="1100" dirty="0" err="1">
                <a:latin typeface="Corbel" pitchFamily="34" charset="0"/>
                <a:ea typeface="Calibri" pitchFamily="34" charset="0"/>
                <a:cs typeface="Times New Roman" pitchFamily="18" charset="0"/>
              </a:rPr>
              <a:t>Espai</a:t>
            </a:r>
            <a:r>
              <a:rPr lang="en-US" altLang="es-ES" sz="1100" dirty="0">
                <a:latin typeface="Corbel" pitchFamily="34" charset="0"/>
                <a:ea typeface="Calibri" pitchFamily="34" charset="0"/>
                <a:cs typeface="Times New Roman" pitchFamily="18" charset="0"/>
              </a:rPr>
              <a:t> Colona, Santiago.</a:t>
            </a:r>
          </a:p>
          <a:p>
            <a:pPr>
              <a:spcBef>
                <a:spcPct val="0"/>
              </a:spcBef>
              <a:buNone/>
            </a:pPr>
            <a:r>
              <a:rPr lang="en-US" altLang="es-ES" sz="1100" dirty="0">
                <a:latin typeface="Corbel" pitchFamily="34" charset="0"/>
                <a:ea typeface="Calibri" pitchFamily="34" charset="0"/>
                <a:cs typeface="Times New Roman" pitchFamily="18" charset="0"/>
              </a:rPr>
              <a:t>Monte de </a:t>
            </a:r>
            <a:r>
              <a:rPr lang="en-US" altLang="es-ES" sz="1100" dirty="0" err="1">
                <a:latin typeface="Corbel" pitchFamily="34" charset="0"/>
                <a:ea typeface="Calibri" pitchFamily="34" charset="0"/>
                <a:cs typeface="Times New Roman" pitchFamily="18" charset="0"/>
              </a:rPr>
              <a:t>Estépar</a:t>
            </a:r>
            <a:r>
              <a:rPr lang="en-US" altLang="es-ES" sz="1100" dirty="0">
                <a:latin typeface="Corbel" pitchFamily="34" charset="0"/>
                <a:ea typeface="Calibri" pitchFamily="34" charset="0"/>
                <a:cs typeface="Times New Roman" pitchFamily="18" charset="0"/>
              </a:rPr>
              <a:t>, Espacio </a:t>
            </a:r>
            <a:r>
              <a:rPr lang="en-US" altLang="es-ES" sz="1100" dirty="0" err="1">
                <a:latin typeface="Corbel" pitchFamily="34" charset="0"/>
                <a:ea typeface="Calibri" pitchFamily="34" charset="0"/>
                <a:cs typeface="Times New Roman" pitchFamily="18" charset="0"/>
              </a:rPr>
              <a:t>Tangente</a:t>
            </a:r>
            <a:r>
              <a:rPr lang="en-US" altLang="es-ES" sz="1100" dirty="0">
                <a:latin typeface="Corbel" pitchFamily="34" charset="0"/>
                <a:ea typeface="Calibri" pitchFamily="34" charset="0"/>
                <a:cs typeface="Times New Roman" pitchFamily="18" charset="0"/>
              </a:rPr>
              <a:t>, Centro de </a:t>
            </a:r>
            <a:r>
              <a:rPr lang="en-US" altLang="es-ES" sz="1100" dirty="0" err="1">
                <a:latin typeface="Corbel" pitchFamily="34" charset="0"/>
                <a:ea typeface="Calibri" pitchFamily="34" charset="0"/>
                <a:cs typeface="Times New Roman" pitchFamily="18" charset="0"/>
              </a:rPr>
              <a:t>Creación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Contemporánea</a:t>
            </a:r>
            <a:r>
              <a:rPr lang="en-US" altLang="es-ES" sz="1100" dirty="0">
                <a:latin typeface="Corbel" pitchFamily="34" charset="0"/>
                <a:ea typeface="Calibri" pitchFamily="34" charset="0"/>
                <a:cs typeface="Times New Roman" pitchFamily="18" charset="0"/>
              </a:rPr>
              <a:t>, Burgos.</a:t>
            </a:r>
          </a:p>
          <a:p>
            <a:pPr>
              <a:spcBef>
                <a:spcPct val="0"/>
              </a:spcBef>
              <a:buNone/>
            </a:pPr>
            <a:r>
              <a:rPr lang="en-US" altLang="es-ES" sz="1100" dirty="0">
                <a:latin typeface="Corbel" pitchFamily="34" charset="0"/>
                <a:ea typeface="Calibri" pitchFamily="34" charset="0"/>
                <a:cs typeface="Times New Roman" pitchFamily="18" charset="0"/>
              </a:rPr>
              <a:t>La gran </a:t>
            </a:r>
            <a:r>
              <a:rPr lang="en-US" altLang="es-ES" sz="1100" dirty="0" err="1">
                <a:latin typeface="Corbel" pitchFamily="34" charset="0"/>
                <a:ea typeface="Calibri" pitchFamily="34" charset="0"/>
                <a:cs typeface="Times New Roman" pitchFamily="18" charset="0"/>
              </a:rPr>
              <a:t>máquina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Embarrat</a:t>
            </a:r>
            <a:r>
              <a:rPr lang="en-US" altLang="es-ES" sz="1100" dirty="0">
                <a:latin typeface="Corbel" pitchFamily="34" charset="0"/>
                <a:ea typeface="Calibri" pitchFamily="34" charset="0"/>
                <a:cs typeface="Times New Roman" pitchFamily="18" charset="0"/>
              </a:rPr>
              <a:t>. Festival de </a:t>
            </a:r>
            <a:r>
              <a:rPr lang="en-US" altLang="es-ES" sz="1100" dirty="0" err="1">
                <a:latin typeface="Corbel" pitchFamily="34" charset="0"/>
                <a:ea typeface="Calibri" pitchFamily="34" charset="0"/>
                <a:cs typeface="Times New Roman" pitchFamily="18" charset="0"/>
              </a:rPr>
              <a:t>Creació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Contemporània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Museu</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Trepat</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Tàrrega</a:t>
            </a:r>
            <a:r>
              <a:rPr lang="en-US" altLang="es-ES" sz="1100" dirty="0">
                <a:latin typeface="Corbel" pitchFamily="34" charset="0"/>
                <a:ea typeface="Calibri" pitchFamily="34" charset="0"/>
                <a:cs typeface="Times New Roman" pitchFamily="18" charset="0"/>
              </a:rPr>
              <a:t>, Lleida.</a:t>
            </a:r>
          </a:p>
          <a:p>
            <a:pPr>
              <a:spcBef>
                <a:spcPct val="0"/>
              </a:spcBef>
              <a:buNone/>
            </a:pPr>
            <a:r>
              <a:rPr lang="en-US" altLang="es-ES" sz="1100" dirty="0" err="1">
                <a:latin typeface="Corbel" pitchFamily="34" charset="0"/>
                <a:ea typeface="Calibri" pitchFamily="34" charset="0"/>
                <a:cs typeface="Times New Roman" pitchFamily="18" charset="0"/>
              </a:rPr>
              <a:t>Veintitantos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primeros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tiempos</a:t>
            </a:r>
            <a:r>
              <a:rPr lang="en-US" altLang="es-ES" sz="1100" dirty="0">
                <a:latin typeface="Corbel" pitchFamily="34" charset="0"/>
                <a:ea typeface="Calibri" pitchFamily="34" charset="0"/>
                <a:cs typeface="Times New Roman" pitchFamily="18" charset="0"/>
              </a:rPr>
              <a:t>, CAB, Centro de Arte </a:t>
            </a:r>
            <a:r>
              <a:rPr lang="en-US" altLang="es-ES" sz="1100" dirty="0" err="1">
                <a:latin typeface="Corbel" pitchFamily="34" charset="0"/>
                <a:ea typeface="Calibri" pitchFamily="34" charset="0"/>
                <a:cs typeface="Times New Roman" pitchFamily="18" charset="0"/>
              </a:rPr>
              <a:t>Caja</a:t>
            </a:r>
            <a:r>
              <a:rPr lang="en-US" altLang="es-ES" sz="1100" dirty="0">
                <a:latin typeface="Corbel" pitchFamily="34" charset="0"/>
                <a:ea typeface="Calibri" pitchFamily="34" charset="0"/>
                <a:cs typeface="Times New Roman" pitchFamily="18" charset="0"/>
              </a:rPr>
              <a:t> de Burgos, Burgos.  </a:t>
            </a:r>
            <a:r>
              <a:rPr lang="en-US" altLang="es-ES" sz="1100" dirty="0" err="1">
                <a:latin typeface="Corbel" pitchFamily="34" charset="0"/>
                <a:ea typeface="Calibri" pitchFamily="34" charset="0"/>
                <a:cs typeface="Times New Roman" pitchFamily="18" charset="0"/>
              </a:rPr>
              <a:t>Possunt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quia</a:t>
            </a:r>
            <a:r>
              <a:rPr lang="en-US" altLang="es-ES" sz="1100" dirty="0">
                <a:latin typeface="Corbel" pitchFamily="34" charset="0"/>
                <a:ea typeface="Calibri" pitchFamily="34" charset="0"/>
                <a:cs typeface="Times New Roman" pitchFamily="18" charset="0"/>
              </a:rPr>
              <a:t> posse </a:t>
            </a:r>
            <a:r>
              <a:rPr lang="en-US" altLang="es-ES" sz="1100" dirty="0" err="1">
                <a:latin typeface="Corbel" pitchFamily="34" charset="0"/>
                <a:ea typeface="Calibri" pitchFamily="34" charset="0"/>
                <a:cs typeface="Times New Roman" pitchFamily="18" charset="0"/>
              </a:rPr>
              <a:t>videntur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Ciclo</a:t>
            </a:r>
            <a:r>
              <a:rPr lang="en-US" altLang="es-ES" sz="1100" dirty="0">
                <a:latin typeface="Corbel" pitchFamily="34" charset="0"/>
                <a:ea typeface="Calibri" pitchFamily="34" charset="0"/>
                <a:cs typeface="Times New Roman" pitchFamily="18" charset="0"/>
              </a:rPr>
              <a:t> #1: </a:t>
            </a:r>
            <a:r>
              <a:rPr lang="en-US" altLang="es-ES" sz="1100" dirty="0" err="1">
                <a:latin typeface="Corbel" pitchFamily="34" charset="0"/>
                <a:ea typeface="Calibri" pitchFamily="34" charset="0"/>
                <a:cs typeface="Times New Roman" pitchFamily="18" charset="0"/>
              </a:rPr>
              <a:t>Sólo</a:t>
            </a:r>
            <a:r>
              <a:rPr lang="en-US" altLang="es-ES" sz="1100" dirty="0">
                <a:latin typeface="Corbel" pitchFamily="34" charset="0"/>
                <a:ea typeface="Calibri" pitchFamily="34" charset="0"/>
                <a:cs typeface="Times New Roman" pitchFamily="18" charset="0"/>
              </a:rPr>
              <a:t> para </a:t>
            </a:r>
            <a:r>
              <a:rPr lang="en-US" altLang="es-ES" sz="1100" dirty="0" err="1">
                <a:latin typeface="Corbel" pitchFamily="34" charset="0"/>
                <a:ea typeface="Calibri" pitchFamily="34" charset="0"/>
                <a:cs typeface="Times New Roman" pitchFamily="18" charset="0"/>
              </a:rPr>
              <a:t>valientes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Espai</a:t>
            </a:r>
            <a:r>
              <a:rPr lang="en-US" altLang="es-ES" sz="1100" dirty="0">
                <a:latin typeface="Corbel" pitchFamily="34" charset="0"/>
                <a:ea typeface="Calibri" pitchFamily="34" charset="0"/>
                <a:cs typeface="Times New Roman" pitchFamily="18" charset="0"/>
              </a:rPr>
              <a:t> Colona, Barcelona.  </a:t>
            </a:r>
            <a:r>
              <a:rPr lang="en-US" altLang="es-ES" sz="1100" dirty="0" err="1">
                <a:latin typeface="Corbel" pitchFamily="34" charset="0"/>
                <a:ea typeface="Calibri" pitchFamily="34" charset="0"/>
                <a:cs typeface="Times New Roman" pitchFamily="18" charset="0"/>
              </a:rPr>
              <a:t>Mi</a:t>
            </a:r>
            <a:r>
              <a:rPr lang="en-US" altLang="es-ES" sz="1100" dirty="0">
                <a:latin typeface="Corbel" pitchFamily="34" charset="0"/>
                <a:ea typeface="Calibri" pitchFamily="34" charset="0"/>
                <a:cs typeface="Times New Roman" pitchFamily="18" charset="0"/>
              </a:rPr>
              <a:t>(g)</a:t>
            </a:r>
            <a:r>
              <a:rPr lang="en-US" altLang="es-ES" sz="1100" dirty="0" err="1">
                <a:latin typeface="Corbel" pitchFamily="34" charset="0"/>
                <a:ea typeface="Calibri" pitchFamily="34" charset="0"/>
                <a:cs typeface="Times New Roman" pitchFamily="18" charset="0"/>
              </a:rPr>
              <a:t>radas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Experiencias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desplazadas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miradas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rizomáticas</a:t>
            </a:r>
            <a:r>
              <a:rPr lang="en-US" altLang="es-ES" sz="1100" dirty="0">
                <a:latin typeface="Corbel" pitchFamily="34" charset="0"/>
                <a:ea typeface="Calibri" pitchFamily="34" charset="0"/>
                <a:cs typeface="Times New Roman" pitchFamily="18" charset="0"/>
              </a:rPr>
              <a:t>, Sala </a:t>
            </a:r>
            <a:r>
              <a:rPr lang="en-US" altLang="es-ES" sz="1100" dirty="0" err="1">
                <a:latin typeface="Corbel" pitchFamily="34" charset="0"/>
                <a:ea typeface="Calibri" pitchFamily="34" charset="0"/>
                <a:cs typeface="Times New Roman" pitchFamily="18" charset="0"/>
              </a:rPr>
              <a:t>Kuelap</a:t>
            </a:r>
            <a:r>
              <a:rPr lang="en-US" altLang="es-ES" sz="1100" dirty="0">
                <a:latin typeface="Corbel" pitchFamily="34" charset="0"/>
                <a:ea typeface="Calibri" pitchFamily="34" charset="0"/>
                <a:cs typeface="Times New Roman" pitchFamily="18" charset="0"/>
              </a:rPr>
              <a:t>, Lima.</a:t>
            </a:r>
          </a:p>
          <a:p>
            <a:pPr>
              <a:spcBef>
                <a:spcPct val="0"/>
              </a:spcBef>
              <a:buNone/>
            </a:pPr>
            <a:endParaRPr lang="en-US" altLang="es-ES" sz="1100" b="1" dirty="0">
              <a:latin typeface="Corbel" pitchFamily="34" charset="0"/>
              <a:ea typeface="Calibri" pitchFamily="34" charset="0"/>
              <a:cs typeface="Times New Roman" pitchFamily="18" charset="0"/>
            </a:endParaRPr>
          </a:p>
          <a:p>
            <a:pPr>
              <a:spcBef>
                <a:spcPct val="0"/>
              </a:spcBef>
              <a:buNone/>
            </a:pPr>
            <a:r>
              <a:rPr lang="en-US" altLang="es-ES" sz="1100" b="1" dirty="0">
                <a:latin typeface="Corbel" pitchFamily="34" charset="0"/>
                <a:ea typeface="Calibri" pitchFamily="34" charset="0"/>
                <a:cs typeface="Times New Roman" pitchFamily="18" charset="0"/>
              </a:rPr>
              <a:t>2013</a:t>
            </a:r>
          </a:p>
          <a:p>
            <a:pPr>
              <a:spcBef>
                <a:spcPct val="0"/>
              </a:spcBef>
              <a:buNone/>
            </a:pPr>
            <a:r>
              <a:rPr lang="en-US" altLang="es-ES" sz="1100" dirty="0">
                <a:latin typeface="Corbel" pitchFamily="34" charset="0"/>
                <a:ea typeface="Calibri" pitchFamily="34" charset="0"/>
                <a:cs typeface="Times New Roman" pitchFamily="18" charset="0"/>
              </a:rPr>
              <a:t>Art Lima 2013 (</a:t>
            </a:r>
            <a:r>
              <a:rPr lang="en-US" altLang="es-ES" sz="1100" dirty="0" err="1">
                <a:latin typeface="Corbel" pitchFamily="34" charset="0"/>
                <a:ea typeface="Calibri" pitchFamily="34" charset="0"/>
                <a:cs typeface="Times New Roman" pitchFamily="18" charset="0"/>
              </a:rPr>
              <a:t>proyecto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censurado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Escuela</a:t>
            </a:r>
            <a:r>
              <a:rPr lang="en-US" altLang="es-ES" sz="1100" dirty="0">
                <a:latin typeface="Corbel" pitchFamily="34" charset="0"/>
                <a:ea typeface="Calibri" pitchFamily="34" charset="0"/>
                <a:cs typeface="Times New Roman" pitchFamily="18" charset="0"/>
              </a:rPr>
              <a:t> Superior de Guerra del </a:t>
            </a:r>
            <a:r>
              <a:rPr lang="en-US" altLang="es-ES" sz="1100" dirty="0" err="1">
                <a:latin typeface="Corbel" pitchFamily="34" charset="0"/>
                <a:ea typeface="Calibri" pitchFamily="34" charset="0"/>
                <a:cs typeface="Times New Roman" pitchFamily="18" charset="0"/>
              </a:rPr>
              <a:t>Ejército</a:t>
            </a:r>
            <a:r>
              <a:rPr lang="en-US" altLang="es-ES" sz="1100" dirty="0">
                <a:latin typeface="Corbel" pitchFamily="34" charset="0"/>
                <a:ea typeface="Calibri" pitchFamily="34" charset="0"/>
                <a:cs typeface="Times New Roman" pitchFamily="18" charset="0"/>
              </a:rPr>
              <a:t>, Lima.</a:t>
            </a:r>
          </a:p>
          <a:p>
            <a:pPr>
              <a:spcBef>
                <a:spcPct val="0"/>
              </a:spcBef>
              <a:buNone/>
            </a:pPr>
            <a:endParaRPr lang="en-US" altLang="es-ES" sz="1100" b="1" dirty="0">
              <a:latin typeface="Corbel" pitchFamily="34" charset="0"/>
              <a:ea typeface="Calibri" pitchFamily="34" charset="0"/>
              <a:cs typeface="Times New Roman" pitchFamily="18" charset="0"/>
            </a:endParaRPr>
          </a:p>
          <a:p>
            <a:pPr>
              <a:spcBef>
                <a:spcPct val="0"/>
              </a:spcBef>
              <a:buNone/>
            </a:pPr>
            <a:r>
              <a:rPr lang="en-US" altLang="es-ES" sz="1100" b="1" dirty="0">
                <a:latin typeface="Corbel" pitchFamily="34" charset="0"/>
                <a:ea typeface="Calibri" pitchFamily="34" charset="0"/>
                <a:cs typeface="Times New Roman" pitchFamily="18" charset="0"/>
              </a:rPr>
              <a:t>2012</a:t>
            </a:r>
          </a:p>
          <a:p>
            <a:pPr>
              <a:spcBef>
                <a:spcPct val="0"/>
              </a:spcBef>
              <a:buNone/>
            </a:pPr>
            <a:r>
              <a:rPr lang="en-US" altLang="es-ES" sz="1100" dirty="0" err="1">
                <a:latin typeface="Corbel" pitchFamily="34" charset="0"/>
                <a:ea typeface="Calibri" pitchFamily="34" charset="0"/>
                <a:cs typeface="Times New Roman" pitchFamily="18" charset="0"/>
              </a:rPr>
              <a:t>Animales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Históricos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Corriente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Alterna</a:t>
            </a:r>
            <a:r>
              <a:rPr lang="en-US" altLang="es-ES" sz="1100" dirty="0">
                <a:latin typeface="Corbel" pitchFamily="34" charset="0"/>
                <a:ea typeface="Calibri" pitchFamily="34" charset="0"/>
                <a:cs typeface="Times New Roman" pitchFamily="18" charset="0"/>
              </a:rPr>
              <a:t>, Lima.</a:t>
            </a:r>
          </a:p>
        </p:txBody>
      </p:sp>
    </p:spTree>
    <p:extLst>
      <p:ext uri="{BB962C8B-B14F-4D97-AF65-F5344CB8AC3E}">
        <p14:creationId xmlns:p14="http://schemas.microsoft.com/office/powerpoint/2010/main" val="14484110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0682" y="2248862"/>
            <a:ext cx="576064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s-ES" altLang="es-ES" sz="1100" b="1" dirty="0">
                <a:latin typeface="Corbel" pitchFamily="34" charset="0"/>
                <a:ea typeface="Calibri" pitchFamily="34" charset="0"/>
                <a:cs typeface="Times New Roman" pitchFamily="18" charset="0"/>
              </a:rPr>
              <a:t>2011</a:t>
            </a:r>
          </a:p>
          <a:p>
            <a:pPr>
              <a:spcBef>
                <a:spcPct val="0"/>
              </a:spcBef>
              <a:buNone/>
            </a:pPr>
            <a:r>
              <a:rPr lang="es-ES" altLang="es-ES" sz="1100" dirty="0" err="1">
                <a:latin typeface="Corbel" pitchFamily="34" charset="0"/>
                <a:ea typeface="Calibri" pitchFamily="34" charset="0"/>
                <a:cs typeface="Times New Roman" pitchFamily="18" charset="0"/>
              </a:rPr>
              <a:t>Sinápsis</a:t>
            </a:r>
            <a:r>
              <a:rPr lang="es-ES" altLang="es-ES" sz="1100" dirty="0">
                <a:latin typeface="Corbel" pitchFamily="34" charset="0"/>
                <a:ea typeface="Calibri" pitchFamily="34" charset="0"/>
                <a:cs typeface="Times New Roman" pitchFamily="18" charset="0"/>
              </a:rPr>
              <a:t>, La </a:t>
            </a:r>
            <a:r>
              <a:rPr lang="es-ES" altLang="es-ES" sz="1100" dirty="0" err="1">
                <a:latin typeface="Corbel" pitchFamily="34" charset="0"/>
                <a:ea typeface="Calibri" pitchFamily="34" charset="0"/>
                <a:cs typeface="Times New Roman" pitchFamily="18" charset="0"/>
              </a:rPr>
              <a:t>Capella</a:t>
            </a:r>
            <a:r>
              <a:rPr lang="es-ES" altLang="es-ES" sz="1100" dirty="0">
                <a:latin typeface="Corbel" pitchFamily="34" charset="0"/>
                <a:ea typeface="Calibri" pitchFamily="34" charset="0"/>
                <a:cs typeface="Times New Roman" pitchFamily="18" charset="0"/>
              </a:rPr>
              <a:t>, Barcelona.</a:t>
            </a:r>
          </a:p>
          <a:p>
            <a:pPr>
              <a:spcBef>
                <a:spcPct val="0"/>
              </a:spcBef>
              <a:buNone/>
            </a:pPr>
            <a:endParaRPr lang="es-ES" altLang="es-ES" sz="1100" b="1" dirty="0">
              <a:latin typeface="Corbel" pitchFamily="34" charset="0"/>
              <a:ea typeface="Calibri" pitchFamily="34" charset="0"/>
              <a:cs typeface="Times New Roman" pitchFamily="18" charset="0"/>
            </a:endParaRPr>
          </a:p>
          <a:p>
            <a:pPr>
              <a:spcBef>
                <a:spcPct val="0"/>
              </a:spcBef>
              <a:buNone/>
            </a:pPr>
            <a:r>
              <a:rPr lang="es-ES" altLang="es-ES" sz="1100" b="1" dirty="0">
                <a:latin typeface="Corbel" pitchFamily="34" charset="0"/>
                <a:ea typeface="Calibri" pitchFamily="34" charset="0"/>
                <a:cs typeface="Times New Roman" pitchFamily="18" charset="0"/>
              </a:rPr>
              <a:t>2010</a:t>
            </a:r>
          </a:p>
          <a:p>
            <a:pPr>
              <a:spcBef>
                <a:spcPct val="0"/>
              </a:spcBef>
              <a:buNone/>
            </a:pPr>
            <a:r>
              <a:rPr lang="es-ES" altLang="es-ES" sz="1100" dirty="0" err="1">
                <a:latin typeface="Corbel" pitchFamily="34" charset="0"/>
                <a:ea typeface="Calibri" pitchFamily="34" charset="0"/>
                <a:cs typeface="Times New Roman" pitchFamily="18" charset="0"/>
              </a:rPr>
              <a:t>Biennale</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20Eventi</a:t>
            </a:r>
            <a:r>
              <a:rPr lang="es-ES" altLang="es-ES" sz="1100" dirty="0">
                <a:latin typeface="Corbel" pitchFamily="34" charset="0"/>
                <a:ea typeface="Calibri" pitchFamily="34" charset="0"/>
                <a:cs typeface="Times New Roman" pitchFamily="18" charset="0"/>
              </a:rPr>
              <a:t>, varias localizaciones, Italia.</a:t>
            </a:r>
          </a:p>
          <a:p>
            <a:pPr>
              <a:spcBef>
                <a:spcPct val="0"/>
              </a:spcBef>
              <a:buNone/>
            </a:pPr>
            <a:endParaRPr lang="es-ES" altLang="es-ES" sz="1100" b="1" dirty="0">
              <a:latin typeface="Corbel" pitchFamily="34" charset="0"/>
              <a:ea typeface="Calibri" pitchFamily="34" charset="0"/>
              <a:cs typeface="Times New Roman" pitchFamily="18" charset="0"/>
            </a:endParaRPr>
          </a:p>
          <a:p>
            <a:pPr>
              <a:spcBef>
                <a:spcPct val="0"/>
              </a:spcBef>
              <a:buNone/>
            </a:pPr>
            <a:r>
              <a:rPr lang="es-ES" altLang="es-ES" sz="1100" b="1" dirty="0">
                <a:latin typeface="Corbel" pitchFamily="34" charset="0"/>
                <a:ea typeface="Calibri" pitchFamily="34" charset="0"/>
                <a:cs typeface="Times New Roman" pitchFamily="18" charset="0"/>
              </a:rPr>
              <a:t>2009</a:t>
            </a:r>
          </a:p>
          <a:p>
            <a:pPr>
              <a:spcBef>
                <a:spcPct val="0"/>
              </a:spcBef>
              <a:buNone/>
            </a:pPr>
            <a:r>
              <a:rPr lang="es-ES" altLang="es-ES" sz="1100" dirty="0">
                <a:latin typeface="Corbel" pitchFamily="34" charset="0"/>
                <a:ea typeface="Calibri" pitchFamily="34" charset="0"/>
                <a:cs typeface="Times New Roman" pitchFamily="18" charset="0"/>
              </a:rPr>
              <a:t>Conexión Creativa, Sala de Exposiciones Artesanía Catalunya, Barcelona.</a:t>
            </a:r>
          </a:p>
        </p:txBody>
      </p:sp>
    </p:spTree>
    <p:extLst>
      <p:ext uri="{BB962C8B-B14F-4D97-AF65-F5344CB8AC3E}">
        <p14:creationId xmlns:p14="http://schemas.microsoft.com/office/powerpoint/2010/main" val="34916419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0682" y="2248862"/>
            <a:ext cx="576064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s-ES" altLang="es-ES" sz="1100" b="1" dirty="0">
                <a:latin typeface="Corbel" pitchFamily="34" charset="0"/>
                <a:ea typeface="Calibri" pitchFamily="34" charset="0"/>
                <a:cs typeface="Times New Roman" pitchFamily="18" charset="0"/>
              </a:rPr>
              <a:t>PREMIOS - RESIDENCIAS / </a:t>
            </a:r>
            <a:r>
              <a:rPr lang="es-ES" altLang="es-ES" sz="1100" b="1" dirty="0" err="1">
                <a:latin typeface="Corbel" pitchFamily="34" charset="0"/>
                <a:ea typeface="Calibri" pitchFamily="34" charset="0"/>
                <a:cs typeface="Times New Roman" pitchFamily="18" charset="0"/>
              </a:rPr>
              <a:t>AWARDS-RESIDENCES</a:t>
            </a:r>
            <a:endParaRPr lang="es-ES" altLang="es-ES" sz="1100" b="1" dirty="0">
              <a:latin typeface="Corbel" pitchFamily="34" charset="0"/>
              <a:ea typeface="Calibri" pitchFamily="34" charset="0"/>
              <a:cs typeface="Times New Roman" pitchFamily="18" charset="0"/>
            </a:endParaRPr>
          </a:p>
          <a:p>
            <a:pPr>
              <a:spcBef>
                <a:spcPct val="0"/>
              </a:spcBef>
              <a:buNone/>
            </a:pPr>
            <a:endParaRPr lang="es-ES" altLang="es-ES" sz="1100" b="1" dirty="0" smtClean="0">
              <a:latin typeface="Corbel" pitchFamily="34" charset="0"/>
              <a:ea typeface="Calibri" pitchFamily="34" charset="0"/>
              <a:cs typeface="Times New Roman" pitchFamily="18" charset="0"/>
            </a:endParaRPr>
          </a:p>
          <a:p>
            <a:pPr>
              <a:spcBef>
                <a:spcPct val="0"/>
              </a:spcBef>
              <a:buNone/>
            </a:pPr>
            <a:r>
              <a:rPr lang="es-ES" altLang="es-ES" sz="1100" b="1" dirty="0">
                <a:latin typeface="Corbel" pitchFamily="34" charset="0"/>
                <a:ea typeface="Calibri" pitchFamily="34" charset="0"/>
                <a:cs typeface="Times New Roman" pitchFamily="18" charset="0"/>
              </a:rPr>
              <a:t>2024</a:t>
            </a:r>
          </a:p>
          <a:p>
            <a:pPr lvl="0">
              <a:spcBef>
                <a:spcPct val="0"/>
              </a:spcBef>
              <a:buNone/>
            </a:pPr>
            <a:r>
              <a:rPr lang="es-ES" sz="1100" spc="-45">
                <a:solidFill>
                  <a:prstClr val="black"/>
                </a:solidFill>
                <a:latin typeface="Corbel" panose="020B0503020204020204" pitchFamily="34" charset="0"/>
                <a:cs typeface="Arial"/>
              </a:rPr>
              <a:t>Residencias para proyectos de investigación artística relacionados con los fines y actividad del Museo Nacional Centro de Arte Reina Sofía, en el marco del Plan de Recuperación, Transformación y Resiliencia</a:t>
            </a:r>
            <a:endParaRPr lang="es-ES" altLang="es-ES" sz="1100" b="1" dirty="0">
              <a:latin typeface="Corbel" pitchFamily="34" charset="0"/>
              <a:ea typeface="Calibri" pitchFamily="34" charset="0"/>
              <a:cs typeface="Times New Roman" pitchFamily="18" charset="0"/>
            </a:endParaRPr>
          </a:p>
          <a:p>
            <a:pPr>
              <a:spcBef>
                <a:spcPct val="0"/>
              </a:spcBef>
              <a:buNone/>
            </a:pPr>
            <a:r>
              <a:rPr lang="es-ES" altLang="es-ES" sz="1100" b="1" dirty="0">
                <a:latin typeface="Corbel" pitchFamily="34" charset="0"/>
                <a:ea typeface="Calibri" pitchFamily="34" charset="0"/>
                <a:cs typeface="Times New Roman" pitchFamily="18" charset="0"/>
              </a:rPr>
              <a:t>2021</a:t>
            </a:r>
          </a:p>
          <a:p>
            <a:pPr>
              <a:spcBef>
                <a:spcPct val="0"/>
              </a:spcBef>
              <a:buNone/>
            </a:pPr>
            <a:r>
              <a:rPr lang="es-ES" altLang="es-ES" sz="1100" dirty="0" err="1">
                <a:latin typeface="Corbel" pitchFamily="34" charset="0"/>
                <a:ea typeface="Calibri" pitchFamily="34" charset="0"/>
                <a:cs typeface="Times New Roman" pitchFamily="18" charset="0"/>
              </a:rPr>
              <a:t>Artist</a:t>
            </a:r>
            <a:r>
              <a:rPr lang="es-ES" altLang="es-ES" sz="1100" dirty="0">
                <a:latin typeface="Corbel" pitchFamily="34" charset="0"/>
                <a:ea typeface="Calibri" pitchFamily="34" charset="0"/>
                <a:cs typeface="Times New Roman" pitchFamily="18" charset="0"/>
              </a:rPr>
              <a:t> in </a:t>
            </a:r>
            <a:r>
              <a:rPr lang="es-ES" altLang="es-ES" sz="1100" dirty="0" err="1">
                <a:latin typeface="Corbel" pitchFamily="34" charset="0"/>
                <a:ea typeface="Calibri" pitchFamily="34" charset="0"/>
                <a:cs typeface="Times New Roman" pitchFamily="18" charset="0"/>
              </a:rPr>
              <a:t>residence</a:t>
            </a:r>
            <a:r>
              <a:rPr lang="es-ES" altLang="es-ES" sz="1100" dirty="0">
                <a:latin typeface="Corbel" pitchFamily="34" charset="0"/>
                <a:ea typeface="Calibri" pitchFamily="34" charset="0"/>
                <a:cs typeface="Times New Roman" pitchFamily="18" charset="0"/>
              </a:rPr>
              <a:t> at Academia de España, Roma.</a:t>
            </a:r>
          </a:p>
          <a:p>
            <a:pPr>
              <a:spcBef>
                <a:spcPct val="0"/>
              </a:spcBef>
              <a:buNone/>
            </a:pPr>
            <a:r>
              <a:rPr lang="es-ES" altLang="es-ES" sz="1100" b="1" dirty="0">
                <a:latin typeface="Corbel" pitchFamily="34" charset="0"/>
                <a:ea typeface="Calibri" pitchFamily="34" charset="0"/>
                <a:cs typeface="Times New Roman" pitchFamily="18" charset="0"/>
              </a:rPr>
              <a:t>2020</a:t>
            </a:r>
          </a:p>
          <a:p>
            <a:pPr>
              <a:spcBef>
                <a:spcPct val="0"/>
              </a:spcBef>
              <a:buNone/>
            </a:pPr>
            <a:r>
              <a:rPr lang="es-ES" altLang="es-ES" sz="1100" dirty="0">
                <a:latin typeface="Corbel" pitchFamily="34" charset="0"/>
                <a:ea typeface="Calibri" pitchFamily="34" charset="0"/>
                <a:cs typeface="Times New Roman" pitchFamily="18" charset="0"/>
              </a:rPr>
              <a:t>MANGO – </a:t>
            </a:r>
            <a:r>
              <a:rPr lang="es-ES" altLang="es-ES" sz="1100" dirty="0" err="1">
                <a:latin typeface="Corbel" pitchFamily="34" charset="0"/>
                <a:ea typeface="Calibri" pitchFamily="34" charset="0"/>
                <a:cs typeface="Times New Roman" pitchFamily="18" charset="0"/>
              </a:rPr>
              <a:t>Best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Emerging</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Artist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Award</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Swab</a:t>
            </a:r>
            <a:r>
              <a:rPr lang="es-ES" altLang="es-ES" sz="1100" dirty="0">
                <a:latin typeface="Corbel" pitchFamily="34" charset="0"/>
                <a:ea typeface="Calibri" pitchFamily="34" charset="0"/>
                <a:cs typeface="Times New Roman" pitchFamily="18" charset="0"/>
              </a:rPr>
              <a:t>, Barcelona.</a:t>
            </a:r>
          </a:p>
          <a:p>
            <a:pPr>
              <a:spcBef>
                <a:spcPct val="0"/>
              </a:spcBef>
              <a:buNone/>
            </a:pPr>
            <a:r>
              <a:rPr lang="es-ES" altLang="es-ES" sz="1100" b="1" dirty="0">
                <a:latin typeface="Corbel" pitchFamily="34" charset="0"/>
                <a:ea typeface="Calibri" pitchFamily="34" charset="0"/>
                <a:cs typeface="Times New Roman" pitchFamily="18" charset="0"/>
              </a:rPr>
              <a:t>2019</a:t>
            </a:r>
          </a:p>
          <a:p>
            <a:pPr>
              <a:spcBef>
                <a:spcPct val="0"/>
              </a:spcBef>
              <a:buNone/>
            </a:pPr>
            <a:r>
              <a:rPr lang="es-ES" altLang="es-ES" sz="1100" dirty="0">
                <a:latin typeface="Corbel" pitchFamily="34" charset="0"/>
                <a:ea typeface="Calibri" pitchFamily="34" charset="0"/>
                <a:cs typeface="Times New Roman" pitchFamily="18" charset="0"/>
              </a:rPr>
              <a:t>Premio Art </a:t>
            </a:r>
            <a:r>
              <a:rPr lang="es-ES" altLang="es-ES" sz="1100" dirty="0" err="1">
                <a:latin typeface="Corbel" pitchFamily="34" charset="0"/>
                <a:ea typeface="Calibri" pitchFamily="34" charset="0"/>
                <a:cs typeface="Times New Roman" pitchFamily="18" charset="0"/>
              </a:rPr>
              <a:t>Nou</a:t>
            </a:r>
            <a:r>
              <a:rPr lang="es-ES" altLang="es-ES" sz="1100" dirty="0">
                <a:latin typeface="Corbel" pitchFamily="34" charset="0"/>
                <a:ea typeface="Calibri" pitchFamily="34" charset="0"/>
                <a:cs typeface="Times New Roman" pitchFamily="18" charset="0"/>
              </a:rPr>
              <a:t> 2019, Art Barcelona, Barcelona.</a:t>
            </a:r>
          </a:p>
          <a:p>
            <a:pPr>
              <a:spcBef>
                <a:spcPct val="0"/>
              </a:spcBef>
              <a:buNone/>
            </a:pPr>
            <a:r>
              <a:rPr lang="es-ES" altLang="es-ES" sz="1100" dirty="0">
                <a:latin typeface="Corbel" pitchFamily="34" charset="0"/>
                <a:ea typeface="Calibri" pitchFamily="34" charset="0"/>
                <a:cs typeface="Times New Roman" pitchFamily="18" charset="0"/>
              </a:rPr>
              <a:t>III Programa de residencias de intercambio entre Casa de Velázquez y Hangar, Casa de Velázquez,  Madrid.</a:t>
            </a:r>
          </a:p>
          <a:p>
            <a:pPr>
              <a:spcBef>
                <a:spcPct val="0"/>
              </a:spcBef>
              <a:buNone/>
            </a:pPr>
            <a:r>
              <a:rPr lang="es-ES" altLang="es-ES" sz="1100" b="1" dirty="0">
                <a:latin typeface="Corbel" pitchFamily="34" charset="0"/>
                <a:ea typeface="Calibri" pitchFamily="34" charset="0"/>
                <a:cs typeface="Times New Roman" pitchFamily="18" charset="0"/>
              </a:rPr>
              <a:t>2018</a:t>
            </a:r>
          </a:p>
          <a:p>
            <a:pPr>
              <a:spcBef>
                <a:spcPct val="0"/>
              </a:spcBef>
              <a:buNone/>
            </a:pPr>
            <a:r>
              <a:rPr lang="es-ES" altLang="es-ES" sz="1100" dirty="0">
                <a:latin typeface="Corbel" pitchFamily="34" charset="0"/>
                <a:ea typeface="Calibri" pitchFamily="34" charset="0"/>
                <a:cs typeface="Times New Roman" pitchFamily="18" charset="0"/>
              </a:rPr>
              <a:t>Programa de residencias </a:t>
            </a:r>
            <a:r>
              <a:rPr lang="es-ES" altLang="es-ES" sz="1100" dirty="0" err="1">
                <a:latin typeface="Corbel" pitchFamily="34" charset="0"/>
                <a:ea typeface="Calibri" pitchFamily="34" charset="0"/>
                <a:cs typeface="Times New Roman" pitchFamily="18" charset="0"/>
              </a:rPr>
              <a:t>SAC-FiC</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Fabra</a:t>
            </a:r>
            <a:r>
              <a:rPr lang="es-ES" altLang="es-ES" sz="1100" dirty="0">
                <a:latin typeface="Corbel" pitchFamily="34" charset="0"/>
                <a:ea typeface="Calibri" pitchFamily="34" charset="0"/>
                <a:cs typeface="Times New Roman" pitchFamily="18" charset="0"/>
              </a:rPr>
              <a:t> i </a:t>
            </a:r>
            <a:r>
              <a:rPr lang="es-ES" altLang="es-ES" sz="1100" dirty="0" err="1">
                <a:latin typeface="Corbel" pitchFamily="34" charset="0"/>
                <a:ea typeface="Calibri" pitchFamily="34" charset="0"/>
                <a:cs typeface="Times New Roman" pitchFamily="18" charset="0"/>
              </a:rPr>
              <a:t>Coats</a:t>
            </a:r>
            <a:r>
              <a:rPr lang="es-ES" altLang="es-ES" sz="1100" dirty="0">
                <a:latin typeface="Corbel" pitchFamily="34" charset="0"/>
                <a:ea typeface="Calibri" pitchFamily="34" charset="0"/>
                <a:cs typeface="Times New Roman" pitchFamily="18" charset="0"/>
              </a:rPr>
              <a:t> – Fábrica de Creación de Barcelona, Barcelona.  Programa </a:t>
            </a:r>
            <a:r>
              <a:rPr lang="es-ES" altLang="es-ES" sz="1100" dirty="0" err="1">
                <a:latin typeface="Corbel" pitchFamily="34" charset="0"/>
                <a:ea typeface="Calibri" pitchFamily="34" charset="0"/>
                <a:cs typeface="Times New Roman" pitchFamily="18" charset="0"/>
              </a:rPr>
              <a:t>Apertus</a:t>
            </a:r>
            <a:r>
              <a:rPr lang="es-ES" altLang="es-ES" sz="1100" dirty="0">
                <a:latin typeface="Corbel" pitchFamily="34" charset="0"/>
                <a:ea typeface="Calibri" pitchFamily="34" charset="0"/>
                <a:cs typeface="Times New Roman" pitchFamily="18" charset="0"/>
              </a:rPr>
              <a:t> 02, Han </a:t>
            </a:r>
            <a:r>
              <a:rPr lang="es-ES" altLang="es-ES" sz="1100" dirty="0" err="1">
                <a:latin typeface="Corbel" pitchFamily="34" charset="0"/>
                <a:ea typeface="Calibri" pitchFamily="34" charset="0"/>
                <a:cs typeface="Times New Roman" pitchFamily="18" charset="0"/>
              </a:rPr>
              <a:t>Nefkens</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Foundation</a:t>
            </a:r>
            <a:r>
              <a:rPr lang="es-ES" altLang="es-ES" sz="1100" dirty="0">
                <a:latin typeface="Corbel" pitchFamily="34" charset="0"/>
                <a:ea typeface="Calibri" pitchFamily="34" charset="0"/>
                <a:cs typeface="Times New Roman" pitchFamily="18" charset="0"/>
              </a:rPr>
              <a:t>, Barcelona.</a:t>
            </a:r>
          </a:p>
          <a:p>
            <a:pPr>
              <a:spcBef>
                <a:spcPct val="0"/>
              </a:spcBef>
              <a:buNone/>
            </a:pPr>
            <a:r>
              <a:rPr lang="es-ES" altLang="es-ES" sz="1100" b="1" dirty="0">
                <a:latin typeface="Corbel" pitchFamily="34" charset="0"/>
                <a:ea typeface="Calibri" pitchFamily="34" charset="0"/>
                <a:cs typeface="Times New Roman" pitchFamily="18" charset="0"/>
              </a:rPr>
              <a:t>2017</a:t>
            </a:r>
          </a:p>
          <a:p>
            <a:pPr>
              <a:spcBef>
                <a:spcPct val="0"/>
              </a:spcBef>
              <a:buNone/>
            </a:pPr>
            <a:r>
              <a:rPr lang="es-ES" altLang="es-ES" sz="1100" dirty="0">
                <a:latin typeface="Corbel" pitchFamily="34" charset="0"/>
                <a:ea typeface="Calibri" pitchFamily="34" charset="0"/>
                <a:cs typeface="Times New Roman" pitchFamily="18" charset="0"/>
              </a:rPr>
              <a:t>Beca de investigación y experimentación artística, La Escocesa, Barcelona.</a:t>
            </a:r>
          </a:p>
          <a:p>
            <a:pPr>
              <a:spcBef>
                <a:spcPct val="0"/>
              </a:spcBef>
              <a:buNone/>
            </a:pPr>
            <a:r>
              <a:rPr lang="es-ES" altLang="es-ES" sz="1100" b="1" dirty="0">
                <a:latin typeface="Corbel" pitchFamily="34" charset="0"/>
                <a:ea typeface="Calibri" pitchFamily="34" charset="0"/>
                <a:cs typeface="Times New Roman" pitchFamily="18" charset="0"/>
              </a:rPr>
              <a:t>2016</a:t>
            </a:r>
          </a:p>
          <a:p>
            <a:pPr>
              <a:spcBef>
                <a:spcPct val="0"/>
              </a:spcBef>
              <a:buNone/>
            </a:pPr>
            <a:r>
              <a:rPr lang="es-ES" altLang="es-ES" sz="1100" dirty="0">
                <a:latin typeface="Corbel" pitchFamily="34" charset="0"/>
                <a:ea typeface="Calibri" pitchFamily="34" charset="0"/>
                <a:cs typeface="Times New Roman" pitchFamily="18" charset="0"/>
              </a:rPr>
              <a:t>Beca para intercambio de proyectos artísticos Baden </a:t>
            </a:r>
            <a:r>
              <a:rPr lang="es-ES" altLang="es-ES" sz="1100" dirty="0" err="1">
                <a:latin typeface="Corbel" pitchFamily="34" charset="0"/>
                <a:ea typeface="Calibri" pitchFamily="34" charset="0"/>
                <a:cs typeface="Times New Roman" pitchFamily="18" charset="0"/>
              </a:rPr>
              <a:t>Württemberg</a:t>
            </a:r>
            <a:r>
              <a:rPr lang="es-ES" altLang="es-ES" sz="1100" dirty="0">
                <a:latin typeface="Corbel" pitchFamily="34" charset="0"/>
                <a:ea typeface="Calibri" pitchFamily="34" charset="0"/>
                <a:cs typeface="Times New Roman" pitchFamily="18" charset="0"/>
              </a:rPr>
              <a:t>-Catalunya 2016, </a:t>
            </a:r>
            <a:r>
              <a:rPr lang="es-ES" altLang="es-ES" sz="1100" dirty="0" err="1">
                <a:latin typeface="Corbel" pitchFamily="34" charset="0"/>
                <a:ea typeface="Calibri" pitchFamily="34" charset="0"/>
                <a:cs typeface="Times New Roman" pitchFamily="18" charset="0"/>
              </a:rPr>
              <a:t>WKV</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Württembergischer</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Kunstverein</a:t>
            </a:r>
            <a:r>
              <a:rPr lang="es-ES" altLang="es-ES" sz="1100" dirty="0">
                <a:latin typeface="Corbel" pitchFamily="34" charset="0"/>
                <a:ea typeface="Calibri" pitchFamily="34" charset="0"/>
                <a:cs typeface="Times New Roman" pitchFamily="18" charset="0"/>
              </a:rPr>
              <a:t>, Stuttgart.</a:t>
            </a:r>
          </a:p>
          <a:p>
            <a:pPr>
              <a:spcBef>
                <a:spcPct val="0"/>
              </a:spcBef>
              <a:buNone/>
            </a:pPr>
            <a:r>
              <a:rPr lang="es-ES" altLang="es-ES" sz="1100" dirty="0">
                <a:latin typeface="Corbel" pitchFamily="34" charset="0"/>
                <a:ea typeface="Calibri" pitchFamily="34" charset="0"/>
                <a:cs typeface="Times New Roman" pitchFamily="18" charset="0"/>
              </a:rPr>
              <a:t>Beca </a:t>
            </a:r>
            <a:r>
              <a:rPr lang="es-ES" altLang="es-ES" sz="1100" dirty="0" err="1">
                <a:latin typeface="Corbel" pitchFamily="34" charset="0"/>
                <a:ea typeface="Calibri" pitchFamily="34" charset="0"/>
                <a:cs typeface="Times New Roman" pitchFamily="18" charset="0"/>
              </a:rPr>
              <a:t>Agata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Baum</a:t>
            </a:r>
            <a:r>
              <a:rPr lang="es-ES" altLang="es-ES" sz="1100" dirty="0">
                <a:latin typeface="Corbel" pitchFamily="34" charset="0"/>
                <a:ea typeface="Calibri" pitchFamily="34" charset="0"/>
                <a:cs typeface="Times New Roman" pitchFamily="18" charset="0"/>
              </a:rPr>
              <a:t> de </a:t>
            </a:r>
            <a:r>
              <a:rPr lang="es-ES" altLang="es-ES" sz="1100" dirty="0" err="1">
                <a:latin typeface="Corbel" pitchFamily="34" charset="0"/>
                <a:ea typeface="Calibri" pitchFamily="34" charset="0"/>
                <a:cs typeface="Times New Roman" pitchFamily="18" charset="0"/>
              </a:rPr>
              <a:t>Bernis</a:t>
            </a:r>
            <a:r>
              <a:rPr lang="es-ES" altLang="es-ES" sz="1100" dirty="0">
                <a:latin typeface="Corbel" pitchFamily="34" charset="0"/>
                <a:ea typeface="Calibri" pitchFamily="34" charset="0"/>
                <a:cs typeface="Times New Roman" pitchFamily="18" charset="0"/>
              </a:rPr>
              <a:t> para artistas y gestores culturales, Goethe </a:t>
            </a:r>
            <a:r>
              <a:rPr lang="es-ES" altLang="es-ES" sz="1100" dirty="0" err="1">
                <a:latin typeface="Corbel" pitchFamily="34" charset="0"/>
                <a:ea typeface="Calibri" pitchFamily="34" charset="0"/>
                <a:cs typeface="Times New Roman" pitchFamily="18" charset="0"/>
              </a:rPr>
              <a:t>Institut</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Berlin</a:t>
            </a:r>
            <a:r>
              <a:rPr lang="es-ES" altLang="es-ES" sz="1100" dirty="0">
                <a:latin typeface="Corbel" pitchFamily="34" charset="0"/>
                <a:ea typeface="Calibri" pitchFamily="34" charset="0"/>
                <a:cs typeface="Times New Roman" pitchFamily="18" charset="0"/>
              </a:rPr>
              <a:t>.</a:t>
            </a:r>
          </a:p>
          <a:p>
            <a:pPr>
              <a:spcBef>
                <a:spcPct val="0"/>
              </a:spcBef>
              <a:buNone/>
            </a:pPr>
            <a:r>
              <a:rPr lang="es-ES" altLang="es-ES" sz="1100" b="1" dirty="0">
                <a:latin typeface="Corbel" pitchFamily="34" charset="0"/>
                <a:ea typeface="Calibri" pitchFamily="34" charset="0"/>
                <a:cs typeface="Times New Roman" pitchFamily="18" charset="0"/>
              </a:rPr>
              <a:t>2015</a:t>
            </a:r>
          </a:p>
          <a:p>
            <a:pPr>
              <a:spcBef>
                <a:spcPct val="0"/>
              </a:spcBef>
              <a:buNone/>
            </a:pPr>
            <a:r>
              <a:rPr lang="es-ES" altLang="es-ES" sz="1100" dirty="0">
                <a:latin typeface="Corbel" pitchFamily="34" charset="0"/>
                <a:ea typeface="Calibri" pitchFamily="34" charset="0"/>
                <a:cs typeface="Times New Roman" pitchFamily="18" charset="0"/>
              </a:rPr>
              <a:t>Premio </a:t>
            </a:r>
            <a:r>
              <a:rPr lang="es-ES" altLang="es-ES" sz="1100" dirty="0" err="1">
                <a:latin typeface="Corbel" pitchFamily="34" charset="0"/>
                <a:ea typeface="Calibri" pitchFamily="34" charset="0"/>
                <a:cs typeface="Times New Roman" pitchFamily="18" charset="0"/>
              </a:rPr>
              <a:t>ACCA</a:t>
            </a:r>
            <a:r>
              <a:rPr lang="es-ES" altLang="es-ES" sz="1100" dirty="0">
                <a:latin typeface="Corbel" pitchFamily="34" charset="0"/>
                <a:ea typeface="Calibri" pitchFamily="34" charset="0"/>
                <a:cs typeface="Times New Roman" pitchFamily="18" charset="0"/>
              </a:rPr>
              <a:t> 2014 a la mejor publicación especializada por el proyecto Situaciones, revista de historia</a:t>
            </a:r>
          </a:p>
          <a:p>
            <a:pPr>
              <a:spcBef>
                <a:spcPct val="0"/>
              </a:spcBef>
              <a:buNone/>
            </a:pPr>
            <a:r>
              <a:rPr lang="es-ES" altLang="es-ES" sz="1100" dirty="0">
                <a:latin typeface="Corbel" pitchFamily="34" charset="0"/>
                <a:ea typeface="Calibri" pitchFamily="34" charset="0"/>
                <a:cs typeface="Times New Roman" pitchFamily="18" charset="0"/>
              </a:rPr>
              <a:t>y crítica de las artes, </a:t>
            </a:r>
            <a:r>
              <a:rPr lang="es-ES" altLang="es-ES" sz="1100" dirty="0" err="1">
                <a:latin typeface="Corbel" pitchFamily="34" charset="0"/>
                <a:ea typeface="Calibri" pitchFamily="34" charset="0"/>
                <a:cs typeface="Times New Roman" pitchFamily="18" charset="0"/>
              </a:rPr>
              <a:t>ACCA</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Associación</a:t>
            </a:r>
            <a:r>
              <a:rPr lang="es-ES" altLang="es-ES" sz="1100" dirty="0">
                <a:latin typeface="Corbel" pitchFamily="34" charset="0"/>
                <a:ea typeface="Calibri" pitchFamily="34" charset="0"/>
                <a:cs typeface="Times New Roman" pitchFamily="18" charset="0"/>
              </a:rPr>
              <a:t> Catalana de Críticos del Arte, Barcelona.</a:t>
            </a:r>
          </a:p>
          <a:p>
            <a:pPr>
              <a:spcBef>
                <a:spcPct val="0"/>
              </a:spcBef>
              <a:buNone/>
            </a:pPr>
            <a:endParaRPr lang="es-ES" altLang="es-ES" sz="1100" b="1" dirty="0">
              <a:latin typeface="Corbel" pitchFamily="34" charset="0"/>
              <a:ea typeface="Calibri" pitchFamily="34" charset="0"/>
              <a:cs typeface="Times New Roman" pitchFamily="18" charset="0"/>
            </a:endParaRPr>
          </a:p>
          <a:p>
            <a:pPr>
              <a:spcBef>
                <a:spcPct val="0"/>
              </a:spcBef>
              <a:buNone/>
            </a:pPr>
            <a:endParaRPr lang="es-ES" altLang="es-ES" sz="1100" b="1" dirty="0">
              <a:latin typeface="Corbel" pitchFamily="34" charset="0"/>
              <a:ea typeface="Calibri" pitchFamily="34" charset="0"/>
              <a:cs typeface="Times New Roman" pitchFamily="18" charset="0"/>
            </a:endParaRPr>
          </a:p>
          <a:p>
            <a:pPr>
              <a:spcBef>
                <a:spcPct val="0"/>
              </a:spcBef>
              <a:buNone/>
            </a:pPr>
            <a:r>
              <a:rPr lang="es-ES" altLang="es-ES" sz="1100" b="1" dirty="0">
                <a:latin typeface="Corbel" pitchFamily="34" charset="0"/>
                <a:ea typeface="Calibri" pitchFamily="34" charset="0"/>
                <a:cs typeface="Times New Roman" pitchFamily="18" charset="0"/>
              </a:rPr>
              <a:t>COLECCIONES / </a:t>
            </a:r>
            <a:r>
              <a:rPr lang="es-ES" altLang="es-ES" sz="1100" b="1" dirty="0" err="1">
                <a:latin typeface="Corbel" pitchFamily="34" charset="0"/>
                <a:ea typeface="Calibri" pitchFamily="34" charset="0"/>
                <a:cs typeface="Times New Roman" pitchFamily="18" charset="0"/>
              </a:rPr>
              <a:t>COLLECTIONS</a:t>
            </a:r>
            <a:endParaRPr lang="es-ES" altLang="es-ES" sz="1100" b="1" dirty="0">
              <a:latin typeface="Corbel" pitchFamily="34" charset="0"/>
              <a:ea typeface="Calibri" pitchFamily="34" charset="0"/>
              <a:cs typeface="Times New Roman" pitchFamily="18" charset="0"/>
            </a:endParaRPr>
          </a:p>
          <a:p>
            <a:pPr>
              <a:spcBef>
                <a:spcPct val="0"/>
              </a:spcBef>
              <a:buNone/>
            </a:pPr>
            <a:endParaRPr lang="es-ES" altLang="es-ES" sz="1100" b="1" dirty="0">
              <a:latin typeface="Corbel" pitchFamily="34" charset="0"/>
              <a:ea typeface="Calibri" pitchFamily="34" charset="0"/>
              <a:cs typeface="Times New Roman" pitchFamily="18" charset="0"/>
            </a:endParaRPr>
          </a:p>
          <a:p>
            <a:pPr>
              <a:spcBef>
                <a:spcPct val="0"/>
              </a:spcBef>
              <a:buNone/>
            </a:pPr>
            <a:r>
              <a:rPr lang="es-ES" altLang="es-ES" sz="1100" dirty="0">
                <a:latin typeface="Corbel" pitchFamily="34" charset="0"/>
                <a:ea typeface="Calibri" pitchFamily="34" charset="0"/>
                <a:cs typeface="Times New Roman" pitchFamily="18" charset="0"/>
              </a:rPr>
              <a:t>Colección </a:t>
            </a:r>
            <a:r>
              <a:rPr lang="es-ES" altLang="es-ES" sz="1100" dirty="0" err="1">
                <a:latin typeface="Corbel" pitchFamily="34" charset="0"/>
                <a:ea typeface="Calibri" pitchFamily="34" charset="0"/>
                <a:cs typeface="Times New Roman" pitchFamily="18" charset="0"/>
              </a:rPr>
              <a:t>CAB</a:t>
            </a:r>
            <a:r>
              <a:rPr lang="es-ES" altLang="es-ES" sz="1100" dirty="0">
                <a:latin typeface="Corbel" pitchFamily="34" charset="0"/>
                <a:ea typeface="Calibri" pitchFamily="34" charset="0"/>
                <a:cs typeface="Times New Roman" pitchFamily="18" charset="0"/>
              </a:rPr>
              <a:t>, Centro de Arte Contemporáneo, Burgos.  Mango </a:t>
            </a:r>
            <a:r>
              <a:rPr lang="es-ES" altLang="es-ES" sz="1100" dirty="0" err="1">
                <a:latin typeface="Corbel" pitchFamily="34" charset="0"/>
                <a:ea typeface="Calibri" pitchFamily="34" charset="0"/>
                <a:cs typeface="Times New Roman" pitchFamily="18" charset="0"/>
              </a:rPr>
              <a:t>Collection</a:t>
            </a:r>
            <a:r>
              <a:rPr lang="es-ES" altLang="es-ES" sz="1100" dirty="0">
                <a:latin typeface="Corbel" pitchFamily="34" charset="0"/>
                <a:ea typeface="Calibri" pitchFamily="34" charset="0"/>
                <a:cs typeface="Times New Roman" pitchFamily="18" charset="0"/>
              </a:rPr>
              <a:t>, Barcelona.</a:t>
            </a:r>
          </a:p>
          <a:p>
            <a:pPr>
              <a:spcBef>
                <a:spcPct val="0"/>
              </a:spcBef>
              <a:buNone/>
            </a:pPr>
            <a:r>
              <a:rPr lang="es-ES" altLang="es-ES" sz="1100" dirty="0">
                <a:latin typeface="Corbel" pitchFamily="34" charset="0"/>
                <a:ea typeface="Calibri" pitchFamily="34" charset="0"/>
                <a:cs typeface="Times New Roman" pitchFamily="18" charset="0"/>
              </a:rPr>
              <a:t>Colección </a:t>
            </a:r>
            <a:r>
              <a:rPr lang="es-ES" altLang="es-ES" sz="1100" dirty="0" err="1">
                <a:latin typeface="Corbel" pitchFamily="34" charset="0"/>
                <a:ea typeface="Calibri" pitchFamily="34" charset="0"/>
                <a:cs typeface="Times New Roman" pitchFamily="18" charset="0"/>
              </a:rPr>
              <a:t>Musac</a:t>
            </a:r>
            <a:r>
              <a:rPr lang="es-ES" altLang="es-ES" sz="1100" dirty="0">
                <a:latin typeface="Corbel" pitchFamily="34" charset="0"/>
                <a:ea typeface="Calibri" pitchFamily="34" charset="0"/>
                <a:cs typeface="Times New Roman" pitchFamily="18" charset="0"/>
              </a:rPr>
              <a:t>, Museo de Arte Contemporáneo de Castilla y León.  Visual </a:t>
            </a:r>
            <a:r>
              <a:rPr lang="es-ES" altLang="es-ES" sz="1100" dirty="0" err="1">
                <a:latin typeface="Corbel" pitchFamily="34" charset="0"/>
                <a:ea typeface="Calibri" pitchFamily="34" charset="0"/>
                <a:cs typeface="Times New Roman" pitchFamily="18" charset="0"/>
              </a:rPr>
              <a:t>Sign</a:t>
            </a:r>
            <a:r>
              <a:rPr lang="es-ES" altLang="es-ES" sz="1100" dirty="0">
                <a:latin typeface="Corbel" pitchFamily="34" charset="0"/>
                <a:ea typeface="Calibri" pitchFamily="34" charset="0"/>
                <a:cs typeface="Times New Roman" pitchFamily="18" charset="0"/>
              </a:rPr>
              <a:t> </a:t>
            </a:r>
            <a:r>
              <a:rPr lang="es-ES" altLang="es-ES" sz="1100" dirty="0" err="1">
                <a:latin typeface="Corbel" pitchFamily="34" charset="0"/>
                <a:ea typeface="Calibri" pitchFamily="34" charset="0"/>
                <a:cs typeface="Times New Roman" pitchFamily="18" charset="0"/>
              </a:rPr>
              <a:t>Collection</a:t>
            </a:r>
            <a:r>
              <a:rPr lang="es-ES" altLang="es-ES" sz="1100" dirty="0">
                <a:latin typeface="Corbel" pitchFamily="34" charset="0"/>
                <a:ea typeface="Calibri" pitchFamily="34" charset="0"/>
                <a:cs typeface="Times New Roman" pitchFamily="18" charset="0"/>
              </a:rPr>
              <a:t>, Barcelona.</a:t>
            </a:r>
          </a:p>
          <a:p>
            <a:pPr>
              <a:spcBef>
                <a:spcPct val="0"/>
              </a:spcBef>
              <a:buNone/>
            </a:pPr>
            <a:r>
              <a:rPr lang="es-ES" altLang="es-ES" sz="1100" dirty="0" err="1">
                <a:latin typeface="Corbel" pitchFamily="34" charset="0"/>
                <a:ea typeface="Calibri" pitchFamily="34" charset="0"/>
                <a:cs typeface="Times New Roman" pitchFamily="18" charset="0"/>
              </a:rPr>
              <a:t>Diezy7</a:t>
            </a:r>
            <a:r>
              <a:rPr lang="es-ES" altLang="es-ES" sz="1100" dirty="0">
                <a:latin typeface="Corbel" pitchFamily="34" charset="0"/>
                <a:ea typeface="Calibri" pitchFamily="34" charset="0"/>
                <a:cs typeface="Times New Roman" pitchFamily="18" charset="0"/>
              </a:rPr>
              <a:t>, Barcelona.</a:t>
            </a:r>
          </a:p>
          <a:p>
            <a:pPr>
              <a:spcBef>
                <a:spcPct val="0"/>
              </a:spcBef>
              <a:buNone/>
            </a:pPr>
            <a:r>
              <a:rPr lang="es-ES" altLang="es-ES" sz="1100" dirty="0" err="1">
                <a:latin typeface="Corbel" pitchFamily="34" charset="0"/>
                <a:ea typeface="Calibri" pitchFamily="34" charset="0"/>
                <a:cs typeface="Times New Roman" pitchFamily="18" charset="0"/>
              </a:rPr>
              <a:t>Museu</a:t>
            </a:r>
            <a:r>
              <a:rPr lang="es-ES" altLang="es-ES" sz="1100" dirty="0">
                <a:latin typeface="Corbel" pitchFamily="34" charset="0"/>
                <a:ea typeface="Calibri" pitchFamily="34" charset="0"/>
                <a:cs typeface="Times New Roman" pitchFamily="18" charset="0"/>
              </a:rPr>
              <a:t> d’Art </a:t>
            </a:r>
            <a:r>
              <a:rPr lang="es-ES" altLang="es-ES" sz="1100" dirty="0" err="1">
                <a:latin typeface="Corbel" pitchFamily="34" charset="0"/>
                <a:ea typeface="Calibri" pitchFamily="34" charset="0"/>
                <a:cs typeface="Times New Roman" pitchFamily="18" charset="0"/>
              </a:rPr>
              <a:t>Contemporani</a:t>
            </a:r>
            <a:r>
              <a:rPr lang="es-ES" altLang="es-ES" sz="1100" dirty="0">
                <a:latin typeface="Corbel" pitchFamily="34" charset="0"/>
                <a:ea typeface="Calibri" pitchFamily="34" charset="0"/>
                <a:cs typeface="Times New Roman" pitchFamily="18" charset="0"/>
              </a:rPr>
              <a:t> de Barcelona </a:t>
            </a:r>
            <a:r>
              <a:rPr lang="es-ES" altLang="es-ES" sz="1100" dirty="0" err="1">
                <a:latin typeface="Corbel" pitchFamily="34" charset="0"/>
                <a:ea typeface="Calibri" pitchFamily="34" charset="0"/>
                <a:cs typeface="Times New Roman" pitchFamily="18" charset="0"/>
              </a:rPr>
              <a:t>MACBA</a:t>
            </a:r>
            <a:r>
              <a:rPr lang="es-ES" altLang="es-ES" sz="1100" dirty="0">
                <a:latin typeface="Corbel" pitchFamily="34" charset="0"/>
                <a:ea typeface="Calibri" pitchFamily="34" charset="0"/>
                <a:cs typeface="Times New Roman" pitchFamily="18" charset="0"/>
              </a:rPr>
              <a:t>.</a:t>
            </a:r>
          </a:p>
          <a:p>
            <a:pPr>
              <a:spcBef>
                <a:spcPct val="0"/>
              </a:spcBef>
              <a:buNone/>
            </a:pPr>
            <a:endParaRPr lang="en-US" altLang="es-ES" sz="1100" dirty="0">
              <a:latin typeface="Corbel" pitchFamily="34" charset="0"/>
              <a:ea typeface="Calibri" pitchFamily="34" charset="0"/>
              <a:cs typeface="Times New Roman" pitchFamily="18" charset="0"/>
            </a:endParaRPr>
          </a:p>
        </p:txBody>
      </p:sp>
    </p:spTree>
    <p:extLst>
      <p:ext uri="{BB962C8B-B14F-4D97-AF65-F5344CB8AC3E}">
        <p14:creationId xmlns:p14="http://schemas.microsoft.com/office/powerpoint/2010/main" val="2797648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Freeform 883"/>
          <p:cNvSpPr/>
          <p:nvPr/>
        </p:nvSpPr>
        <p:spPr>
          <a:xfrm>
            <a:off x="0" y="0"/>
            <a:ext cx="6858000" cy="9144000"/>
          </a:xfrm>
          <a:custGeom>
            <a:avLst/>
            <a:gdLst/>
            <a:ahLst/>
            <a:cxnLst/>
            <a:rect l="0" t="0" r="0" b="0"/>
            <a:pathLst>
              <a:path w="6858000" h="9144000">
                <a:moveTo>
                  <a:pt x="0" y="9144000"/>
                </a:moveTo>
                <a:lnTo>
                  <a:pt x="6858000" y="9144000"/>
                </a:lnTo>
                <a:lnTo>
                  <a:pt x="6858000" y="0"/>
                </a:lnTo>
                <a:lnTo>
                  <a:pt x="0" y="0"/>
                </a:lnTo>
                <a:lnTo>
                  <a:pt x="0" y="9144000"/>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1" name="Google Shape;277;p38" descr="\\servidoradn\Usr\ADN\LOGOS-Hojas Tipo\LOGOS\Logo ADN2012.jpg">
            <a:extLst>
              <a:ext uri="{FF2B5EF4-FFF2-40B4-BE49-F238E27FC236}">
                <a16:creationId xmlns:a16="http://schemas.microsoft.com/office/drawing/2014/main" xmlns="" id="{246CB8A9-84ED-457A-B03C-722C88EE024A}"/>
              </a:ext>
            </a:extLst>
          </p:cNvPr>
          <p:cNvPicPr preferRelativeResize="0"/>
          <p:nvPr/>
        </p:nvPicPr>
        <p:blipFill rotWithShape="1">
          <a:blip r:embed="rId2">
            <a:alphaModFix/>
          </a:blip>
          <a:srcRect/>
          <a:stretch/>
        </p:blipFill>
        <p:spPr>
          <a:xfrm>
            <a:off x="100959" y="8604250"/>
            <a:ext cx="1383826" cy="484315"/>
          </a:xfrm>
          <a:prstGeom prst="rect">
            <a:avLst/>
          </a:prstGeom>
          <a:noFill/>
          <a:ln>
            <a:noFill/>
          </a:ln>
        </p:spPr>
      </p:pic>
      <p:sp>
        <p:nvSpPr>
          <p:cNvPr id="12" name="Google Shape;278;p38">
            <a:extLst>
              <a:ext uri="{FF2B5EF4-FFF2-40B4-BE49-F238E27FC236}">
                <a16:creationId xmlns:a16="http://schemas.microsoft.com/office/drawing/2014/main" xmlns="" id="{1C296828-7434-461C-923E-948BC3817E9E}"/>
              </a:ext>
            </a:extLst>
          </p:cNvPr>
          <p:cNvSpPr txBox="1"/>
          <p:nvPr/>
        </p:nvSpPr>
        <p:spPr>
          <a:xfrm>
            <a:off x="1482613" y="8612975"/>
            <a:ext cx="5658380" cy="86201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000"/>
              <a:buFont typeface="Corbel"/>
              <a:buNone/>
              <a:tabLst/>
              <a:defRPr/>
            </a:pP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c/ Mallorca, 205</a:t>
            </a:r>
            <a:r>
              <a:rPr kumimoji="0" lang="en-US" sz="1400" b="0" i="0" u="none" strike="noStrike" kern="0" cap="none" spc="0" normalizeH="0" baseline="0" noProof="0" dirty="0">
                <a:ln>
                  <a:noFill/>
                </a:ln>
                <a:solidFill>
                  <a:sysClr val="windowText" lastClr="000000"/>
                </a:solidFill>
                <a:effectLst/>
                <a:uLnTx/>
                <a:uFillTx/>
                <a:latin typeface="Arial"/>
                <a:cs typeface="Arial"/>
                <a:sym typeface="Corbel"/>
              </a:rPr>
              <a:t> </a:t>
            </a: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08036 Barcelona</a:t>
            </a:r>
            <a:r>
              <a:rPr kumimoji="0" lang="en-US" sz="1400" b="0" i="0" u="none" strike="noStrike" kern="0" cap="none" spc="0" normalizeH="0" baseline="0" noProof="0" dirty="0">
                <a:ln>
                  <a:noFill/>
                </a:ln>
                <a:solidFill>
                  <a:sysClr val="windowText" lastClr="000000"/>
                </a:solidFill>
                <a:effectLst/>
                <a:uLnTx/>
                <a:uFillTx/>
                <a:latin typeface="Arial"/>
                <a:cs typeface="Arial"/>
                <a:sym typeface="Corbel"/>
              </a:rPr>
              <a:t> </a:t>
            </a: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T. (+34) 93 451 0064</a:t>
            </a:r>
            <a:r>
              <a:rPr kumimoji="0" lang="en-US" sz="1400" b="0" i="0" u="none" strike="noStrike" kern="0" cap="none" spc="0" normalizeH="0" baseline="0" noProof="0" dirty="0">
                <a:ln>
                  <a:noFill/>
                </a:ln>
                <a:solidFill>
                  <a:sysClr val="windowText" lastClr="000000"/>
                </a:solidFill>
                <a:effectLst/>
                <a:uLnTx/>
                <a:uFillTx/>
                <a:latin typeface="Arial"/>
                <a:cs typeface="Arial"/>
                <a:sym typeface="Corbel"/>
              </a:rPr>
              <a:t> </a:t>
            </a:r>
            <a:r>
              <a:rPr kumimoji="0" lang="en-US" sz="1000" b="0" i="0" u="none" strike="noStrike" kern="0" cap="none" spc="0" normalizeH="0" baseline="0" noProof="0" dirty="0">
                <a:ln>
                  <a:noFill/>
                </a:ln>
                <a:solidFill>
                  <a:srgbClr val="0D0D0D"/>
                </a:solidFill>
                <a:effectLst/>
                <a:uLnTx/>
                <a:uFillTx/>
                <a:latin typeface="Corbel"/>
                <a:ea typeface="Corbel"/>
                <a:cs typeface="Corbel"/>
                <a:sym typeface="Corbel"/>
                <a:hlinkClick r:id="rId3"/>
              </a:rPr>
              <a:t>info@adngaleria.com</a:t>
            </a:r>
            <a:r>
              <a:rPr kumimoji="0" lang="en-US" sz="1400" b="0" i="0" u="none" strike="noStrike" kern="0" cap="none" spc="0" normalizeH="0" baseline="0" noProof="0" dirty="0">
                <a:ln>
                  <a:noFill/>
                </a:ln>
                <a:solidFill>
                  <a:sysClr val="windowText" lastClr="000000"/>
                </a:solidFill>
                <a:effectLst/>
                <a:uLnTx/>
                <a:uFillTx/>
                <a:latin typeface="Arial"/>
                <a:cs typeface="Arial"/>
                <a:sym typeface="Corbel"/>
              </a:rPr>
              <a:t> </a:t>
            </a:r>
            <a:r>
              <a:rPr kumimoji="0" lang="en-US" sz="1000" b="0" i="0" u="none" strike="noStrike" kern="0" cap="none" spc="0" normalizeH="0" baseline="0" noProof="0" dirty="0">
                <a:ln>
                  <a:noFill/>
                </a:ln>
                <a:solidFill>
                  <a:srgbClr val="0D0D0D"/>
                </a:solidFill>
                <a:effectLst/>
                <a:uLnTx/>
                <a:uFillTx/>
                <a:latin typeface="Corbel"/>
                <a:ea typeface="Corbel"/>
                <a:cs typeface="Corbel"/>
                <a:sym typeface="Corbel"/>
              </a:rPr>
              <a:t>www.adngaleria.com</a:t>
            </a: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p:txBody>
      </p:sp>
      <p:pic>
        <p:nvPicPr>
          <p:cNvPr id="3" name="Imagen 2">
            <a:extLst>
              <a:ext uri="{FF2B5EF4-FFF2-40B4-BE49-F238E27FC236}">
                <a16:creationId xmlns:a16="http://schemas.microsoft.com/office/drawing/2014/main" xmlns="" id="{0388A301-E84B-49A7-AC66-ECDBE8E681AC}"/>
              </a:ext>
            </a:extLst>
          </p:cNvPr>
          <p:cNvPicPr>
            <a:picLocks noChangeAspect="1"/>
          </p:cNvPicPr>
          <p:nvPr/>
        </p:nvPicPr>
        <p:blipFill>
          <a:blip r:embed="rId4"/>
          <a:stretch>
            <a:fillRect/>
          </a:stretch>
        </p:blipFill>
        <p:spPr>
          <a:xfrm>
            <a:off x="1107" y="10180"/>
            <a:ext cx="4291247" cy="1839106"/>
          </a:xfrm>
          <a:prstGeom prst="rect">
            <a:avLst/>
          </a:prstGeom>
        </p:spPr>
      </p:pic>
      <p:pic>
        <p:nvPicPr>
          <p:cNvPr id="8" name="Imagen 7">
            <a:extLst>
              <a:ext uri="{FF2B5EF4-FFF2-40B4-BE49-F238E27FC236}">
                <a16:creationId xmlns:a16="http://schemas.microsoft.com/office/drawing/2014/main" xmlns="" id="{40542E46-1BFB-4E7C-B2EA-504F7894DD2B}"/>
              </a:ext>
            </a:extLst>
          </p:cNvPr>
          <p:cNvPicPr>
            <a:picLocks noChangeAspect="1"/>
          </p:cNvPicPr>
          <p:nvPr/>
        </p:nvPicPr>
        <p:blipFill>
          <a:blip r:embed="rId5"/>
          <a:stretch>
            <a:fillRect/>
          </a:stretch>
        </p:blipFill>
        <p:spPr>
          <a:xfrm>
            <a:off x="100959" y="2008394"/>
            <a:ext cx="3435503" cy="3832893"/>
          </a:xfrm>
          <a:prstGeom prst="rect">
            <a:avLst/>
          </a:prstGeom>
        </p:spPr>
      </p:pic>
      <p:pic>
        <p:nvPicPr>
          <p:cNvPr id="9" name="Imagen 8">
            <a:extLst>
              <a:ext uri="{FF2B5EF4-FFF2-40B4-BE49-F238E27FC236}">
                <a16:creationId xmlns:a16="http://schemas.microsoft.com/office/drawing/2014/main" xmlns="" id="{64554C99-D477-4264-BCA5-6634BEDDC910}"/>
              </a:ext>
            </a:extLst>
          </p:cNvPr>
          <p:cNvPicPr>
            <a:picLocks noChangeAspect="1"/>
          </p:cNvPicPr>
          <p:nvPr/>
        </p:nvPicPr>
        <p:blipFill>
          <a:blip r:embed="rId6"/>
          <a:stretch>
            <a:fillRect/>
          </a:stretch>
        </p:blipFill>
        <p:spPr>
          <a:xfrm>
            <a:off x="100959" y="5931831"/>
            <a:ext cx="3435503" cy="2573150"/>
          </a:xfrm>
          <a:prstGeom prst="rect">
            <a:avLst/>
          </a:prstGeom>
        </p:spPr>
      </p:pic>
      <p:pic>
        <p:nvPicPr>
          <p:cNvPr id="10" name="Imagen 9">
            <a:extLst>
              <a:ext uri="{FF2B5EF4-FFF2-40B4-BE49-F238E27FC236}">
                <a16:creationId xmlns:a16="http://schemas.microsoft.com/office/drawing/2014/main" xmlns="" id="{216F09AF-3B9A-4880-A632-9C9A93484E78}"/>
              </a:ext>
            </a:extLst>
          </p:cNvPr>
          <p:cNvPicPr>
            <a:picLocks noChangeAspect="1"/>
          </p:cNvPicPr>
          <p:nvPr/>
        </p:nvPicPr>
        <p:blipFill>
          <a:blip r:embed="rId7"/>
          <a:stretch>
            <a:fillRect/>
          </a:stretch>
        </p:blipFill>
        <p:spPr>
          <a:xfrm>
            <a:off x="3580763" y="5931831"/>
            <a:ext cx="3088900" cy="1293028"/>
          </a:xfrm>
          <a:prstGeom prst="rect">
            <a:avLst/>
          </a:prstGeom>
        </p:spPr>
      </p:pic>
      <p:pic>
        <p:nvPicPr>
          <p:cNvPr id="13" name="Imagen 12">
            <a:extLst>
              <a:ext uri="{FF2B5EF4-FFF2-40B4-BE49-F238E27FC236}">
                <a16:creationId xmlns:a16="http://schemas.microsoft.com/office/drawing/2014/main" xmlns="" id="{5EA1AEBC-9AE7-4388-A211-E67FF9A43D86}"/>
              </a:ext>
            </a:extLst>
          </p:cNvPr>
          <p:cNvPicPr>
            <a:picLocks noChangeAspect="1"/>
          </p:cNvPicPr>
          <p:nvPr/>
        </p:nvPicPr>
        <p:blipFill>
          <a:blip r:embed="rId8"/>
          <a:stretch>
            <a:fillRect/>
          </a:stretch>
        </p:blipFill>
        <p:spPr>
          <a:xfrm>
            <a:off x="3591058" y="7182835"/>
            <a:ext cx="3088900" cy="1069791"/>
          </a:xfrm>
          <a:prstGeom prst="rect">
            <a:avLst/>
          </a:prstGeom>
        </p:spPr>
      </p:pic>
      <p:pic>
        <p:nvPicPr>
          <p:cNvPr id="14" name="Imagen 13">
            <a:extLst>
              <a:ext uri="{FF2B5EF4-FFF2-40B4-BE49-F238E27FC236}">
                <a16:creationId xmlns:a16="http://schemas.microsoft.com/office/drawing/2014/main" xmlns="" id="{A709E559-1786-4C34-B946-373E4563287B}"/>
              </a:ext>
            </a:extLst>
          </p:cNvPr>
          <p:cNvPicPr>
            <a:picLocks noChangeAspect="1"/>
          </p:cNvPicPr>
          <p:nvPr/>
        </p:nvPicPr>
        <p:blipFill>
          <a:blip r:embed="rId9"/>
          <a:stretch>
            <a:fillRect/>
          </a:stretch>
        </p:blipFill>
        <p:spPr>
          <a:xfrm>
            <a:off x="3548973" y="171767"/>
            <a:ext cx="3152481" cy="2027688"/>
          </a:xfrm>
          <a:prstGeom prst="rect">
            <a:avLst/>
          </a:prstGeom>
        </p:spPr>
      </p:pic>
      <p:pic>
        <p:nvPicPr>
          <p:cNvPr id="15" name="Imagen 14">
            <a:extLst>
              <a:ext uri="{FF2B5EF4-FFF2-40B4-BE49-F238E27FC236}">
                <a16:creationId xmlns:a16="http://schemas.microsoft.com/office/drawing/2014/main" xmlns="" id="{3CB7CBAF-F3AA-4D58-ADF9-417E1BF9D984}"/>
              </a:ext>
            </a:extLst>
          </p:cNvPr>
          <p:cNvPicPr>
            <a:picLocks noChangeAspect="1"/>
          </p:cNvPicPr>
          <p:nvPr/>
        </p:nvPicPr>
        <p:blipFill>
          <a:blip r:embed="rId10"/>
          <a:stretch>
            <a:fillRect/>
          </a:stretch>
        </p:blipFill>
        <p:spPr>
          <a:xfrm>
            <a:off x="3530283" y="2358563"/>
            <a:ext cx="3189859" cy="3212919"/>
          </a:xfrm>
          <a:prstGeom prst="rect">
            <a:avLst/>
          </a:prstGeom>
        </p:spPr>
      </p:pic>
      <p:pic>
        <p:nvPicPr>
          <p:cNvPr id="16" name="Imagen 15">
            <a:extLst>
              <a:ext uri="{FF2B5EF4-FFF2-40B4-BE49-F238E27FC236}">
                <a16:creationId xmlns:a16="http://schemas.microsoft.com/office/drawing/2014/main" xmlns="" id="{E0EA97CF-588D-4BB7-810B-27A3F72257B3}"/>
              </a:ext>
            </a:extLst>
          </p:cNvPr>
          <p:cNvPicPr>
            <a:picLocks noChangeAspect="1"/>
          </p:cNvPicPr>
          <p:nvPr/>
        </p:nvPicPr>
        <p:blipFill>
          <a:blip r:embed="rId11"/>
          <a:stretch>
            <a:fillRect/>
          </a:stretch>
        </p:blipFill>
        <p:spPr>
          <a:xfrm>
            <a:off x="156546" y="910389"/>
            <a:ext cx="1822156" cy="550443"/>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15" y="8493348"/>
            <a:ext cx="1600993" cy="48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836712" y="8619001"/>
            <a:ext cx="5688632" cy="230832"/>
          </a:xfrm>
          <a:prstGeom prst="rect">
            <a:avLst/>
          </a:prstGeom>
        </p:spPr>
        <p:txBody>
          <a:bodyPr wrap="square">
            <a:spAutoFit/>
          </a:bodyPr>
          <a:lstStyle/>
          <a:p>
            <a:pPr algn="r" fontAlgn="auto">
              <a:spcBef>
                <a:spcPts val="0"/>
              </a:spcBef>
              <a:spcAft>
                <a:spcPts val="0"/>
              </a:spcAft>
              <a:defRPr/>
            </a:pPr>
            <a:r>
              <a:rPr lang="es-ES" sz="900" dirty="0">
                <a:latin typeface="Corbel" pitchFamily="34" charset="0"/>
              </a:rPr>
              <a:t>c/ Mallorca, 205, 08036 Barcelona T. (+34) 93 451 0064 </a:t>
            </a:r>
            <a:r>
              <a:rPr lang="es-ES" sz="900" dirty="0" err="1">
                <a:solidFill>
                  <a:schemeClr val="tx1">
                    <a:lumMod val="95000"/>
                    <a:lumOff val="5000"/>
                  </a:schemeClr>
                </a:solidFill>
                <a:latin typeface="Corbel" pitchFamily="34" charset="0"/>
                <a:hlinkClick r:id="rId3"/>
              </a:rPr>
              <a:t>info@adngaleria.com</a:t>
            </a:r>
            <a:r>
              <a:rPr lang="es-ES" sz="900" dirty="0">
                <a:solidFill>
                  <a:schemeClr val="tx1">
                    <a:lumMod val="95000"/>
                    <a:lumOff val="5000"/>
                  </a:schemeClr>
                </a:solidFill>
                <a:latin typeface="Corbel" pitchFamily="34" charset="0"/>
              </a:rPr>
              <a:t> </a:t>
            </a:r>
            <a:r>
              <a:rPr lang="es-ES" sz="900" dirty="0" err="1">
                <a:solidFill>
                  <a:schemeClr val="tx1">
                    <a:lumMod val="95000"/>
                    <a:lumOff val="5000"/>
                  </a:schemeClr>
                </a:solidFill>
                <a:latin typeface="Corbel" pitchFamily="34" charset="0"/>
              </a:rPr>
              <a:t>www.adngaleria.com</a:t>
            </a:r>
            <a:endParaRPr lang="es-ES" sz="900" dirty="0">
              <a:solidFill>
                <a:schemeClr val="tx1">
                  <a:lumMod val="95000"/>
                  <a:lumOff val="5000"/>
                </a:schemeClr>
              </a:solidFill>
              <a:latin typeface="Corbel" pitchFamily="34" charset="0"/>
            </a:endParaRPr>
          </a:p>
        </p:txBody>
      </p:sp>
      <p:pic>
        <p:nvPicPr>
          <p:cNvPr id="5" name="Imagen 4">
            <a:extLst>
              <a:ext uri="{FF2B5EF4-FFF2-40B4-BE49-F238E27FC236}">
                <a16:creationId xmlns:a16="http://schemas.microsoft.com/office/drawing/2014/main" xmlns="" id="{B0D1E3E7-494E-436D-9C93-09B9CF04F987}"/>
              </a:ext>
            </a:extLst>
          </p:cNvPr>
          <p:cNvPicPr>
            <a:picLocks noChangeAspect="1"/>
          </p:cNvPicPr>
          <p:nvPr/>
        </p:nvPicPr>
        <p:blipFill>
          <a:blip r:embed="rId4"/>
          <a:stretch>
            <a:fillRect/>
          </a:stretch>
        </p:blipFill>
        <p:spPr>
          <a:xfrm>
            <a:off x="1526462" y="1619672"/>
            <a:ext cx="3829050" cy="704850"/>
          </a:xfrm>
          <a:prstGeom prst="rect">
            <a:avLst/>
          </a:prstGeom>
        </p:spPr>
      </p:pic>
      <p:pic>
        <p:nvPicPr>
          <p:cNvPr id="6" name="Imagen 5">
            <a:extLst>
              <a:ext uri="{FF2B5EF4-FFF2-40B4-BE49-F238E27FC236}">
                <a16:creationId xmlns:a16="http://schemas.microsoft.com/office/drawing/2014/main" xmlns="" id="{21C565AA-C9FA-486D-B63A-1C9FDCC6297C}"/>
              </a:ext>
            </a:extLst>
          </p:cNvPr>
          <p:cNvPicPr>
            <a:picLocks noChangeAspect="1"/>
          </p:cNvPicPr>
          <p:nvPr/>
        </p:nvPicPr>
        <p:blipFill>
          <a:blip r:embed="rId5"/>
          <a:stretch>
            <a:fillRect/>
          </a:stretch>
        </p:blipFill>
        <p:spPr>
          <a:xfrm>
            <a:off x="1526461" y="2411760"/>
            <a:ext cx="3829051" cy="1439353"/>
          </a:xfrm>
          <a:prstGeom prst="rect">
            <a:avLst/>
          </a:prstGeom>
        </p:spPr>
      </p:pic>
      <p:pic>
        <p:nvPicPr>
          <p:cNvPr id="10" name="Imagen 1">
            <a:extLst>
              <a:ext uri="{FF2B5EF4-FFF2-40B4-BE49-F238E27FC236}">
                <a16:creationId xmlns:a16="http://schemas.microsoft.com/office/drawing/2014/main" xmlns="" id="{4F601EE8-8ADE-47DB-956B-51366B30184C}"/>
              </a:ext>
            </a:extLst>
          </p:cNvPr>
          <p:cNvPicPr>
            <a:picLocks noChangeAspect="1"/>
          </p:cNvPicPr>
          <p:nvPr/>
        </p:nvPicPr>
        <p:blipFill>
          <a:blip r:embed="rId6"/>
          <a:stretch>
            <a:fillRect/>
          </a:stretch>
        </p:blipFill>
        <p:spPr>
          <a:xfrm>
            <a:off x="4355387" y="1259632"/>
            <a:ext cx="1000125" cy="333375"/>
          </a:xfrm>
          <a:prstGeom prst="rect">
            <a:avLst/>
          </a:prstGeom>
        </p:spPr>
      </p:pic>
      <p:pic>
        <p:nvPicPr>
          <p:cNvPr id="11" name="Imagen 6">
            <a:extLst>
              <a:ext uri="{FF2B5EF4-FFF2-40B4-BE49-F238E27FC236}">
                <a16:creationId xmlns:a16="http://schemas.microsoft.com/office/drawing/2014/main" xmlns="" id="{460D8755-DE06-4995-B386-2900726CF365}"/>
              </a:ext>
            </a:extLst>
          </p:cNvPr>
          <p:cNvPicPr>
            <a:picLocks noChangeAspect="1"/>
          </p:cNvPicPr>
          <p:nvPr/>
        </p:nvPicPr>
        <p:blipFill>
          <a:blip r:embed="rId7"/>
          <a:stretch>
            <a:fillRect/>
          </a:stretch>
        </p:blipFill>
        <p:spPr>
          <a:xfrm>
            <a:off x="1526461" y="3995936"/>
            <a:ext cx="3829051" cy="3367393"/>
          </a:xfrm>
          <a:prstGeom prst="rect">
            <a:avLst/>
          </a:prstGeom>
        </p:spPr>
      </p:pic>
    </p:spTree>
    <p:extLst>
      <p:ext uri="{BB962C8B-B14F-4D97-AF65-F5344CB8AC3E}">
        <p14:creationId xmlns:p14="http://schemas.microsoft.com/office/powerpoint/2010/main" val="3084821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15" y="8493348"/>
            <a:ext cx="1600993" cy="48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836712" y="8619001"/>
            <a:ext cx="5688632" cy="230832"/>
          </a:xfrm>
          <a:prstGeom prst="rect">
            <a:avLst/>
          </a:prstGeom>
        </p:spPr>
        <p:txBody>
          <a:bodyPr wrap="square">
            <a:spAutoFit/>
          </a:bodyPr>
          <a:lstStyle/>
          <a:p>
            <a:pPr algn="r" fontAlgn="auto">
              <a:spcBef>
                <a:spcPts val="0"/>
              </a:spcBef>
              <a:spcAft>
                <a:spcPts val="0"/>
              </a:spcAft>
              <a:defRPr/>
            </a:pPr>
            <a:r>
              <a:rPr lang="es-ES" sz="900" dirty="0">
                <a:latin typeface="Corbel" pitchFamily="34" charset="0"/>
              </a:rPr>
              <a:t>c/ Mallorca, 205, 08036 Barcelona T. (+34) 93 451 0064 </a:t>
            </a:r>
            <a:r>
              <a:rPr lang="es-ES" sz="900" dirty="0" err="1">
                <a:solidFill>
                  <a:schemeClr val="tx1">
                    <a:lumMod val="95000"/>
                    <a:lumOff val="5000"/>
                  </a:schemeClr>
                </a:solidFill>
                <a:latin typeface="Corbel" pitchFamily="34" charset="0"/>
                <a:hlinkClick r:id="rId3"/>
              </a:rPr>
              <a:t>info@adngaleria.com</a:t>
            </a:r>
            <a:r>
              <a:rPr lang="es-ES" sz="900" dirty="0">
                <a:solidFill>
                  <a:schemeClr val="tx1">
                    <a:lumMod val="95000"/>
                    <a:lumOff val="5000"/>
                  </a:schemeClr>
                </a:solidFill>
                <a:latin typeface="Corbel" pitchFamily="34" charset="0"/>
              </a:rPr>
              <a:t> </a:t>
            </a:r>
            <a:r>
              <a:rPr lang="es-ES" sz="900" dirty="0" err="1">
                <a:solidFill>
                  <a:schemeClr val="tx1">
                    <a:lumMod val="95000"/>
                    <a:lumOff val="5000"/>
                  </a:schemeClr>
                </a:solidFill>
                <a:latin typeface="Corbel" pitchFamily="34" charset="0"/>
              </a:rPr>
              <a:t>www.adngaleria.com</a:t>
            </a:r>
            <a:endParaRPr lang="es-ES" sz="900" dirty="0">
              <a:solidFill>
                <a:schemeClr val="tx1">
                  <a:lumMod val="95000"/>
                  <a:lumOff val="5000"/>
                </a:schemeClr>
              </a:solidFill>
              <a:latin typeface="Corbel" pitchFamily="34" charset="0"/>
            </a:endParaRPr>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9051" y="319121"/>
            <a:ext cx="3564837" cy="3735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9051" y="4078801"/>
            <a:ext cx="3564838" cy="335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12620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15" y="8493348"/>
            <a:ext cx="1600993" cy="48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836712" y="8619001"/>
            <a:ext cx="5688632" cy="230832"/>
          </a:xfrm>
          <a:prstGeom prst="rect">
            <a:avLst/>
          </a:prstGeom>
        </p:spPr>
        <p:txBody>
          <a:bodyPr wrap="square">
            <a:spAutoFit/>
          </a:bodyPr>
          <a:lstStyle/>
          <a:p>
            <a:pPr algn="r" fontAlgn="auto">
              <a:spcBef>
                <a:spcPts val="0"/>
              </a:spcBef>
              <a:spcAft>
                <a:spcPts val="0"/>
              </a:spcAft>
              <a:defRPr/>
            </a:pPr>
            <a:r>
              <a:rPr lang="es-ES" sz="900" dirty="0">
                <a:latin typeface="Corbel" pitchFamily="34" charset="0"/>
              </a:rPr>
              <a:t>c/ Mallorca, 205, 08036 Barcelona T. (+34) 93 451 0064 </a:t>
            </a:r>
            <a:r>
              <a:rPr lang="es-ES" sz="900" dirty="0" err="1">
                <a:solidFill>
                  <a:schemeClr val="tx1">
                    <a:lumMod val="95000"/>
                    <a:lumOff val="5000"/>
                  </a:schemeClr>
                </a:solidFill>
                <a:latin typeface="Corbel" pitchFamily="34" charset="0"/>
                <a:hlinkClick r:id="rId3"/>
              </a:rPr>
              <a:t>info@adngaleria.com</a:t>
            </a:r>
            <a:r>
              <a:rPr lang="es-ES" sz="900" dirty="0">
                <a:solidFill>
                  <a:schemeClr val="tx1">
                    <a:lumMod val="95000"/>
                    <a:lumOff val="5000"/>
                  </a:schemeClr>
                </a:solidFill>
                <a:latin typeface="Corbel" pitchFamily="34" charset="0"/>
              </a:rPr>
              <a:t> </a:t>
            </a:r>
            <a:r>
              <a:rPr lang="es-ES" sz="900" dirty="0" err="1">
                <a:solidFill>
                  <a:schemeClr val="tx1">
                    <a:lumMod val="95000"/>
                    <a:lumOff val="5000"/>
                  </a:schemeClr>
                </a:solidFill>
                <a:latin typeface="Corbel" pitchFamily="34" charset="0"/>
              </a:rPr>
              <a:t>www.adngaleria.com</a:t>
            </a:r>
            <a:endParaRPr lang="es-ES" sz="900" dirty="0">
              <a:solidFill>
                <a:schemeClr val="tx1">
                  <a:lumMod val="95000"/>
                  <a:lumOff val="5000"/>
                </a:schemeClr>
              </a:solidFill>
              <a:latin typeface="Corbel" pitchFamily="34"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6201" y="970756"/>
            <a:ext cx="4064989" cy="2783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6201" y="3954160"/>
            <a:ext cx="4064990" cy="230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6201" y="6363116"/>
            <a:ext cx="4064989" cy="1872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3925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1391" y="288262"/>
            <a:ext cx="3501191" cy="2465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924" y="2815000"/>
            <a:ext cx="3501190" cy="3286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40206"/>
          <a:stretch/>
        </p:blipFill>
        <p:spPr bwMode="auto">
          <a:xfrm>
            <a:off x="1851391" y="6101502"/>
            <a:ext cx="3581400" cy="1932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servidoradn\Usr\ADN\LOGOS-Hojas Tipo\LOGOS\Logo ADN20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15" y="8493348"/>
            <a:ext cx="1600993" cy="48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836712" y="8619001"/>
            <a:ext cx="5688632" cy="230832"/>
          </a:xfrm>
          <a:prstGeom prst="rect">
            <a:avLst/>
          </a:prstGeom>
        </p:spPr>
        <p:txBody>
          <a:bodyPr wrap="square">
            <a:spAutoFit/>
          </a:bodyPr>
          <a:lstStyle/>
          <a:p>
            <a:pPr algn="r" fontAlgn="auto">
              <a:spcBef>
                <a:spcPts val="0"/>
              </a:spcBef>
              <a:spcAft>
                <a:spcPts val="0"/>
              </a:spcAft>
              <a:defRPr/>
            </a:pPr>
            <a:r>
              <a:rPr lang="es-ES" sz="900" dirty="0">
                <a:latin typeface="Corbel" pitchFamily="34" charset="0"/>
              </a:rPr>
              <a:t>c/ Mallorca, 205, 08036 Barcelona T. (+34) 93 451 0064 </a:t>
            </a:r>
            <a:r>
              <a:rPr lang="es-ES" sz="900" dirty="0" err="1">
                <a:solidFill>
                  <a:schemeClr val="tx1">
                    <a:lumMod val="95000"/>
                    <a:lumOff val="5000"/>
                  </a:schemeClr>
                </a:solidFill>
                <a:latin typeface="Corbel" pitchFamily="34" charset="0"/>
                <a:hlinkClick r:id="rId7"/>
              </a:rPr>
              <a:t>info@adngaleria.com</a:t>
            </a:r>
            <a:r>
              <a:rPr lang="es-ES" sz="900" dirty="0">
                <a:solidFill>
                  <a:schemeClr val="tx1">
                    <a:lumMod val="95000"/>
                    <a:lumOff val="5000"/>
                  </a:schemeClr>
                </a:solidFill>
                <a:latin typeface="Corbel" pitchFamily="34" charset="0"/>
              </a:rPr>
              <a:t> </a:t>
            </a:r>
            <a:r>
              <a:rPr lang="es-ES" sz="900" dirty="0" err="1">
                <a:solidFill>
                  <a:schemeClr val="tx1">
                    <a:lumMod val="95000"/>
                    <a:lumOff val="5000"/>
                  </a:schemeClr>
                </a:solidFill>
                <a:latin typeface="Corbel" pitchFamily="34" charset="0"/>
              </a:rPr>
              <a:t>www.adngaleria.com</a:t>
            </a:r>
            <a:endParaRPr lang="es-ES" sz="900" dirty="0">
              <a:solidFill>
                <a:schemeClr val="tx1">
                  <a:lumMod val="95000"/>
                  <a:lumOff val="5000"/>
                </a:schemeClr>
              </a:solidFill>
              <a:latin typeface="Corbel" pitchFamily="34" charset="0"/>
            </a:endParaRPr>
          </a:p>
        </p:txBody>
      </p:sp>
    </p:spTree>
    <p:extLst>
      <p:ext uri="{BB962C8B-B14F-4D97-AF65-F5344CB8AC3E}">
        <p14:creationId xmlns:p14="http://schemas.microsoft.com/office/powerpoint/2010/main" val="37107751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60167"/>
          <a:stretch/>
        </p:blipFill>
        <p:spPr bwMode="auto">
          <a:xfrm>
            <a:off x="1835093" y="60325"/>
            <a:ext cx="3305230" cy="1188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093" y="1236502"/>
            <a:ext cx="3305231" cy="376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6388" y="4998840"/>
            <a:ext cx="3305230" cy="327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oogle Shape;277;p38" descr="\\servidoradn\Usr\ADN\LOGOS-Hojas Tipo\LOGOS\Logo ADN2012.jpg"/>
          <p:cNvPicPr preferRelativeResize="0"/>
          <p:nvPr/>
        </p:nvPicPr>
        <p:blipFill rotWithShape="1">
          <a:blip r:embed="rId6">
            <a:alphaModFix/>
          </a:blip>
          <a:srcRect/>
          <a:stretch/>
        </p:blipFill>
        <p:spPr>
          <a:xfrm>
            <a:off x="54205" y="8748464"/>
            <a:ext cx="1286563" cy="395536"/>
          </a:xfrm>
          <a:prstGeom prst="rect">
            <a:avLst/>
          </a:prstGeom>
          <a:noFill/>
          <a:ln>
            <a:noFill/>
          </a:ln>
        </p:spPr>
      </p:pic>
      <p:sp>
        <p:nvSpPr>
          <p:cNvPr id="8" name="7 Rectángulo"/>
          <p:cNvSpPr/>
          <p:nvPr/>
        </p:nvSpPr>
        <p:spPr>
          <a:xfrm>
            <a:off x="836712" y="8619001"/>
            <a:ext cx="5688632" cy="230832"/>
          </a:xfrm>
          <a:prstGeom prst="rect">
            <a:avLst/>
          </a:prstGeom>
        </p:spPr>
        <p:txBody>
          <a:bodyPr wrap="square">
            <a:spAutoFit/>
          </a:bodyPr>
          <a:lstStyle/>
          <a:p>
            <a:pPr algn="r" fontAlgn="auto">
              <a:spcBef>
                <a:spcPts val="0"/>
              </a:spcBef>
              <a:spcAft>
                <a:spcPts val="0"/>
              </a:spcAft>
              <a:defRPr/>
            </a:pPr>
            <a:r>
              <a:rPr lang="es-ES" sz="900" dirty="0">
                <a:latin typeface="Corbel" pitchFamily="34" charset="0"/>
              </a:rPr>
              <a:t>c/ Mallorca, 205, 08036 Barcelona T. (+34) 93 451 0064 </a:t>
            </a:r>
            <a:r>
              <a:rPr lang="es-ES" sz="900" dirty="0" err="1">
                <a:solidFill>
                  <a:schemeClr val="tx1">
                    <a:lumMod val="95000"/>
                    <a:lumOff val="5000"/>
                  </a:schemeClr>
                </a:solidFill>
                <a:latin typeface="Corbel" pitchFamily="34" charset="0"/>
                <a:hlinkClick r:id="rId7"/>
              </a:rPr>
              <a:t>info@adngaleria.com</a:t>
            </a:r>
            <a:r>
              <a:rPr lang="es-ES" sz="900" dirty="0">
                <a:solidFill>
                  <a:schemeClr val="tx1">
                    <a:lumMod val="95000"/>
                    <a:lumOff val="5000"/>
                  </a:schemeClr>
                </a:solidFill>
                <a:latin typeface="Corbel" pitchFamily="34" charset="0"/>
              </a:rPr>
              <a:t> </a:t>
            </a:r>
            <a:r>
              <a:rPr lang="es-ES" sz="900" dirty="0" err="1">
                <a:solidFill>
                  <a:schemeClr val="tx1">
                    <a:lumMod val="95000"/>
                    <a:lumOff val="5000"/>
                  </a:schemeClr>
                </a:solidFill>
                <a:latin typeface="Corbel" pitchFamily="34" charset="0"/>
              </a:rPr>
              <a:t>www.adngaleria.com</a:t>
            </a:r>
            <a:endParaRPr lang="es-ES" sz="900" dirty="0">
              <a:solidFill>
                <a:schemeClr val="tx1">
                  <a:lumMod val="95000"/>
                  <a:lumOff val="5000"/>
                </a:schemeClr>
              </a:solidFill>
              <a:latin typeface="Corbel" pitchFamily="34" charset="0"/>
            </a:endParaRPr>
          </a:p>
        </p:txBody>
      </p:sp>
    </p:spTree>
    <p:extLst>
      <p:ext uri="{BB962C8B-B14F-4D97-AF65-F5344CB8AC3E}">
        <p14:creationId xmlns:p14="http://schemas.microsoft.com/office/powerpoint/2010/main" val="3738596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709" y="375382"/>
            <a:ext cx="3486372" cy="3709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314" y="4102535"/>
            <a:ext cx="3309372" cy="2411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314" y="6463830"/>
            <a:ext cx="3305230" cy="2138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oogle Shape;277;p38" descr="\\servidoradn\Usr\ADN\LOGOS-Hojas Tipo\LOGOS\Logo ADN2012.jpg"/>
          <p:cNvPicPr preferRelativeResize="0"/>
          <p:nvPr/>
        </p:nvPicPr>
        <p:blipFill rotWithShape="1">
          <a:blip r:embed="rId6">
            <a:alphaModFix/>
          </a:blip>
          <a:srcRect/>
          <a:stretch/>
        </p:blipFill>
        <p:spPr>
          <a:xfrm>
            <a:off x="54205" y="8748464"/>
            <a:ext cx="1286563" cy="395536"/>
          </a:xfrm>
          <a:prstGeom prst="rect">
            <a:avLst/>
          </a:prstGeom>
          <a:noFill/>
          <a:ln>
            <a:noFill/>
          </a:ln>
        </p:spPr>
      </p:pic>
      <p:sp>
        <p:nvSpPr>
          <p:cNvPr id="8" name="7 Rectángulo"/>
          <p:cNvSpPr/>
          <p:nvPr/>
        </p:nvSpPr>
        <p:spPr>
          <a:xfrm>
            <a:off x="836712" y="8619001"/>
            <a:ext cx="5688632" cy="230832"/>
          </a:xfrm>
          <a:prstGeom prst="rect">
            <a:avLst/>
          </a:prstGeom>
        </p:spPr>
        <p:txBody>
          <a:bodyPr wrap="square">
            <a:spAutoFit/>
          </a:bodyPr>
          <a:lstStyle/>
          <a:p>
            <a:pPr algn="r" fontAlgn="auto">
              <a:spcBef>
                <a:spcPts val="0"/>
              </a:spcBef>
              <a:spcAft>
                <a:spcPts val="0"/>
              </a:spcAft>
              <a:defRPr/>
            </a:pPr>
            <a:r>
              <a:rPr lang="es-ES" sz="900" dirty="0">
                <a:latin typeface="Corbel" pitchFamily="34" charset="0"/>
              </a:rPr>
              <a:t>c/ Mallorca, 205, 08036 Barcelona T. (+34) 93 451 0064 </a:t>
            </a:r>
            <a:r>
              <a:rPr lang="es-ES" sz="900" dirty="0" err="1">
                <a:solidFill>
                  <a:schemeClr val="tx1">
                    <a:lumMod val="95000"/>
                    <a:lumOff val="5000"/>
                  </a:schemeClr>
                </a:solidFill>
                <a:latin typeface="Corbel" pitchFamily="34" charset="0"/>
                <a:hlinkClick r:id="rId7"/>
              </a:rPr>
              <a:t>info@adngaleria.com</a:t>
            </a:r>
            <a:r>
              <a:rPr lang="es-ES" sz="900" dirty="0">
                <a:solidFill>
                  <a:schemeClr val="tx1">
                    <a:lumMod val="95000"/>
                    <a:lumOff val="5000"/>
                  </a:schemeClr>
                </a:solidFill>
                <a:latin typeface="Corbel" pitchFamily="34" charset="0"/>
              </a:rPr>
              <a:t> </a:t>
            </a:r>
            <a:r>
              <a:rPr lang="es-ES" sz="900" dirty="0" err="1">
                <a:solidFill>
                  <a:schemeClr val="tx1">
                    <a:lumMod val="95000"/>
                    <a:lumOff val="5000"/>
                  </a:schemeClr>
                </a:solidFill>
                <a:latin typeface="Corbel" pitchFamily="34" charset="0"/>
              </a:rPr>
              <a:t>www.adngaleria.com</a:t>
            </a:r>
            <a:endParaRPr lang="es-ES" sz="900" dirty="0">
              <a:solidFill>
                <a:schemeClr val="tx1">
                  <a:lumMod val="95000"/>
                  <a:lumOff val="5000"/>
                </a:schemeClr>
              </a:solidFill>
              <a:latin typeface="Corbel" pitchFamily="34" charset="0"/>
            </a:endParaRPr>
          </a:p>
        </p:txBody>
      </p:sp>
    </p:spTree>
    <p:extLst>
      <p:ext uri="{BB962C8B-B14F-4D97-AF65-F5344CB8AC3E}">
        <p14:creationId xmlns:p14="http://schemas.microsoft.com/office/powerpoint/2010/main" val="421823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6" descr="Picture 6"/>
          <p:cNvPicPr>
            <a:picLocks noChangeAspect="1"/>
          </p:cNvPicPr>
          <p:nvPr/>
        </p:nvPicPr>
        <p:blipFill>
          <a:blip r:embed="rId2" cstate="print"/>
          <a:stretch>
            <a:fillRect/>
          </a:stretch>
        </p:blipFill>
        <p:spPr>
          <a:xfrm>
            <a:off x="61913" y="60325"/>
            <a:ext cx="2071687" cy="623888"/>
          </a:xfrm>
          <a:prstGeom prst="rect">
            <a:avLst/>
          </a:prstGeom>
          <a:ln w="12700">
            <a:miter lim="400000"/>
          </a:ln>
        </p:spPr>
      </p:pic>
      <p:sp>
        <p:nvSpPr>
          <p:cNvPr id="122" name="14 Rectángulo"/>
          <p:cNvSpPr txBox="1"/>
          <p:nvPr/>
        </p:nvSpPr>
        <p:spPr>
          <a:xfrm>
            <a:off x="65088" y="539750"/>
            <a:ext cx="2500312" cy="82708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000">
                <a:latin typeface="Corbel"/>
                <a:ea typeface="Corbel"/>
                <a:cs typeface="Corbel"/>
                <a:sym typeface="Corbel"/>
              </a:defRPr>
            </a:pPr>
            <a:r>
              <a:t>c/ Mallorca, 205</a:t>
            </a:r>
            <a:endParaRPr>
              <a:latin typeface="+mn-lt"/>
              <a:ea typeface="+mn-ea"/>
              <a:cs typeface="+mn-cs"/>
              <a:sym typeface="Arial"/>
            </a:endParaRPr>
          </a:p>
          <a:p>
            <a:pPr>
              <a:defRPr sz="1000">
                <a:latin typeface="Corbel"/>
                <a:ea typeface="Corbel"/>
                <a:cs typeface="Corbel"/>
                <a:sym typeface="Corbel"/>
              </a:defRPr>
            </a:pPr>
            <a:r>
              <a:t>08036 Barcelona</a:t>
            </a:r>
            <a:endParaRPr>
              <a:latin typeface="+mn-lt"/>
              <a:ea typeface="+mn-ea"/>
              <a:cs typeface="+mn-cs"/>
              <a:sym typeface="Arial"/>
            </a:endParaRPr>
          </a:p>
          <a:p>
            <a:pPr>
              <a:defRPr sz="1000">
                <a:latin typeface="Corbel"/>
                <a:ea typeface="Corbel"/>
                <a:cs typeface="Corbel"/>
                <a:sym typeface="Corbel"/>
              </a:defRPr>
            </a:pPr>
            <a:r>
              <a:t>T. (+34) 93 451 0064</a:t>
            </a:r>
            <a:endParaRPr>
              <a:latin typeface="+mn-lt"/>
              <a:ea typeface="+mn-ea"/>
              <a:cs typeface="+mn-cs"/>
              <a:sym typeface="Arial"/>
            </a:endParaRPr>
          </a:p>
          <a:p>
            <a:pPr>
              <a:defRPr sz="1000">
                <a:solidFill>
                  <a:srgbClr val="0D0D0D"/>
                </a:solidFill>
                <a:latin typeface="Corbel"/>
                <a:ea typeface="Corbel"/>
                <a:cs typeface="Corbel"/>
                <a:sym typeface="Corbel"/>
              </a:defRPr>
            </a:pPr>
            <a:r>
              <a:t>info@adngaleria.com</a:t>
            </a:r>
          </a:p>
          <a:p>
            <a:pPr>
              <a:defRPr sz="1000">
                <a:solidFill>
                  <a:srgbClr val="0D0D0D"/>
                </a:solidFill>
                <a:latin typeface="Corbel"/>
                <a:ea typeface="Corbel"/>
                <a:cs typeface="Corbel"/>
                <a:sym typeface="Corbel"/>
              </a:defRPr>
            </a:pPr>
            <a:r>
              <a:t>www.adngaleria.com</a:t>
            </a:r>
          </a:p>
        </p:txBody>
      </p:sp>
      <p:sp>
        <p:nvSpPr>
          <p:cNvPr id="7" name="8 CuadroTexto"/>
          <p:cNvSpPr txBox="1"/>
          <p:nvPr/>
        </p:nvSpPr>
        <p:spPr>
          <a:xfrm>
            <a:off x="213674" y="7092280"/>
            <a:ext cx="6455686" cy="144655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1100">
                <a:latin typeface="Corbel"/>
                <a:ea typeface="Corbel"/>
                <a:cs typeface="Corbel"/>
                <a:sym typeface="Corbel"/>
              </a:defRPr>
            </a:pPr>
            <a:r>
              <a:rPr lang="es-ES" sz="1100" dirty="0"/>
              <a:t>Alán Carrasco</a:t>
            </a:r>
          </a:p>
          <a:p>
            <a:pPr>
              <a:defRPr sz="1100">
                <a:latin typeface="Corbel"/>
                <a:ea typeface="Corbel"/>
                <a:cs typeface="Corbel"/>
                <a:sym typeface="Corbel"/>
              </a:defRPr>
            </a:pPr>
            <a:r>
              <a:rPr lang="es-ES" sz="1100" b="1" i="1" dirty="0"/>
              <a:t>Das </a:t>
            </a:r>
            <a:r>
              <a:rPr lang="es-ES" sz="1100" b="1" i="1" dirty="0" err="1"/>
              <a:t>Gefühl</a:t>
            </a:r>
            <a:r>
              <a:rPr lang="es-ES" sz="1100" b="1" i="1" dirty="0"/>
              <a:t>. In der </a:t>
            </a:r>
            <a:r>
              <a:rPr lang="es-ES" sz="1100" b="1" i="1" dirty="0" err="1"/>
              <a:t>Strafkolonie</a:t>
            </a:r>
            <a:r>
              <a:rPr lang="es-ES" sz="1100" b="1" i="1" dirty="0"/>
              <a:t> [La sensación. En la colonia penitenciaria]</a:t>
            </a:r>
          </a:p>
          <a:p>
            <a:pPr>
              <a:defRPr sz="1100">
                <a:latin typeface="Corbel"/>
                <a:ea typeface="Corbel"/>
                <a:cs typeface="Corbel"/>
                <a:sym typeface="Corbel"/>
              </a:defRPr>
            </a:pPr>
            <a:r>
              <a:rPr lang="es-ES" sz="1100" dirty="0"/>
              <a:t>2024</a:t>
            </a:r>
          </a:p>
          <a:p>
            <a:pPr>
              <a:defRPr sz="1100">
                <a:latin typeface="Corbel"/>
                <a:ea typeface="Corbel"/>
                <a:cs typeface="Corbel"/>
                <a:sym typeface="Corbel"/>
              </a:defRPr>
            </a:pPr>
            <a:r>
              <a:rPr lang="es-ES" sz="1100" dirty="0" err="1"/>
              <a:t>Clinical</a:t>
            </a:r>
            <a:r>
              <a:rPr lang="es-ES" sz="1100" dirty="0"/>
              <a:t> light box </a:t>
            </a:r>
            <a:r>
              <a:rPr lang="es-ES" sz="1100" dirty="0" err="1"/>
              <a:t>intervened</a:t>
            </a:r>
            <a:r>
              <a:rPr lang="es-ES" sz="1100" dirty="0"/>
              <a:t>, </a:t>
            </a:r>
            <a:r>
              <a:rPr lang="es-ES" sz="1100" dirty="0" err="1"/>
              <a:t>UV</a:t>
            </a:r>
            <a:r>
              <a:rPr lang="es-ES" sz="1100" dirty="0"/>
              <a:t> </a:t>
            </a:r>
            <a:r>
              <a:rPr lang="es-ES" sz="1100" dirty="0" err="1"/>
              <a:t>print</a:t>
            </a:r>
            <a:r>
              <a:rPr lang="es-ES" sz="1100" dirty="0"/>
              <a:t> </a:t>
            </a:r>
            <a:r>
              <a:rPr lang="es-ES" sz="1100" dirty="0" err="1"/>
              <a:t>on</a:t>
            </a:r>
            <a:r>
              <a:rPr lang="es-ES" sz="1100" dirty="0"/>
              <a:t> </a:t>
            </a:r>
            <a:r>
              <a:rPr lang="es-ES" sz="1100" dirty="0" err="1"/>
              <a:t>laminated</a:t>
            </a:r>
            <a:r>
              <a:rPr lang="es-ES" sz="1100" dirty="0"/>
              <a:t> safety </a:t>
            </a:r>
            <a:r>
              <a:rPr lang="es-ES" sz="1100" dirty="0" err="1"/>
              <a:t>glass</a:t>
            </a:r>
            <a:r>
              <a:rPr lang="es-ES" sz="1100" dirty="0"/>
              <a:t> and </a:t>
            </a:r>
            <a:r>
              <a:rPr lang="es-ES" sz="1100" dirty="0" err="1"/>
              <a:t>self-adhesive</a:t>
            </a:r>
            <a:r>
              <a:rPr lang="es-ES" sz="1100" dirty="0"/>
              <a:t> vinyl.</a:t>
            </a:r>
          </a:p>
          <a:p>
            <a:pPr>
              <a:defRPr sz="1100">
                <a:latin typeface="Corbel"/>
                <a:ea typeface="Corbel"/>
                <a:cs typeface="Corbel"/>
                <a:sym typeface="Corbel"/>
              </a:defRPr>
            </a:pPr>
            <a:r>
              <a:rPr lang="es-ES" sz="1100" dirty="0"/>
              <a:t>38 x 45 x 11 cm.</a:t>
            </a:r>
          </a:p>
          <a:p>
            <a:pPr>
              <a:defRPr sz="1100">
                <a:latin typeface="Corbel"/>
                <a:ea typeface="Corbel"/>
                <a:cs typeface="Corbel"/>
                <a:sym typeface="Corbel"/>
              </a:defRPr>
            </a:pPr>
            <a:r>
              <a:rPr lang="es-ES" sz="1100" dirty="0" err="1"/>
              <a:t>Edition</a:t>
            </a:r>
            <a:r>
              <a:rPr lang="es-ES" sz="1100" dirty="0"/>
              <a:t> of 3 + 1 AP</a:t>
            </a:r>
          </a:p>
          <a:p>
            <a:pPr>
              <a:defRPr sz="1100">
                <a:latin typeface="Corbel"/>
                <a:ea typeface="Corbel"/>
                <a:cs typeface="Corbel"/>
                <a:sym typeface="Corbel"/>
              </a:defRPr>
            </a:pPr>
            <a:endParaRPr lang="es-ES" sz="1100" dirty="0"/>
          </a:p>
          <a:p>
            <a:pPr>
              <a:defRPr sz="1100">
                <a:latin typeface="Corbel"/>
                <a:ea typeface="Corbel"/>
                <a:cs typeface="Corbel"/>
                <a:sym typeface="Corbel"/>
              </a:defRPr>
            </a:pPr>
            <a:endParaRPr lang="es-ES" sz="1100"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9600" y="2051721"/>
            <a:ext cx="3023834" cy="4598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9443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7" name="Google Shape;277;p38" descr="\\servidoradn\Usr\ADN\LOGOS-Hojas Tipo\LOGOS\Logo ADN2012.jpg"/>
          <p:cNvPicPr preferRelativeResize="0"/>
          <p:nvPr/>
        </p:nvPicPr>
        <p:blipFill rotWithShape="1">
          <a:blip r:embed="rId3">
            <a:alphaModFix/>
          </a:blip>
          <a:srcRect/>
          <a:stretch/>
        </p:blipFill>
        <p:spPr>
          <a:xfrm>
            <a:off x="54205" y="8748464"/>
            <a:ext cx="1286563" cy="395536"/>
          </a:xfrm>
          <a:prstGeom prst="rect">
            <a:avLst/>
          </a:prstGeom>
          <a:noFill/>
          <a:ln>
            <a:noFill/>
          </a:ln>
        </p:spPr>
      </p:pic>
      <p:sp>
        <p:nvSpPr>
          <p:cNvPr id="278" name="Google Shape;278;p38"/>
          <p:cNvSpPr txBox="1"/>
          <p:nvPr/>
        </p:nvSpPr>
        <p:spPr>
          <a:xfrm>
            <a:off x="1260913" y="8712994"/>
            <a:ext cx="5616624" cy="43100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000"/>
              <a:buFont typeface="Corbel"/>
              <a:buNone/>
              <a:tabLst/>
              <a:defRPr/>
            </a:pP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c/ Mallorca, 205</a:t>
            </a:r>
            <a:r>
              <a:rPr lang="en-US" kern="0" dirty="0">
                <a:solidFill>
                  <a:sysClr val="windowText" lastClr="000000"/>
                </a:solidFill>
                <a:sym typeface="Corbel"/>
              </a:rPr>
              <a:t> </a:t>
            </a: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08036 Barcelona</a:t>
            </a:r>
            <a:r>
              <a:rPr lang="en-US" kern="0" dirty="0">
                <a:solidFill>
                  <a:sysClr val="windowText" lastClr="000000"/>
                </a:solidFill>
                <a:sym typeface="Corbel"/>
              </a:rPr>
              <a:t> </a:t>
            </a: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T. (+34) 93 451 0064</a:t>
            </a:r>
            <a:r>
              <a:rPr lang="en-US" kern="0" dirty="0">
                <a:solidFill>
                  <a:sysClr val="windowText" lastClr="000000"/>
                </a:solidFill>
                <a:sym typeface="Corbel"/>
              </a:rPr>
              <a:t> </a:t>
            </a:r>
            <a:r>
              <a:rPr kumimoji="0" lang="en-US" sz="1000" b="0" i="0" u="none" strike="noStrike" kern="0" cap="none" spc="0" normalizeH="0" baseline="0" noProof="0" dirty="0">
                <a:ln>
                  <a:noFill/>
                </a:ln>
                <a:solidFill>
                  <a:srgbClr val="0D0D0D"/>
                </a:solidFill>
                <a:effectLst/>
                <a:uLnTx/>
                <a:uFillTx/>
                <a:latin typeface="Corbel"/>
                <a:ea typeface="Corbel"/>
                <a:cs typeface="Corbel"/>
                <a:sym typeface="Corbel"/>
                <a:hlinkClick r:id="rId4"/>
              </a:rPr>
              <a:t>info@adngaleria.com</a:t>
            </a:r>
            <a:r>
              <a:rPr lang="en-US" kern="0" dirty="0">
                <a:solidFill>
                  <a:sysClr val="windowText" lastClr="000000"/>
                </a:solidFill>
                <a:sym typeface="Corbel"/>
              </a:rPr>
              <a:t> </a:t>
            </a:r>
            <a:r>
              <a:rPr kumimoji="0" lang="en-US" sz="1000" b="0" i="0" u="none" strike="noStrike" kern="0" cap="none" spc="0" normalizeH="0" baseline="0" noProof="0" dirty="0">
                <a:ln>
                  <a:noFill/>
                </a:ln>
                <a:solidFill>
                  <a:srgbClr val="0D0D0D"/>
                </a:solidFill>
                <a:effectLst/>
                <a:uLnTx/>
                <a:uFillTx/>
                <a:latin typeface="Corbel"/>
                <a:ea typeface="Corbel"/>
                <a:cs typeface="Corbel"/>
                <a:sym typeface="Corbel"/>
              </a:rPr>
              <a:t>www.adngaleria.com</a:t>
            </a:r>
            <a:endParaRPr kumimoji="0" sz="1800" b="0" i="0" u="none" strike="noStrike" kern="0" cap="none" spc="0" normalizeH="0" baseline="0" noProof="0" dirty="0">
              <a:ln>
                <a:noFill/>
              </a:ln>
              <a:solidFill>
                <a:sysClr val="windowText" lastClr="000000"/>
              </a:solidFill>
              <a:effectLst/>
              <a:uLnTx/>
              <a:uFillTx/>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8649" y="539552"/>
            <a:ext cx="438070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810" y="4067944"/>
            <a:ext cx="4649383" cy="4200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58612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8"/>
          <p:cNvSpPr txBox="1"/>
          <p:nvPr/>
        </p:nvSpPr>
        <p:spPr>
          <a:xfrm>
            <a:off x="-171400" y="332270"/>
            <a:ext cx="6772275" cy="261937"/>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1100"/>
              <a:buFont typeface="Corbel"/>
              <a:buNone/>
              <a:tabLst/>
              <a:defRPr/>
            </a:pPr>
            <a:r>
              <a:rPr kumimoji="0" lang="en-US" sz="1100" b="0" i="0" u="none" strike="noStrike" kern="0" cap="none" spc="0" normalizeH="0" baseline="0" noProof="0" dirty="0" err="1">
                <a:ln>
                  <a:noFill/>
                </a:ln>
                <a:solidFill>
                  <a:prstClr val="black"/>
                </a:solidFill>
                <a:effectLst/>
                <a:uLnTx/>
                <a:uFillTx/>
                <a:latin typeface="Corbel"/>
                <a:ea typeface="Corbel"/>
                <a:cs typeface="Corbel"/>
                <a:sym typeface="Corbel"/>
              </a:rPr>
              <a:t>Bonart</a:t>
            </a:r>
            <a:r>
              <a:rPr kumimoji="0" lang="en-US" sz="1100" b="0" i="0" u="none" strike="noStrike" kern="0" cap="none" spc="0" normalizeH="0" baseline="0" noProof="0" dirty="0">
                <a:ln>
                  <a:noFill/>
                </a:ln>
                <a:solidFill>
                  <a:prstClr val="black"/>
                </a:solidFill>
                <a:effectLst/>
                <a:uLnTx/>
                <a:uFillTx/>
                <a:latin typeface="Corbel"/>
                <a:ea typeface="Corbel"/>
                <a:cs typeface="Corbel"/>
                <a:sym typeface="Corbel"/>
              </a:rPr>
              <a:t>, Natalia </a:t>
            </a:r>
            <a:r>
              <a:rPr kumimoji="0" lang="en-US" sz="1100" b="0" i="0" u="none" strike="noStrike" kern="0" cap="none" spc="0" normalizeH="0" baseline="0" noProof="0" dirty="0" err="1">
                <a:ln>
                  <a:noFill/>
                </a:ln>
                <a:solidFill>
                  <a:prstClr val="black"/>
                </a:solidFill>
                <a:effectLst/>
                <a:uLnTx/>
                <a:uFillTx/>
                <a:latin typeface="Corbel"/>
                <a:ea typeface="Corbel"/>
                <a:cs typeface="Corbel"/>
                <a:sym typeface="Corbel"/>
              </a:rPr>
              <a:t>Lloreta</a:t>
            </a:r>
            <a:r>
              <a:rPr kumimoji="0" lang="en-US" sz="1100" b="0" i="0" u="none" strike="noStrike" kern="0" cap="none" spc="0" normalizeH="0" baseline="0" noProof="0" dirty="0">
                <a:ln>
                  <a:noFill/>
                </a:ln>
                <a:solidFill>
                  <a:prstClr val="black"/>
                </a:solidFill>
                <a:effectLst/>
                <a:uLnTx/>
                <a:uFillTx/>
                <a:latin typeface="Corbel"/>
                <a:ea typeface="Corbel"/>
                <a:cs typeface="Corbel"/>
                <a:sym typeface="Corbel"/>
              </a:rPr>
              <a:t>, </a:t>
            </a:r>
            <a:r>
              <a:rPr kumimoji="0" lang="en-US" sz="1100" b="0" i="0" u="none" strike="noStrike" kern="0" cap="none" spc="0" normalizeH="0" baseline="0" noProof="0" dirty="0" err="1">
                <a:ln>
                  <a:noFill/>
                </a:ln>
                <a:solidFill>
                  <a:prstClr val="black"/>
                </a:solidFill>
                <a:effectLst/>
                <a:uLnTx/>
                <a:uFillTx/>
                <a:latin typeface="Corbel"/>
                <a:ea typeface="Corbel"/>
                <a:cs typeface="Corbel"/>
                <a:sym typeface="Corbel"/>
              </a:rPr>
              <a:t>nov-dic</a:t>
            </a:r>
            <a:r>
              <a:rPr kumimoji="0" lang="en-US" sz="1100" b="0" i="0" u="none" strike="noStrike" kern="0" cap="none" spc="0" normalizeH="0" baseline="0" noProof="0" dirty="0">
                <a:ln>
                  <a:noFill/>
                </a:ln>
                <a:solidFill>
                  <a:prstClr val="black"/>
                </a:solidFill>
                <a:effectLst/>
                <a:uLnTx/>
                <a:uFillTx/>
                <a:latin typeface="Corbel"/>
                <a:ea typeface="Corbel"/>
                <a:cs typeface="Corbel"/>
                <a:sym typeface="Corbel"/>
              </a:rPr>
              <a:t> 2019</a:t>
            </a:r>
            <a:endParaRPr kumimoji="0" sz="1800" b="0" i="0" u="none" strike="noStrike" kern="0" cap="none" spc="0" normalizeH="0" baseline="0" noProof="0" dirty="0">
              <a:ln>
                <a:noFill/>
              </a:ln>
              <a:solidFill>
                <a:sysClr val="windowText" lastClr="000000"/>
              </a:solidFill>
              <a:effectLst/>
              <a:uLnTx/>
              <a:uFillTx/>
            </a:endParaRPr>
          </a:p>
        </p:txBody>
      </p:sp>
      <p:pic>
        <p:nvPicPr>
          <p:cNvPr id="277" name="Google Shape;277;p38" descr="\\servidoradn\Usr\ADN\LOGOS-Hojas Tipo\LOGOS\Logo ADN2012.jpg"/>
          <p:cNvPicPr preferRelativeResize="0"/>
          <p:nvPr/>
        </p:nvPicPr>
        <p:blipFill rotWithShape="1">
          <a:blip r:embed="rId3">
            <a:alphaModFix/>
          </a:blip>
          <a:srcRect/>
          <a:stretch/>
        </p:blipFill>
        <p:spPr>
          <a:xfrm>
            <a:off x="67221" y="8528049"/>
            <a:ext cx="1374229" cy="615951"/>
          </a:xfrm>
          <a:prstGeom prst="rect">
            <a:avLst/>
          </a:prstGeom>
          <a:noFill/>
          <a:ln>
            <a:noFill/>
          </a:ln>
        </p:spPr>
      </p:pic>
      <p:sp>
        <p:nvSpPr>
          <p:cNvPr id="278" name="Google Shape;278;p38"/>
          <p:cNvSpPr txBox="1"/>
          <p:nvPr/>
        </p:nvSpPr>
        <p:spPr>
          <a:xfrm>
            <a:off x="1441450" y="8617144"/>
            <a:ext cx="5416550" cy="74854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000"/>
              <a:buFont typeface="Corbel"/>
              <a:buNone/>
              <a:tabLst/>
              <a:defRPr/>
            </a:pP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c/ Mallorca, 205</a:t>
            </a:r>
            <a:r>
              <a:rPr lang="en-US" kern="0" dirty="0">
                <a:solidFill>
                  <a:sysClr val="windowText" lastClr="000000"/>
                </a:solidFill>
                <a:sym typeface="Corbel"/>
              </a:rPr>
              <a:t> </a:t>
            </a: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08036 Barcelona</a:t>
            </a:r>
            <a:r>
              <a:rPr lang="en-US" kern="0" dirty="0">
                <a:solidFill>
                  <a:sysClr val="windowText" lastClr="000000"/>
                </a:solidFill>
                <a:sym typeface="Corbel"/>
              </a:rPr>
              <a:t> </a:t>
            </a: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T. (+34) 93 451 0064</a:t>
            </a:r>
            <a:r>
              <a:rPr lang="en-US" kern="0" dirty="0">
                <a:solidFill>
                  <a:sysClr val="windowText" lastClr="000000"/>
                </a:solidFill>
                <a:sym typeface="Corbel"/>
              </a:rPr>
              <a:t> </a:t>
            </a:r>
            <a:r>
              <a:rPr kumimoji="0" lang="en-US" sz="1000" b="0" i="0" u="none" strike="noStrike" kern="0" cap="none" spc="0" normalizeH="0" baseline="0" noProof="0" dirty="0">
                <a:ln>
                  <a:noFill/>
                </a:ln>
                <a:solidFill>
                  <a:srgbClr val="0D0D0D"/>
                </a:solidFill>
                <a:effectLst/>
                <a:uLnTx/>
                <a:uFillTx/>
                <a:latin typeface="Corbel"/>
                <a:ea typeface="Corbel"/>
                <a:cs typeface="Corbel"/>
                <a:sym typeface="Corbel"/>
                <a:hlinkClick r:id="rId4"/>
              </a:rPr>
              <a:t>info@adngaleria.com</a:t>
            </a:r>
            <a:r>
              <a:rPr lang="en-US" kern="0" dirty="0">
                <a:solidFill>
                  <a:sysClr val="windowText" lastClr="000000"/>
                </a:solidFill>
                <a:sym typeface="Corbel"/>
              </a:rPr>
              <a:t> </a:t>
            </a:r>
            <a:r>
              <a:rPr kumimoji="0" lang="en-US" sz="1000" b="0" i="0" u="none" strike="noStrike" kern="0" cap="none" spc="0" normalizeH="0" baseline="0" noProof="0" dirty="0">
                <a:ln>
                  <a:noFill/>
                </a:ln>
                <a:solidFill>
                  <a:srgbClr val="0D0D0D"/>
                </a:solidFill>
                <a:effectLst/>
                <a:uLnTx/>
                <a:uFillTx/>
                <a:latin typeface="Corbel"/>
                <a:ea typeface="Corbel"/>
                <a:cs typeface="Corbel"/>
                <a:sym typeface="Corbel"/>
              </a:rPr>
              <a:t>www.adngaleria.com</a:t>
            </a:r>
            <a:endParaRPr kumimoji="0" sz="1800" b="0" i="0" u="none" strike="noStrike" kern="0" cap="none" spc="0" normalizeH="0" baseline="0" noProof="0" dirty="0">
              <a:ln>
                <a:noFill/>
              </a:ln>
              <a:solidFill>
                <a:sysClr val="windowText" lastClr="000000"/>
              </a:solidFill>
              <a:effectLst/>
              <a:uLnTx/>
              <a:uFillTx/>
            </a:endParaRPr>
          </a:p>
        </p:txBody>
      </p:sp>
      <p:pic>
        <p:nvPicPr>
          <p:cNvPr id="279" name="Google Shape;279;p38" descr="T:\Compartida\ADN\artistas\1. COLABORACIONES\Alán Carrasco\editorial\prensa\2019_bonartpremialan.jpg"/>
          <p:cNvPicPr preferRelativeResize="0"/>
          <p:nvPr/>
        </p:nvPicPr>
        <p:blipFill rotWithShape="1">
          <a:blip r:embed="rId5">
            <a:alphaModFix/>
          </a:blip>
          <a:srcRect/>
          <a:stretch/>
        </p:blipFill>
        <p:spPr>
          <a:xfrm>
            <a:off x="506462" y="683302"/>
            <a:ext cx="5416550" cy="6980237"/>
          </a:xfrm>
          <a:prstGeom prst="rect">
            <a:avLst/>
          </a:prstGeom>
          <a:noFill/>
          <a:ln>
            <a:noFill/>
          </a:ln>
        </p:spPr>
      </p:pic>
    </p:spTree>
    <p:extLst>
      <p:ext uri="{BB962C8B-B14F-4D97-AF65-F5344CB8AC3E}">
        <p14:creationId xmlns:p14="http://schemas.microsoft.com/office/powerpoint/2010/main" val="13784328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9"/>
          <p:cNvSpPr txBox="1"/>
          <p:nvPr/>
        </p:nvSpPr>
        <p:spPr>
          <a:xfrm>
            <a:off x="-387424" y="251520"/>
            <a:ext cx="6772275" cy="261937"/>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1100"/>
              <a:buFont typeface="Corbel"/>
              <a:buNone/>
              <a:tabLst/>
              <a:defRPr/>
            </a:pPr>
            <a:r>
              <a:rPr kumimoji="0" lang="en-US" sz="1100" b="0" i="0" u="none" strike="noStrike" kern="0" cap="none" spc="0" normalizeH="0" baseline="0" noProof="0" dirty="0">
                <a:ln>
                  <a:noFill/>
                </a:ln>
                <a:solidFill>
                  <a:prstClr val="black"/>
                </a:solidFill>
                <a:effectLst/>
                <a:uLnTx/>
                <a:uFillTx/>
                <a:latin typeface="Corbel"/>
                <a:ea typeface="Corbel"/>
                <a:cs typeface="Corbel"/>
                <a:sym typeface="Corbel"/>
              </a:rPr>
              <a:t>La </a:t>
            </a:r>
            <a:r>
              <a:rPr kumimoji="0" lang="en-US" sz="1100" b="0" i="0" u="none" strike="noStrike" kern="0" cap="none" spc="0" normalizeH="0" baseline="0" noProof="0" dirty="0" err="1">
                <a:ln>
                  <a:noFill/>
                </a:ln>
                <a:solidFill>
                  <a:prstClr val="black"/>
                </a:solidFill>
                <a:effectLst/>
                <a:uLnTx/>
                <a:uFillTx/>
                <a:latin typeface="Corbel"/>
                <a:ea typeface="Corbel"/>
                <a:cs typeface="Corbel"/>
                <a:sym typeface="Corbel"/>
              </a:rPr>
              <a:t>Vanguardia</a:t>
            </a:r>
            <a:r>
              <a:rPr kumimoji="0" lang="en-US" sz="1100" b="0" i="0" u="none" strike="noStrike" kern="0" cap="none" spc="0" normalizeH="0" baseline="0" noProof="0" dirty="0">
                <a:ln>
                  <a:noFill/>
                </a:ln>
                <a:solidFill>
                  <a:prstClr val="black"/>
                </a:solidFill>
                <a:effectLst/>
                <a:uLnTx/>
                <a:uFillTx/>
                <a:latin typeface="Corbel"/>
                <a:ea typeface="Corbel"/>
                <a:cs typeface="Corbel"/>
                <a:sym typeface="Corbel"/>
              </a:rPr>
              <a:t>, 6 </a:t>
            </a:r>
            <a:r>
              <a:rPr kumimoji="0" lang="en-US" sz="1100" b="0" i="0" u="none" strike="noStrike" kern="0" cap="none" spc="0" normalizeH="0" baseline="0" noProof="0" dirty="0" err="1">
                <a:ln>
                  <a:noFill/>
                </a:ln>
                <a:solidFill>
                  <a:prstClr val="black"/>
                </a:solidFill>
                <a:effectLst/>
                <a:uLnTx/>
                <a:uFillTx/>
                <a:latin typeface="Corbel"/>
                <a:ea typeface="Corbel"/>
                <a:cs typeface="Corbel"/>
                <a:sym typeface="Corbel"/>
              </a:rPr>
              <a:t>sep</a:t>
            </a:r>
            <a:r>
              <a:rPr kumimoji="0" lang="en-US" sz="1100" b="0" i="0" u="none" strike="noStrike" kern="0" cap="none" spc="0" normalizeH="0" baseline="0" noProof="0" dirty="0">
                <a:ln>
                  <a:noFill/>
                </a:ln>
                <a:solidFill>
                  <a:prstClr val="black"/>
                </a:solidFill>
                <a:effectLst/>
                <a:uLnTx/>
                <a:uFillTx/>
                <a:latin typeface="Corbel"/>
                <a:ea typeface="Corbel"/>
                <a:cs typeface="Corbel"/>
                <a:sym typeface="Corbel"/>
              </a:rPr>
              <a:t> 2019</a:t>
            </a:r>
            <a:endParaRPr kumimoji="0" sz="1800" b="0" i="0" u="none" strike="noStrike" kern="0" cap="none" spc="0" normalizeH="0" baseline="0" noProof="0" dirty="0">
              <a:ln>
                <a:noFill/>
              </a:ln>
              <a:solidFill>
                <a:sysClr val="windowText" lastClr="000000"/>
              </a:solidFill>
              <a:effectLst/>
              <a:uLnTx/>
              <a:uFillTx/>
            </a:endParaRPr>
          </a:p>
        </p:txBody>
      </p:sp>
      <p:pic>
        <p:nvPicPr>
          <p:cNvPr id="285" name="Google Shape;285;p39" descr="\\servidoradn\Usr\ADN\LOGOS-Hojas Tipo\LOGOS\Logo ADN2012.jpg"/>
          <p:cNvPicPr preferRelativeResize="0"/>
          <p:nvPr/>
        </p:nvPicPr>
        <p:blipFill rotWithShape="1">
          <a:blip r:embed="rId3">
            <a:alphaModFix/>
          </a:blip>
          <a:srcRect/>
          <a:stretch/>
        </p:blipFill>
        <p:spPr>
          <a:xfrm>
            <a:off x="82865" y="8639584"/>
            <a:ext cx="1260534" cy="412749"/>
          </a:xfrm>
          <a:prstGeom prst="rect">
            <a:avLst/>
          </a:prstGeom>
          <a:noFill/>
          <a:ln>
            <a:noFill/>
          </a:ln>
        </p:spPr>
      </p:pic>
      <p:sp>
        <p:nvSpPr>
          <p:cNvPr id="286" name="Google Shape;286;p39"/>
          <p:cNvSpPr txBox="1"/>
          <p:nvPr/>
        </p:nvSpPr>
        <p:spPr>
          <a:xfrm>
            <a:off x="1332597" y="8604250"/>
            <a:ext cx="6336704" cy="86201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000"/>
              <a:buFont typeface="Corbel"/>
              <a:buNone/>
              <a:tabLst/>
              <a:defRPr/>
            </a:pP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c/ Mallorca, 205</a:t>
            </a:r>
            <a:r>
              <a:rPr lang="en-US" kern="0" dirty="0">
                <a:solidFill>
                  <a:sysClr val="windowText" lastClr="000000"/>
                </a:solidFill>
                <a:sym typeface="Corbel"/>
              </a:rPr>
              <a:t> </a:t>
            </a: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08036 Barcelona</a:t>
            </a:r>
            <a:r>
              <a:rPr lang="en-US" kern="0" dirty="0">
                <a:solidFill>
                  <a:sysClr val="windowText" lastClr="000000"/>
                </a:solidFill>
                <a:sym typeface="Corbel"/>
              </a:rPr>
              <a:t> </a:t>
            </a: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T. (+34) 93 451 0064</a:t>
            </a:r>
            <a:r>
              <a:rPr lang="en-US" kern="0" dirty="0">
                <a:solidFill>
                  <a:sysClr val="windowText" lastClr="000000"/>
                </a:solidFill>
                <a:sym typeface="Corbel"/>
              </a:rPr>
              <a:t> </a:t>
            </a:r>
            <a:r>
              <a:rPr kumimoji="0" lang="en-US" sz="1000" b="0" i="0" u="none" strike="noStrike" kern="0" cap="none" spc="0" normalizeH="0" baseline="0" noProof="0" dirty="0">
                <a:ln>
                  <a:noFill/>
                </a:ln>
                <a:solidFill>
                  <a:srgbClr val="0D0D0D"/>
                </a:solidFill>
                <a:effectLst/>
                <a:uLnTx/>
                <a:uFillTx/>
                <a:latin typeface="Corbel"/>
                <a:ea typeface="Corbel"/>
                <a:cs typeface="Corbel"/>
                <a:sym typeface="Corbel"/>
                <a:hlinkClick r:id="rId4"/>
              </a:rPr>
              <a:t>info@adngaleria.com</a:t>
            </a:r>
            <a:r>
              <a:rPr lang="en-US" kern="0" dirty="0">
                <a:solidFill>
                  <a:sysClr val="windowText" lastClr="000000"/>
                </a:solidFill>
                <a:sym typeface="Corbel"/>
              </a:rPr>
              <a:t> </a:t>
            </a:r>
            <a:r>
              <a:rPr kumimoji="0" lang="en-US" sz="1000" b="0" i="0" u="none" strike="noStrike" kern="0" cap="none" spc="0" normalizeH="0" baseline="0" noProof="0" dirty="0">
                <a:ln>
                  <a:noFill/>
                </a:ln>
                <a:solidFill>
                  <a:srgbClr val="0D0D0D"/>
                </a:solidFill>
                <a:effectLst/>
                <a:uLnTx/>
                <a:uFillTx/>
                <a:latin typeface="Corbel"/>
                <a:ea typeface="Corbel"/>
                <a:cs typeface="Corbel"/>
                <a:sym typeface="Corbel"/>
              </a:rPr>
              <a:t>www.adngaleria.com</a:t>
            </a:r>
            <a:endParaRPr kumimoji="0" sz="1800" b="0" i="0" u="none" strike="noStrike" kern="0" cap="none" spc="0" normalizeH="0" baseline="0" noProof="0" dirty="0">
              <a:ln>
                <a:noFill/>
              </a:ln>
              <a:solidFill>
                <a:sysClr val="windowText" lastClr="000000"/>
              </a:solidFill>
              <a:effectLst/>
              <a:uLnTx/>
              <a:uFillTx/>
            </a:endParaRPr>
          </a:p>
        </p:txBody>
      </p:sp>
      <p:pic>
        <p:nvPicPr>
          <p:cNvPr id="287" name="Google Shape;287;p39" descr="T:\Compartida\ADN\ferias\FERIAS\FERIAS 2019\ARTNOU\PRENSA\lavanguardia_2019_6_sep.jpg"/>
          <p:cNvPicPr preferRelativeResize="0"/>
          <p:nvPr/>
        </p:nvPicPr>
        <p:blipFill rotWithShape="1">
          <a:blip r:embed="rId5">
            <a:alphaModFix/>
          </a:blip>
          <a:srcRect/>
          <a:stretch/>
        </p:blipFill>
        <p:spPr>
          <a:xfrm>
            <a:off x="1052736" y="971600"/>
            <a:ext cx="4972050" cy="6840537"/>
          </a:xfrm>
          <a:prstGeom prst="rect">
            <a:avLst/>
          </a:prstGeom>
          <a:noFill/>
          <a:ln>
            <a:noFill/>
          </a:ln>
        </p:spPr>
      </p:pic>
    </p:spTree>
    <p:extLst>
      <p:ext uri="{BB962C8B-B14F-4D97-AF65-F5344CB8AC3E}">
        <p14:creationId xmlns:p14="http://schemas.microsoft.com/office/powerpoint/2010/main" val="35689878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0" descr="\\servidoradn\Usr\ADN\LOGOS-Hojas Tipo\LOGOS\Logo ADN2012.jpg"/>
          <p:cNvPicPr preferRelativeResize="0"/>
          <p:nvPr/>
        </p:nvPicPr>
        <p:blipFill rotWithShape="1">
          <a:blip r:embed="rId3">
            <a:alphaModFix/>
          </a:blip>
          <a:srcRect/>
          <a:stretch/>
        </p:blipFill>
        <p:spPr>
          <a:xfrm>
            <a:off x="15147" y="8664180"/>
            <a:ext cx="1491705" cy="449495"/>
          </a:xfrm>
          <a:prstGeom prst="rect">
            <a:avLst/>
          </a:prstGeom>
          <a:noFill/>
          <a:ln>
            <a:noFill/>
          </a:ln>
        </p:spPr>
      </p:pic>
      <p:sp>
        <p:nvSpPr>
          <p:cNvPr id="293" name="Google Shape;293;p40"/>
          <p:cNvSpPr txBox="1"/>
          <p:nvPr/>
        </p:nvSpPr>
        <p:spPr>
          <a:xfrm>
            <a:off x="1446578" y="8664180"/>
            <a:ext cx="5688632" cy="35845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000"/>
              <a:buFont typeface="Corbel"/>
              <a:buNone/>
              <a:tabLst/>
              <a:defRPr/>
            </a:pP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c/ Mallorca, 205</a:t>
            </a:r>
            <a:r>
              <a:rPr lang="en-US" kern="0" dirty="0">
                <a:solidFill>
                  <a:sysClr val="windowText" lastClr="000000"/>
                </a:solidFill>
                <a:sym typeface="Corbel"/>
              </a:rPr>
              <a:t> </a:t>
            </a: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08036 Barcelona</a:t>
            </a:r>
            <a:r>
              <a:rPr lang="en-US" kern="0" dirty="0">
                <a:solidFill>
                  <a:sysClr val="windowText" lastClr="000000"/>
                </a:solidFill>
                <a:sym typeface="Corbel"/>
              </a:rPr>
              <a:t> </a:t>
            </a: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T. (+34) 93 451 0064</a:t>
            </a:r>
            <a:r>
              <a:rPr lang="en-US" kern="0" dirty="0">
                <a:solidFill>
                  <a:sysClr val="windowText" lastClr="000000"/>
                </a:solidFill>
                <a:sym typeface="Corbel"/>
              </a:rPr>
              <a:t> </a:t>
            </a:r>
            <a:r>
              <a:rPr kumimoji="0" lang="en-US" sz="1000" b="0" i="0" u="none" strike="noStrike" kern="0" cap="none" spc="0" normalizeH="0" baseline="0" noProof="0" dirty="0">
                <a:ln>
                  <a:noFill/>
                </a:ln>
                <a:solidFill>
                  <a:srgbClr val="0D0D0D"/>
                </a:solidFill>
                <a:effectLst/>
                <a:uLnTx/>
                <a:uFillTx/>
                <a:latin typeface="Corbel"/>
                <a:ea typeface="Corbel"/>
                <a:cs typeface="Corbel"/>
                <a:sym typeface="Corbel"/>
                <a:hlinkClick r:id="rId4"/>
              </a:rPr>
              <a:t>info@adngaleria.com</a:t>
            </a:r>
            <a:r>
              <a:rPr lang="en-US" kern="0" dirty="0">
                <a:solidFill>
                  <a:sysClr val="windowText" lastClr="000000"/>
                </a:solidFill>
                <a:sym typeface="Corbel"/>
              </a:rPr>
              <a:t> </a:t>
            </a:r>
            <a:r>
              <a:rPr kumimoji="0" lang="en-US" sz="1000" b="0" i="0" u="none" strike="noStrike" kern="0" cap="none" spc="0" normalizeH="0" baseline="0" noProof="0" dirty="0">
                <a:ln>
                  <a:noFill/>
                </a:ln>
                <a:solidFill>
                  <a:srgbClr val="0D0D0D"/>
                </a:solidFill>
                <a:effectLst/>
                <a:uLnTx/>
                <a:uFillTx/>
                <a:latin typeface="Corbel"/>
                <a:ea typeface="Corbel"/>
                <a:cs typeface="Corbel"/>
                <a:sym typeface="Corbel"/>
              </a:rPr>
              <a:t>www.adngaleria.com</a:t>
            </a:r>
            <a:endParaRPr kumimoji="0" sz="1800" b="0" i="0" u="none" strike="noStrike" kern="0" cap="none" spc="0" normalizeH="0" baseline="0" noProof="0" dirty="0">
              <a:ln>
                <a:noFill/>
              </a:ln>
              <a:solidFill>
                <a:sysClr val="windowText" lastClr="000000"/>
              </a:solidFill>
              <a:effectLst/>
              <a:uLnTx/>
              <a:uFillTx/>
            </a:endParaRPr>
          </a:p>
        </p:txBody>
      </p:sp>
      <p:pic>
        <p:nvPicPr>
          <p:cNvPr id="294" name="Google Shape;294;p40" descr="T:\Compartida\ADN\artistas\1. COLABORACIONES\Alán Carrasco\editorial\prensa\L’artista Alán Carrasco, guanyador del Premi ArtNou 2019.jpg"/>
          <p:cNvPicPr preferRelativeResize="0"/>
          <p:nvPr/>
        </p:nvPicPr>
        <p:blipFill rotWithShape="1">
          <a:blip r:embed="rId5">
            <a:alphaModFix/>
          </a:blip>
          <a:srcRect b="16178"/>
          <a:stretch/>
        </p:blipFill>
        <p:spPr>
          <a:xfrm>
            <a:off x="267665" y="755576"/>
            <a:ext cx="6080968" cy="7344816"/>
          </a:xfrm>
          <a:prstGeom prst="rect">
            <a:avLst/>
          </a:prstGeom>
          <a:noFill/>
          <a:ln>
            <a:noFill/>
          </a:ln>
        </p:spPr>
      </p:pic>
    </p:spTree>
    <p:extLst>
      <p:ext uri="{BB962C8B-B14F-4D97-AF65-F5344CB8AC3E}">
        <p14:creationId xmlns:p14="http://schemas.microsoft.com/office/powerpoint/2010/main" val="5724307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41" descr="\\servidoradn\Usr\ADN\LOGOS-Hojas Tipo\LOGOS\Logo ADN2012.jpg"/>
          <p:cNvPicPr preferRelativeResize="0"/>
          <p:nvPr/>
        </p:nvPicPr>
        <p:blipFill rotWithShape="1">
          <a:blip r:embed="rId3">
            <a:alphaModFix/>
          </a:blip>
          <a:srcRect/>
          <a:stretch/>
        </p:blipFill>
        <p:spPr>
          <a:xfrm>
            <a:off x="60223" y="8604250"/>
            <a:ext cx="1393927" cy="396081"/>
          </a:xfrm>
          <a:prstGeom prst="rect">
            <a:avLst/>
          </a:prstGeom>
          <a:noFill/>
          <a:ln>
            <a:noFill/>
          </a:ln>
        </p:spPr>
      </p:pic>
      <p:sp>
        <p:nvSpPr>
          <p:cNvPr id="300" name="Google Shape;300;p41"/>
          <p:cNvSpPr txBox="1"/>
          <p:nvPr/>
        </p:nvSpPr>
        <p:spPr>
          <a:xfrm>
            <a:off x="1454150" y="8577991"/>
            <a:ext cx="6079306" cy="39608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000"/>
              <a:buFont typeface="Corbel"/>
              <a:buNone/>
              <a:tabLst/>
              <a:defRPr/>
            </a:pP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c/ Mallorca, 205</a:t>
            </a:r>
            <a:r>
              <a:rPr lang="en-US" kern="0" dirty="0">
                <a:solidFill>
                  <a:sysClr val="windowText" lastClr="000000"/>
                </a:solidFill>
                <a:sym typeface="Corbel"/>
              </a:rPr>
              <a:t> </a:t>
            </a: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08036 Barcelona</a:t>
            </a:r>
            <a:r>
              <a:rPr lang="en-US" kern="0" dirty="0">
                <a:solidFill>
                  <a:sysClr val="windowText" lastClr="000000"/>
                </a:solidFill>
                <a:sym typeface="Corbel"/>
              </a:rPr>
              <a:t> </a:t>
            </a:r>
            <a:r>
              <a:rPr kumimoji="0" lang="en-US" sz="1000" b="0" i="0" u="none" strike="noStrike" kern="0" cap="none" spc="0" normalizeH="0" baseline="0" noProof="0" dirty="0">
                <a:ln>
                  <a:noFill/>
                </a:ln>
                <a:solidFill>
                  <a:prstClr val="black"/>
                </a:solidFill>
                <a:effectLst/>
                <a:uLnTx/>
                <a:uFillTx/>
                <a:latin typeface="Corbel"/>
                <a:ea typeface="Corbel"/>
                <a:cs typeface="Corbel"/>
                <a:sym typeface="Corbel"/>
              </a:rPr>
              <a:t>T. (+34) 93 451 0064</a:t>
            </a:r>
            <a:r>
              <a:rPr lang="en-US" kern="0" dirty="0">
                <a:solidFill>
                  <a:sysClr val="windowText" lastClr="000000"/>
                </a:solidFill>
                <a:sym typeface="Corbel"/>
              </a:rPr>
              <a:t> </a:t>
            </a:r>
            <a:r>
              <a:rPr kumimoji="0" lang="en-US" sz="1000" b="0" i="0" u="none" strike="noStrike" kern="0" cap="none" spc="0" normalizeH="0" baseline="0" noProof="0" dirty="0">
                <a:ln>
                  <a:noFill/>
                </a:ln>
                <a:solidFill>
                  <a:srgbClr val="0D0D0D"/>
                </a:solidFill>
                <a:effectLst/>
                <a:uLnTx/>
                <a:uFillTx/>
                <a:latin typeface="Corbel"/>
                <a:ea typeface="Corbel"/>
                <a:cs typeface="Corbel"/>
                <a:sym typeface="Corbel"/>
                <a:hlinkClick r:id="rId4"/>
              </a:rPr>
              <a:t>info@adngaleria.com</a:t>
            </a:r>
            <a:r>
              <a:rPr lang="en-US" kern="0" dirty="0">
                <a:solidFill>
                  <a:sysClr val="windowText" lastClr="000000"/>
                </a:solidFill>
                <a:sym typeface="Corbel"/>
              </a:rPr>
              <a:t> </a:t>
            </a:r>
            <a:r>
              <a:rPr kumimoji="0" lang="en-US" sz="1000" b="0" i="0" u="none" strike="noStrike" kern="0" cap="none" spc="0" normalizeH="0" baseline="0" noProof="0" dirty="0">
                <a:ln>
                  <a:noFill/>
                </a:ln>
                <a:solidFill>
                  <a:srgbClr val="0D0D0D"/>
                </a:solidFill>
                <a:effectLst/>
                <a:uLnTx/>
                <a:uFillTx/>
                <a:latin typeface="Corbel"/>
                <a:ea typeface="Corbel"/>
                <a:cs typeface="Corbel"/>
                <a:sym typeface="Corbel"/>
              </a:rPr>
              <a:t>www.adngaleria.com</a:t>
            </a:r>
            <a:endParaRPr kumimoji="0" sz="1800" b="0" i="0" u="none" strike="noStrike" kern="0" cap="none" spc="0" normalizeH="0" baseline="0" noProof="0" dirty="0">
              <a:ln>
                <a:noFill/>
              </a:ln>
              <a:solidFill>
                <a:sysClr val="windowText" lastClr="000000"/>
              </a:solidFill>
              <a:effectLst/>
              <a:uLnTx/>
              <a:uFillTx/>
            </a:endParaRPr>
          </a:p>
        </p:txBody>
      </p:sp>
      <p:pic>
        <p:nvPicPr>
          <p:cNvPr id="301" name="Google Shape;301;p41"/>
          <p:cNvPicPr preferRelativeResize="0"/>
          <p:nvPr/>
        </p:nvPicPr>
        <p:blipFill rotWithShape="1">
          <a:blip r:embed="rId5">
            <a:alphaModFix/>
          </a:blip>
          <a:srcRect l="24325" t="12933" r="25004" b="42988"/>
          <a:stretch/>
        </p:blipFill>
        <p:spPr>
          <a:xfrm>
            <a:off x="1198833" y="367968"/>
            <a:ext cx="4598987" cy="2249487"/>
          </a:xfrm>
          <a:prstGeom prst="rect">
            <a:avLst/>
          </a:prstGeom>
          <a:noFill/>
          <a:ln>
            <a:noFill/>
          </a:ln>
        </p:spPr>
      </p:pic>
      <p:pic>
        <p:nvPicPr>
          <p:cNvPr id="302" name="Google Shape;302;p41"/>
          <p:cNvPicPr preferRelativeResize="0"/>
          <p:nvPr/>
        </p:nvPicPr>
        <p:blipFill rotWithShape="1">
          <a:blip r:embed="rId6">
            <a:alphaModFix/>
          </a:blip>
          <a:srcRect l="24868" t="13864" r="42085" b="17108"/>
          <a:stretch/>
        </p:blipFill>
        <p:spPr>
          <a:xfrm>
            <a:off x="1221394" y="2614884"/>
            <a:ext cx="4054475" cy="4764087"/>
          </a:xfrm>
          <a:prstGeom prst="rect">
            <a:avLst/>
          </a:prstGeom>
          <a:noFill/>
          <a:ln>
            <a:noFill/>
          </a:ln>
        </p:spPr>
      </p:pic>
      <p:pic>
        <p:nvPicPr>
          <p:cNvPr id="303" name="Google Shape;303;p41"/>
          <p:cNvPicPr preferRelativeResize="0"/>
          <p:nvPr/>
        </p:nvPicPr>
        <p:blipFill rotWithShape="1">
          <a:blip r:embed="rId5">
            <a:alphaModFix/>
          </a:blip>
          <a:srcRect l="24324" t="58937" r="65110" b="35911"/>
          <a:stretch/>
        </p:blipFill>
        <p:spPr>
          <a:xfrm>
            <a:off x="1209675" y="3492500"/>
            <a:ext cx="1073150" cy="293687"/>
          </a:xfrm>
          <a:prstGeom prst="rect">
            <a:avLst/>
          </a:prstGeom>
          <a:noFill/>
          <a:ln>
            <a:noFill/>
          </a:ln>
        </p:spPr>
      </p:pic>
    </p:spTree>
    <p:extLst>
      <p:ext uri="{BB962C8B-B14F-4D97-AF65-F5344CB8AC3E}">
        <p14:creationId xmlns:p14="http://schemas.microsoft.com/office/powerpoint/2010/main" val="4207398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578024" y="2267744"/>
            <a:ext cx="5760640" cy="601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Niemandsland</a:t>
            </a:r>
            <a:endParaRPr lang="en-US" altLang="es-ES" sz="1100" b="1" i="1"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2023</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In "</a:t>
            </a:r>
            <a:r>
              <a:rPr lang="en-US" altLang="es-ES" sz="1100" dirty="0" err="1">
                <a:latin typeface="Corbel" pitchFamily="34" charset="0"/>
                <a:ea typeface="Calibri" pitchFamily="34" charset="0"/>
                <a:cs typeface="Times New Roman" pitchFamily="18" charset="0"/>
              </a:rPr>
              <a:t>Niemandsland</a:t>
            </a:r>
            <a:r>
              <a:rPr lang="en-US" altLang="es-ES" sz="1100" dirty="0">
                <a:latin typeface="Corbel" pitchFamily="34" charset="0"/>
                <a:ea typeface="Calibri" pitchFamily="34" charset="0"/>
                <a:cs typeface="Times New Roman" pitchFamily="18" charset="0"/>
              </a:rPr>
              <a:t>" (No Man's Land) </a:t>
            </a:r>
            <a:r>
              <a:rPr lang="en-US" altLang="es-ES" sz="1100" dirty="0" err="1">
                <a:latin typeface="Corbel" pitchFamily="34" charset="0"/>
                <a:ea typeface="Calibri" pitchFamily="34" charset="0"/>
                <a:cs typeface="Times New Roman" pitchFamily="18" charset="0"/>
              </a:rPr>
              <a:t>Alán</a:t>
            </a:r>
            <a:r>
              <a:rPr lang="en-US" altLang="es-ES" sz="1100" dirty="0">
                <a:latin typeface="Corbel" pitchFamily="34" charset="0"/>
                <a:ea typeface="Calibri" pitchFamily="34" charset="0"/>
                <a:cs typeface="Times New Roman" pitchFamily="18" charset="0"/>
              </a:rPr>
              <a:t> Carrasco approaches three natural spaces located in some of the most conflict-ridden border areas during the 20th century: the Korean Demilitarized Zone, the German </a:t>
            </a:r>
            <a:r>
              <a:rPr lang="en-US" altLang="es-ES" sz="1100" dirty="0" err="1">
                <a:latin typeface="Corbel" pitchFamily="34" charset="0"/>
                <a:ea typeface="Calibri" pitchFamily="34" charset="0"/>
                <a:cs typeface="Times New Roman" pitchFamily="18" charset="0"/>
              </a:rPr>
              <a:t>Grünes</a:t>
            </a:r>
            <a:r>
              <a:rPr lang="en-US" altLang="es-ES" sz="1100" dirty="0">
                <a:latin typeface="Corbel" pitchFamily="34" charset="0"/>
                <a:ea typeface="Calibri" pitchFamily="34" charset="0"/>
                <a:cs typeface="Times New Roman" pitchFamily="18" charset="0"/>
              </a:rPr>
              <a:t> Band, and guerrilla-influenced enclaves in Colombia. In this way, the artist proposes the symbolic preservation of these three conflicted topographical landscapes in Ward cases. However, in this instance, the cases don't contain live plants but rather the topographies of the three geopolitical contexts with woods sourced from them: mahogany from Colombia, oak from Germany, and larch from Korea. The project delves into a paradox: militarized borders have become peculiar monumental-scale Ward cases, capable of preserving landscapes and ecosystems that, outside of them, humans ruthlessly destroy.</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Niemandsland</a:t>
            </a:r>
            <a:r>
              <a:rPr lang="en-US" altLang="es-ES" sz="1100" dirty="0">
                <a:latin typeface="Corbel" pitchFamily="34" charset="0"/>
                <a:ea typeface="Calibri" pitchFamily="34" charset="0"/>
                <a:cs typeface="Times New Roman" pitchFamily="18" charset="0"/>
              </a:rPr>
              <a:t>" (Tierra de </a:t>
            </a:r>
            <a:r>
              <a:rPr lang="en-US" altLang="es-ES" sz="1100" dirty="0" err="1">
                <a:latin typeface="Corbel" pitchFamily="34" charset="0"/>
                <a:ea typeface="Calibri" pitchFamily="34" charset="0"/>
                <a:cs typeface="Times New Roman" pitchFamily="18" charset="0"/>
              </a:rPr>
              <a:t>Nadie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Alán</a:t>
            </a:r>
            <a:r>
              <a:rPr lang="en-US" altLang="es-ES" sz="1100" dirty="0">
                <a:latin typeface="Corbel" pitchFamily="34" charset="0"/>
                <a:ea typeface="Calibri" pitchFamily="34" charset="0"/>
                <a:cs typeface="Times New Roman" pitchFamily="18" charset="0"/>
              </a:rPr>
              <a:t> Carrasco </a:t>
            </a:r>
            <a:r>
              <a:rPr lang="en-US" altLang="es-ES" sz="1100" dirty="0" err="1">
                <a:latin typeface="Corbel" pitchFamily="34" charset="0"/>
                <a:ea typeface="Calibri" pitchFamily="34" charset="0"/>
                <a:cs typeface="Times New Roman" pitchFamily="18" charset="0"/>
              </a:rPr>
              <a:t>aborda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espacios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naturales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situados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algunas</a:t>
            </a:r>
            <a:r>
              <a:rPr lang="en-US" altLang="es-ES" sz="1100" dirty="0">
                <a:latin typeface="Corbel" pitchFamily="34" charset="0"/>
                <a:ea typeface="Calibri" pitchFamily="34" charset="0"/>
                <a:cs typeface="Times New Roman" pitchFamily="18" charset="0"/>
              </a:rPr>
              <a:t> de las zonas </a:t>
            </a:r>
            <a:r>
              <a:rPr lang="en-US" altLang="es-ES" sz="1100" dirty="0" err="1">
                <a:latin typeface="Corbel" pitchFamily="34" charset="0"/>
                <a:ea typeface="Calibri" pitchFamily="34" charset="0"/>
                <a:cs typeface="Times New Roman" pitchFamily="18" charset="0"/>
              </a:rPr>
              <a:t>fronterizas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más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conflictivas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durante</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siglo</a:t>
            </a:r>
            <a:r>
              <a:rPr lang="en-US" altLang="es-ES" sz="1100" dirty="0">
                <a:latin typeface="Corbel" pitchFamily="34" charset="0"/>
                <a:ea typeface="Calibri" pitchFamily="34" charset="0"/>
                <a:cs typeface="Times New Roman" pitchFamily="18" charset="0"/>
              </a:rPr>
              <a:t> XX: la Zona </a:t>
            </a:r>
            <a:r>
              <a:rPr lang="en-US" altLang="es-ES" sz="1100" dirty="0" err="1">
                <a:latin typeface="Corbel" pitchFamily="34" charset="0"/>
                <a:ea typeface="Calibri" pitchFamily="34" charset="0"/>
                <a:cs typeface="Times New Roman" pitchFamily="18" charset="0"/>
              </a:rPr>
              <a:t>Desmilitarizada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Corea</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Grünes</a:t>
            </a:r>
            <a:r>
              <a:rPr lang="en-US" altLang="es-ES" sz="1100" dirty="0">
                <a:latin typeface="Corbel" pitchFamily="34" charset="0"/>
                <a:ea typeface="Calibri" pitchFamily="34" charset="0"/>
                <a:cs typeface="Times New Roman" pitchFamily="18" charset="0"/>
              </a:rPr>
              <a:t> Band </a:t>
            </a:r>
            <a:r>
              <a:rPr lang="en-US" altLang="es-ES" sz="1100" dirty="0" err="1">
                <a:latin typeface="Corbel" pitchFamily="34" charset="0"/>
                <a:ea typeface="Calibri" pitchFamily="34" charset="0"/>
                <a:cs typeface="Times New Roman" pitchFamily="18" charset="0"/>
              </a:rPr>
              <a:t>alemana</a:t>
            </a:r>
            <a:r>
              <a:rPr lang="en-US" altLang="es-ES" sz="1100" dirty="0">
                <a:latin typeface="Corbel" pitchFamily="34" charset="0"/>
                <a:ea typeface="Calibri" pitchFamily="34" charset="0"/>
                <a:cs typeface="Times New Roman" pitchFamily="18" charset="0"/>
              </a:rPr>
              <a:t> y </a:t>
            </a:r>
            <a:r>
              <a:rPr lang="en-US" altLang="es-ES" sz="1100" dirty="0" err="1">
                <a:latin typeface="Corbel" pitchFamily="34" charset="0"/>
                <a:ea typeface="Calibri" pitchFamily="34" charset="0"/>
                <a:cs typeface="Times New Roman" pitchFamily="18" charset="0"/>
              </a:rPr>
              <a:t>los</a:t>
            </a:r>
            <a:r>
              <a:rPr lang="en-US" altLang="es-ES" sz="1100" dirty="0">
                <a:latin typeface="Corbel" pitchFamily="34" charset="0"/>
                <a:ea typeface="Calibri" pitchFamily="34" charset="0"/>
                <a:cs typeface="Times New Roman" pitchFamily="18" charset="0"/>
              </a:rPr>
              <a:t> enclaves </a:t>
            </a:r>
            <a:r>
              <a:rPr lang="en-US" altLang="es-ES" sz="1100" dirty="0" err="1">
                <a:latin typeface="Corbel" pitchFamily="34" charset="0"/>
                <a:ea typeface="Calibri" pitchFamily="34" charset="0"/>
                <a:cs typeface="Times New Roman" pitchFamily="18" charset="0"/>
              </a:rPr>
              <a:t>influenciados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por</a:t>
            </a:r>
            <a:r>
              <a:rPr lang="en-US" altLang="es-ES" sz="1100" dirty="0">
                <a:latin typeface="Corbel" pitchFamily="34" charset="0"/>
                <a:ea typeface="Calibri" pitchFamily="34" charset="0"/>
                <a:cs typeface="Times New Roman" pitchFamily="18" charset="0"/>
              </a:rPr>
              <a:t> la guerrilla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Colombia. De </a:t>
            </a:r>
            <a:r>
              <a:rPr lang="en-US" altLang="es-ES" sz="1100" dirty="0" err="1">
                <a:latin typeface="Corbel" pitchFamily="34" charset="0"/>
                <a:ea typeface="Calibri" pitchFamily="34" charset="0"/>
                <a:cs typeface="Times New Roman" pitchFamily="18" charset="0"/>
              </a:rPr>
              <a:t>este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modo</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artista</a:t>
            </a:r>
            <a:r>
              <a:rPr lang="en-US" altLang="es-ES" sz="1100" dirty="0">
                <a:latin typeface="Corbel" pitchFamily="34" charset="0"/>
                <a:ea typeface="Calibri" pitchFamily="34" charset="0"/>
                <a:cs typeface="Times New Roman" pitchFamily="18" charset="0"/>
              </a:rPr>
              <a:t> propone la </a:t>
            </a:r>
            <a:r>
              <a:rPr lang="en-US" altLang="es-ES" sz="1100" dirty="0" err="1">
                <a:latin typeface="Corbel" pitchFamily="34" charset="0"/>
                <a:ea typeface="Calibri" pitchFamily="34" charset="0"/>
                <a:cs typeface="Times New Roman" pitchFamily="18" charset="0"/>
              </a:rPr>
              <a:t>preservación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simbólica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estos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paisajes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topográficos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conflictivos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cajas</a:t>
            </a:r>
            <a:r>
              <a:rPr lang="en-US" altLang="es-ES" sz="1100" dirty="0">
                <a:latin typeface="Corbel" pitchFamily="34" charset="0"/>
                <a:ea typeface="Calibri" pitchFamily="34" charset="0"/>
                <a:cs typeface="Times New Roman" pitchFamily="18" charset="0"/>
              </a:rPr>
              <a:t> de Ward. Sin embargo,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caso</a:t>
            </a:r>
            <a:r>
              <a:rPr lang="en-US" altLang="es-ES" sz="1100" dirty="0">
                <a:latin typeface="Corbel" pitchFamily="34" charset="0"/>
                <a:ea typeface="Calibri" pitchFamily="34" charset="0"/>
                <a:cs typeface="Times New Roman" pitchFamily="18" charset="0"/>
              </a:rPr>
              <a:t>, las </a:t>
            </a:r>
            <a:r>
              <a:rPr lang="en-US" altLang="es-ES" sz="1100" dirty="0" err="1">
                <a:latin typeface="Corbel" pitchFamily="34" charset="0"/>
                <a:ea typeface="Calibri" pitchFamily="34" charset="0"/>
                <a:cs typeface="Times New Roman" pitchFamily="18" charset="0"/>
              </a:rPr>
              <a:t>cajas</a:t>
            </a:r>
            <a:r>
              <a:rPr lang="en-US" altLang="es-ES" sz="1100" dirty="0">
                <a:latin typeface="Corbel" pitchFamily="34" charset="0"/>
                <a:ea typeface="Calibri" pitchFamily="34" charset="0"/>
                <a:cs typeface="Times New Roman" pitchFamily="18" charset="0"/>
              </a:rPr>
              <a:t> no </a:t>
            </a:r>
            <a:r>
              <a:rPr lang="en-US" altLang="es-ES" sz="1100" dirty="0" err="1">
                <a:latin typeface="Corbel" pitchFamily="34" charset="0"/>
                <a:ea typeface="Calibri" pitchFamily="34" charset="0"/>
                <a:cs typeface="Times New Roman" pitchFamily="18" charset="0"/>
              </a:rPr>
              <a:t>contienen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plantas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vivas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sino</a:t>
            </a:r>
            <a:r>
              <a:rPr lang="en-US" altLang="es-ES" sz="1100" dirty="0">
                <a:latin typeface="Corbel" pitchFamily="34" charset="0"/>
                <a:ea typeface="Calibri" pitchFamily="34" charset="0"/>
                <a:cs typeface="Times New Roman" pitchFamily="18" charset="0"/>
              </a:rPr>
              <a:t> las </a:t>
            </a:r>
            <a:r>
              <a:rPr lang="en-US" altLang="es-ES" sz="1100" dirty="0" err="1">
                <a:latin typeface="Corbel" pitchFamily="34" charset="0"/>
                <a:ea typeface="Calibri" pitchFamily="34" charset="0"/>
                <a:cs typeface="Times New Roman" pitchFamily="18" charset="0"/>
              </a:rPr>
              <a:t>topografías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los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contextos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geopolíticos</a:t>
            </a:r>
            <a:r>
              <a:rPr lang="en-US" altLang="es-ES" sz="1100" dirty="0">
                <a:latin typeface="Corbel" pitchFamily="34" charset="0"/>
                <a:ea typeface="Calibri" pitchFamily="34" charset="0"/>
                <a:cs typeface="Times New Roman" pitchFamily="18" charset="0"/>
              </a:rPr>
              <a:t> con </a:t>
            </a:r>
            <a:r>
              <a:rPr lang="en-US" altLang="es-ES" sz="1100" dirty="0" err="1">
                <a:latin typeface="Corbel" pitchFamily="34" charset="0"/>
                <a:ea typeface="Calibri" pitchFamily="34" charset="0"/>
                <a:cs typeface="Times New Roman" pitchFamily="18" charset="0"/>
              </a:rPr>
              <a:t>maderas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procedentes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ellos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caoba</a:t>
            </a:r>
            <a:r>
              <a:rPr lang="en-US" altLang="es-ES" sz="1100" dirty="0">
                <a:latin typeface="Corbel" pitchFamily="34" charset="0"/>
                <a:ea typeface="Calibri" pitchFamily="34" charset="0"/>
                <a:cs typeface="Times New Roman" pitchFamily="18" charset="0"/>
              </a:rPr>
              <a:t> de Colombia, roble de </a:t>
            </a:r>
            <a:r>
              <a:rPr lang="en-US" altLang="es-ES" sz="1100" dirty="0" err="1">
                <a:latin typeface="Corbel" pitchFamily="34" charset="0"/>
                <a:ea typeface="Calibri" pitchFamily="34" charset="0"/>
                <a:cs typeface="Times New Roman" pitchFamily="18" charset="0"/>
              </a:rPr>
              <a:t>Alemania</a:t>
            </a:r>
            <a:r>
              <a:rPr lang="en-US" altLang="es-ES" sz="1100" dirty="0">
                <a:latin typeface="Corbel" pitchFamily="34" charset="0"/>
                <a:ea typeface="Calibri" pitchFamily="34" charset="0"/>
                <a:cs typeface="Times New Roman" pitchFamily="18" charset="0"/>
              </a:rPr>
              <a:t> y </a:t>
            </a:r>
            <a:r>
              <a:rPr lang="en-US" altLang="es-ES" sz="1100" dirty="0" err="1">
                <a:latin typeface="Corbel" pitchFamily="34" charset="0"/>
                <a:ea typeface="Calibri" pitchFamily="34" charset="0"/>
                <a:cs typeface="Times New Roman" pitchFamily="18" charset="0"/>
              </a:rPr>
              <a:t>alerce</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Corea</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proyecto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ahonda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paradoja</a:t>
            </a:r>
            <a:r>
              <a:rPr lang="en-US" altLang="es-ES" sz="1100" dirty="0">
                <a:latin typeface="Corbel" pitchFamily="34" charset="0"/>
                <a:ea typeface="Calibri" pitchFamily="34" charset="0"/>
                <a:cs typeface="Times New Roman" pitchFamily="18" charset="0"/>
              </a:rPr>
              <a:t>: las </a:t>
            </a:r>
            <a:r>
              <a:rPr lang="en-US" altLang="es-ES" sz="1100" dirty="0" err="1">
                <a:latin typeface="Corbel" pitchFamily="34" charset="0"/>
                <a:ea typeface="Calibri" pitchFamily="34" charset="0"/>
                <a:cs typeface="Times New Roman" pitchFamily="18" charset="0"/>
              </a:rPr>
              <a:t>fronteras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militarizadas</a:t>
            </a:r>
            <a:r>
              <a:rPr lang="en-US" altLang="es-ES" sz="1100" dirty="0">
                <a:latin typeface="Corbel" pitchFamily="34" charset="0"/>
                <a:ea typeface="Calibri" pitchFamily="34" charset="0"/>
                <a:cs typeface="Times New Roman" pitchFamily="18" charset="0"/>
              </a:rPr>
              <a:t> se </a:t>
            </a:r>
            <a:r>
              <a:rPr lang="en-US" altLang="es-ES" sz="1100" dirty="0" err="1">
                <a:latin typeface="Corbel" pitchFamily="34" charset="0"/>
                <a:ea typeface="Calibri" pitchFamily="34" charset="0"/>
                <a:cs typeface="Times New Roman" pitchFamily="18" charset="0"/>
              </a:rPr>
              <a:t>han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convertido</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peculiares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cajas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wardianas</a:t>
            </a:r>
            <a:r>
              <a:rPr lang="en-US" altLang="es-ES" sz="1100" dirty="0">
                <a:latin typeface="Corbel" pitchFamily="34" charset="0"/>
                <a:ea typeface="Calibri" pitchFamily="34" charset="0"/>
                <a:cs typeface="Times New Roman" pitchFamily="18" charset="0"/>
              </a:rPr>
              <a:t> a </a:t>
            </a:r>
            <a:r>
              <a:rPr lang="en-US" altLang="es-ES" sz="1100" dirty="0" err="1">
                <a:latin typeface="Corbel" pitchFamily="34" charset="0"/>
                <a:ea typeface="Calibri" pitchFamily="34" charset="0"/>
                <a:cs typeface="Times New Roman" pitchFamily="18" charset="0"/>
              </a:rPr>
              <a:t>escala</a:t>
            </a:r>
            <a:r>
              <a:rPr lang="en-US" altLang="es-ES" sz="1100" dirty="0">
                <a:latin typeface="Corbel" pitchFamily="34" charset="0"/>
                <a:ea typeface="Calibri" pitchFamily="34" charset="0"/>
                <a:cs typeface="Times New Roman" pitchFamily="18" charset="0"/>
              </a:rPr>
              <a:t> monumental, </a:t>
            </a:r>
            <a:r>
              <a:rPr lang="en-US" altLang="es-ES" sz="1100" dirty="0" err="1">
                <a:latin typeface="Corbel" pitchFamily="34" charset="0"/>
                <a:ea typeface="Calibri" pitchFamily="34" charset="0"/>
                <a:cs typeface="Times New Roman" pitchFamily="18" charset="0"/>
              </a:rPr>
              <a:t>capaces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preservar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paisajes</a:t>
            </a:r>
            <a:r>
              <a:rPr lang="en-US" altLang="es-ES" sz="1100" dirty="0">
                <a:latin typeface="Corbel" pitchFamily="34" charset="0"/>
                <a:ea typeface="Calibri" pitchFamily="34" charset="0"/>
                <a:cs typeface="Times New Roman" pitchFamily="18" charset="0"/>
              </a:rPr>
              <a:t> y </a:t>
            </a:r>
            <a:r>
              <a:rPr lang="en-US" altLang="es-ES" sz="1100" dirty="0" err="1">
                <a:latin typeface="Corbel" pitchFamily="34" charset="0"/>
                <a:ea typeface="Calibri" pitchFamily="34" charset="0"/>
                <a:cs typeface="Times New Roman" pitchFamily="18" charset="0"/>
              </a:rPr>
              <a:t>ecosistemas</a:t>
            </a:r>
            <a:r>
              <a:rPr lang="en-US" altLang="es-ES" sz="1100" dirty="0">
                <a:latin typeface="Corbel" pitchFamily="34" charset="0"/>
                <a:ea typeface="Calibri" pitchFamily="34" charset="0"/>
                <a:cs typeface="Times New Roman" pitchFamily="18" charset="0"/>
              </a:rPr>
              <a:t> que, </a:t>
            </a:r>
            <a:r>
              <a:rPr lang="en-US" altLang="es-ES" sz="1100" dirty="0" err="1">
                <a:latin typeface="Corbel" pitchFamily="34" charset="0"/>
                <a:ea typeface="Calibri" pitchFamily="34" charset="0"/>
                <a:cs typeface="Times New Roman" pitchFamily="18" charset="0"/>
              </a:rPr>
              <a:t>fuera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ellas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humanos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destruyen</a:t>
            </a:r>
            <a:r>
              <a:rPr lang="en-US" altLang="es-ES" sz="1100" dirty="0">
                <a:latin typeface="Corbel" pitchFamily="34" charset="0"/>
                <a:ea typeface="Calibri" pitchFamily="34" charset="0"/>
                <a:cs typeface="Times New Roman" pitchFamily="18" charset="0"/>
              </a:rPr>
              <a:t> sin </a:t>
            </a:r>
            <a:r>
              <a:rPr lang="en-US" altLang="es-ES" sz="1100" dirty="0" err="1">
                <a:latin typeface="Corbel" pitchFamily="34" charset="0"/>
                <a:ea typeface="Calibri" pitchFamily="34" charset="0"/>
                <a:cs typeface="Times New Roman" pitchFamily="18" charset="0"/>
              </a:rPr>
              <a:t>piedad</a:t>
            </a:r>
            <a:r>
              <a:rPr lang="en-US" altLang="es-ES" sz="1100" dirty="0">
                <a:latin typeface="Corbel" pitchFamily="34" charset="0"/>
                <a:ea typeface="Calibri" pitchFamily="34" charset="0"/>
                <a:cs typeface="Times New Roman" pitchFamily="18" charset="0"/>
              </a:rPr>
              <a:t>.</a:t>
            </a:r>
          </a:p>
          <a:p>
            <a:pPr>
              <a:spcBef>
                <a:spcPct val="0"/>
              </a:spcBef>
              <a:buNone/>
            </a:pPr>
            <a:endParaRPr lang="en-US" altLang="es-ES" sz="1100" dirty="0">
              <a:latin typeface="Corbel" pitchFamily="34" charset="0"/>
              <a:ea typeface="Calibri" pitchFamily="34" charset="0"/>
              <a:cs typeface="Times New Roman" pitchFamily="18" charset="0"/>
            </a:endParaRPr>
          </a:p>
          <a:p>
            <a:pPr>
              <a:spcBef>
                <a:spcPct val="0"/>
              </a:spcBef>
              <a:buNone/>
            </a:pP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Niemandsland</a:t>
            </a:r>
            <a:r>
              <a:rPr lang="en-US" altLang="es-ES" sz="1100" dirty="0">
                <a:latin typeface="Corbel" pitchFamily="34" charset="0"/>
                <a:ea typeface="Calibri" pitchFamily="34" charset="0"/>
                <a:cs typeface="Times New Roman" pitchFamily="18" charset="0"/>
              </a:rPr>
              <a:t>" (Terra de </a:t>
            </a:r>
            <a:r>
              <a:rPr lang="en-US" altLang="es-ES" sz="1100" dirty="0" err="1">
                <a:latin typeface="Corbel" pitchFamily="34" charset="0"/>
                <a:ea typeface="Calibri" pitchFamily="34" charset="0"/>
                <a:cs typeface="Times New Roman" pitchFamily="18" charset="0"/>
              </a:rPr>
              <a:t>Ningú</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Alán</a:t>
            </a:r>
            <a:r>
              <a:rPr lang="en-US" altLang="es-ES" sz="1100" dirty="0">
                <a:latin typeface="Corbel" pitchFamily="34" charset="0"/>
                <a:ea typeface="Calibri" pitchFamily="34" charset="0"/>
                <a:cs typeface="Times New Roman" pitchFamily="18" charset="0"/>
              </a:rPr>
              <a:t> Carrasco </a:t>
            </a:r>
            <a:r>
              <a:rPr lang="en-US" altLang="es-ES" sz="1100" dirty="0" err="1">
                <a:latin typeface="Corbel" pitchFamily="34" charset="0"/>
                <a:ea typeface="Calibri" pitchFamily="34" charset="0"/>
                <a:cs typeface="Times New Roman" pitchFamily="18" charset="0"/>
              </a:rPr>
              <a:t>aborda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espais</a:t>
            </a:r>
            <a:r>
              <a:rPr lang="en-US" altLang="es-ES" sz="1100" dirty="0">
                <a:latin typeface="Corbel" pitchFamily="34" charset="0"/>
                <a:ea typeface="Calibri" pitchFamily="34" charset="0"/>
                <a:cs typeface="Times New Roman" pitchFamily="18" charset="0"/>
              </a:rPr>
              <a:t> naturals </a:t>
            </a:r>
            <a:r>
              <a:rPr lang="en-US" altLang="es-ES" sz="1100" dirty="0" err="1">
                <a:latin typeface="Corbel" pitchFamily="34" charset="0"/>
                <a:ea typeface="Calibri" pitchFamily="34" charset="0"/>
                <a:cs typeface="Times New Roman" pitchFamily="18" charset="0"/>
              </a:rPr>
              <a:t>situats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algunes</a:t>
            </a:r>
            <a:r>
              <a:rPr lang="en-US" altLang="es-ES" sz="1100" dirty="0">
                <a:latin typeface="Corbel" pitchFamily="34" charset="0"/>
                <a:ea typeface="Calibri" pitchFamily="34" charset="0"/>
                <a:cs typeface="Times New Roman" pitchFamily="18" charset="0"/>
              </a:rPr>
              <a:t> de les zones </a:t>
            </a:r>
            <a:r>
              <a:rPr lang="en-US" altLang="es-ES" sz="1100" dirty="0" err="1">
                <a:latin typeface="Corbel" pitchFamily="34" charset="0"/>
                <a:ea typeface="Calibri" pitchFamily="34" charset="0"/>
                <a:cs typeface="Times New Roman" pitchFamily="18" charset="0"/>
              </a:rPr>
              <a:t>frontereres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més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conflictives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durant</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segle</a:t>
            </a:r>
            <a:r>
              <a:rPr lang="en-US" altLang="es-ES" sz="1100" dirty="0">
                <a:latin typeface="Corbel" pitchFamily="34" charset="0"/>
                <a:ea typeface="Calibri" pitchFamily="34" charset="0"/>
                <a:cs typeface="Times New Roman" pitchFamily="18" charset="0"/>
              </a:rPr>
              <a:t> XX: la Zona </a:t>
            </a:r>
            <a:r>
              <a:rPr lang="en-US" altLang="es-ES" sz="1100" dirty="0" err="1">
                <a:latin typeface="Corbel" pitchFamily="34" charset="0"/>
                <a:ea typeface="Calibri" pitchFamily="34" charset="0"/>
                <a:cs typeface="Times New Roman" pitchFamily="18" charset="0"/>
              </a:rPr>
              <a:t>Desmilitaritzada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Corea</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Grünes</a:t>
            </a:r>
            <a:r>
              <a:rPr lang="en-US" altLang="es-ES" sz="1100" dirty="0">
                <a:latin typeface="Corbel" pitchFamily="34" charset="0"/>
                <a:ea typeface="Calibri" pitchFamily="34" charset="0"/>
                <a:cs typeface="Times New Roman" pitchFamily="18" charset="0"/>
              </a:rPr>
              <a:t> Band </a:t>
            </a:r>
            <a:r>
              <a:rPr lang="en-US" altLang="es-ES" sz="1100" dirty="0" err="1">
                <a:latin typeface="Corbel" pitchFamily="34" charset="0"/>
                <a:ea typeface="Calibri" pitchFamily="34" charset="0"/>
                <a:cs typeface="Times New Roman" pitchFamily="18" charset="0"/>
              </a:rPr>
              <a:t>alemanya</a:t>
            </a:r>
            <a:r>
              <a:rPr lang="en-US" altLang="es-ES" sz="1100" dirty="0">
                <a:latin typeface="Corbel" pitchFamily="34" charset="0"/>
                <a:ea typeface="Calibri" pitchFamily="34" charset="0"/>
                <a:cs typeface="Times New Roman" pitchFamily="18" charset="0"/>
              </a:rPr>
              <a:t> i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enclavaments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influenciats</a:t>
            </a:r>
            <a:r>
              <a:rPr lang="en-US" altLang="es-ES" sz="1100" dirty="0">
                <a:latin typeface="Corbel" pitchFamily="34" charset="0"/>
                <a:ea typeface="Calibri" pitchFamily="34" charset="0"/>
                <a:cs typeface="Times New Roman" pitchFamily="18" charset="0"/>
              </a:rPr>
              <a:t> per la guerrilla a </a:t>
            </a:r>
            <a:r>
              <a:rPr lang="en-US" altLang="es-ES" sz="1100" dirty="0" err="1">
                <a:latin typeface="Corbel" pitchFamily="34" charset="0"/>
                <a:ea typeface="Calibri" pitchFamily="34" charset="0"/>
                <a:cs typeface="Times New Roman" pitchFamily="18" charset="0"/>
              </a:rPr>
              <a:t>Colòmbia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D'aquesta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manera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l'artista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proposa</a:t>
            </a:r>
            <a:r>
              <a:rPr lang="en-US" altLang="es-ES" sz="1100" dirty="0">
                <a:latin typeface="Corbel" pitchFamily="34" charset="0"/>
                <a:ea typeface="Calibri" pitchFamily="34" charset="0"/>
                <a:cs typeface="Times New Roman" pitchFamily="18" charset="0"/>
              </a:rPr>
              <a:t> la </a:t>
            </a:r>
            <a:r>
              <a:rPr lang="en-US" altLang="es-ES" sz="1100" dirty="0" err="1">
                <a:latin typeface="Corbel" pitchFamily="34" charset="0"/>
                <a:ea typeface="Calibri" pitchFamily="34" charset="0"/>
                <a:cs typeface="Times New Roman" pitchFamily="18" charset="0"/>
              </a:rPr>
              <a:t>preservació</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simbòlica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d'aquests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paisatges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topogràfics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conflictius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cajas</a:t>
            </a:r>
            <a:r>
              <a:rPr lang="en-US" altLang="es-ES" sz="1100" dirty="0">
                <a:latin typeface="Corbel" pitchFamily="34" charset="0"/>
                <a:ea typeface="Calibri" pitchFamily="34" charset="0"/>
                <a:cs typeface="Times New Roman" pitchFamily="18" charset="0"/>
              </a:rPr>
              <a:t> de Ward. No </a:t>
            </a:r>
            <a:r>
              <a:rPr lang="en-US" altLang="es-ES" sz="1100" dirty="0" err="1">
                <a:latin typeface="Corbel" pitchFamily="34" charset="0"/>
                <a:ea typeface="Calibri" pitchFamily="34" charset="0"/>
                <a:cs typeface="Times New Roman" pitchFamily="18" charset="0"/>
              </a:rPr>
              <a:t>obstant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això</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aquest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cas</a:t>
            </a:r>
            <a:r>
              <a:rPr lang="en-US" altLang="es-ES" sz="1100" dirty="0">
                <a:latin typeface="Corbel" pitchFamily="34" charset="0"/>
                <a:ea typeface="Calibri" pitchFamily="34" charset="0"/>
                <a:cs typeface="Times New Roman" pitchFamily="18" charset="0"/>
              </a:rPr>
              <a:t>, les </a:t>
            </a:r>
            <a:r>
              <a:rPr lang="en-US" altLang="es-ES" sz="1100" dirty="0" err="1">
                <a:latin typeface="Corbel" pitchFamily="34" charset="0"/>
                <a:ea typeface="Calibri" pitchFamily="34" charset="0"/>
                <a:cs typeface="Times New Roman" pitchFamily="18" charset="0"/>
              </a:rPr>
              <a:t>caixes</a:t>
            </a:r>
            <a:r>
              <a:rPr lang="en-US" altLang="es-ES" sz="1100" dirty="0">
                <a:latin typeface="Corbel" pitchFamily="34" charset="0"/>
                <a:ea typeface="Calibri" pitchFamily="34" charset="0"/>
                <a:cs typeface="Times New Roman" pitchFamily="18" charset="0"/>
              </a:rPr>
              <a:t> no </a:t>
            </a:r>
            <a:r>
              <a:rPr lang="en-US" altLang="es-ES" sz="1100" dirty="0" err="1">
                <a:latin typeface="Corbel" pitchFamily="34" charset="0"/>
                <a:ea typeface="Calibri" pitchFamily="34" charset="0"/>
                <a:cs typeface="Times New Roman" pitchFamily="18" charset="0"/>
              </a:rPr>
              <a:t>contenen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plantes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vives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sinó</a:t>
            </a:r>
            <a:r>
              <a:rPr lang="en-US" altLang="es-ES" sz="1100" dirty="0">
                <a:latin typeface="Corbel" pitchFamily="34" charset="0"/>
                <a:ea typeface="Calibri" pitchFamily="34" charset="0"/>
                <a:cs typeface="Times New Roman" pitchFamily="18" charset="0"/>
              </a:rPr>
              <a:t> les </a:t>
            </a:r>
            <a:r>
              <a:rPr lang="en-US" altLang="es-ES" sz="1100" dirty="0" err="1">
                <a:latin typeface="Corbel" pitchFamily="34" charset="0"/>
                <a:ea typeface="Calibri" pitchFamily="34" charset="0"/>
                <a:cs typeface="Times New Roman" pitchFamily="18" charset="0"/>
              </a:rPr>
              <a:t>topografies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tres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contextos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geopolítics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amb</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fustes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procedents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d'ells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caoba</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Colòmbia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roure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d'Alemanya</a:t>
            </a:r>
            <a:r>
              <a:rPr lang="en-US" altLang="es-ES" sz="1100" dirty="0">
                <a:latin typeface="Corbel" pitchFamily="34" charset="0"/>
                <a:ea typeface="Calibri" pitchFamily="34" charset="0"/>
                <a:cs typeface="Times New Roman" pitchFamily="18" charset="0"/>
              </a:rPr>
              <a:t> i </a:t>
            </a:r>
            <a:r>
              <a:rPr lang="en-US" altLang="es-ES" sz="1100" dirty="0" err="1">
                <a:latin typeface="Corbel" pitchFamily="34" charset="0"/>
                <a:ea typeface="Calibri" pitchFamily="34" charset="0"/>
                <a:cs typeface="Times New Roman" pitchFamily="18" charset="0"/>
              </a:rPr>
              <a:t>làrix</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Corea</a:t>
            </a:r>
            <a:r>
              <a:rPr lang="en-US" altLang="es-ES" sz="1100" dirty="0">
                <a:latin typeface="Corbel" pitchFamily="34" charset="0"/>
                <a:ea typeface="Calibri" pitchFamily="34" charset="0"/>
                <a:cs typeface="Times New Roman" pitchFamily="18" charset="0"/>
              </a:rPr>
              <a:t>. El </a:t>
            </a:r>
            <a:r>
              <a:rPr lang="en-US" altLang="es-ES" sz="1100" dirty="0" err="1">
                <a:latin typeface="Corbel" pitchFamily="34" charset="0"/>
                <a:ea typeface="Calibri" pitchFamily="34" charset="0"/>
                <a:cs typeface="Times New Roman" pitchFamily="18" charset="0"/>
              </a:rPr>
              <a:t>projecte</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aprofundeix</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una</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paradoxa</a:t>
            </a:r>
            <a:r>
              <a:rPr lang="en-US" altLang="es-ES" sz="1100" dirty="0">
                <a:latin typeface="Corbel" pitchFamily="34" charset="0"/>
                <a:ea typeface="Calibri" pitchFamily="34" charset="0"/>
                <a:cs typeface="Times New Roman" pitchFamily="18" charset="0"/>
              </a:rPr>
              <a:t>: les </a:t>
            </a:r>
            <a:r>
              <a:rPr lang="en-US" altLang="es-ES" sz="1100" dirty="0" err="1">
                <a:latin typeface="Corbel" pitchFamily="34" charset="0"/>
                <a:ea typeface="Calibri" pitchFamily="34" charset="0"/>
                <a:cs typeface="Times New Roman" pitchFamily="18" charset="0"/>
              </a:rPr>
              <a:t>fronteres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militaritzades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s'han</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convertit</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en</a:t>
            </a:r>
            <a:r>
              <a:rPr lang="en-US" altLang="es-ES" sz="1100" dirty="0">
                <a:latin typeface="Corbel" pitchFamily="34" charset="0"/>
                <a:ea typeface="Calibri" pitchFamily="34" charset="0"/>
                <a:cs typeface="Times New Roman" pitchFamily="18" charset="0"/>
              </a:rPr>
              <a:t> peculiars </a:t>
            </a:r>
            <a:r>
              <a:rPr lang="en-US" altLang="es-ES" sz="1100" dirty="0" err="1">
                <a:latin typeface="Corbel" pitchFamily="34" charset="0"/>
                <a:ea typeface="Calibri" pitchFamily="34" charset="0"/>
                <a:cs typeface="Times New Roman" pitchFamily="18" charset="0"/>
              </a:rPr>
              <a:t>caixes</a:t>
            </a:r>
            <a:r>
              <a:rPr lang="en-US" altLang="es-ES" sz="1100" dirty="0">
                <a:latin typeface="Corbel" pitchFamily="34" charset="0"/>
                <a:ea typeface="Calibri" pitchFamily="34" charset="0"/>
                <a:cs typeface="Times New Roman" pitchFamily="18" charset="0"/>
              </a:rPr>
              <a:t> de Ward a </a:t>
            </a:r>
            <a:r>
              <a:rPr lang="en-US" altLang="es-ES" sz="1100" dirty="0" err="1">
                <a:latin typeface="Corbel" pitchFamily="34" charset="0"/>
                <a:ea typeface="Calibri" pitchFamily="34" charset="0"/>
                <a:cs typeface="Times New Roman" pitchFamily="18" charset="0"/>
              </a:rPr>
              <a:t>escala</a:t>
            </a:r>
            <a:r>
              <a:rPr lang="en-US" altLang="es-ES" sz="1100" dirty="0">
                <a:latin typeface="Corbel" pitchFamily="34" charset="0"/>
                <a:ea typeface="Calibri" pitchFamily="34" charset="0"/>
                <a:cs typeface="Times New Roman" pitchFamily="18" charset="0"/>
              </a:rPr>
              <a:t> monumental, </a:t>
            </a:r>
            <a:r>
              <a:rPr lang="en-US" altLang="es-ES" sz="1100" dirty="0" err="1">
                <a:latin typeface="Corbel" pitchFamily="34" charset="0"/>
                <a:ea typeface="Calibri" pitchFamily="34" charset="0"/>
                <a:cs typeface="Times New Roman" pitchFamily="18" charset="0"/>
              </a:rPr>
              <a:t>capaces</a:t>
            </a:r>
            <a:r>
              <a:rPr lang="en-US" altLang="es-ES" sz="1100" dirty="0">
                <a:latin typeface="Corbel" pitchFamily="34" charset="0"/>
                <a:ea typeface="Calibri" pitchFamily="34" charset="0"/>
                <a:cs typeface="Times New Roman" pitchFamily="18" charset="0"/>
              </a:rPr>
              <a:t> de </a:t>
            </a:r>
            <a:r>
              <a:rPr lang="en-US" altLang="es-ES" sz="1100" dirty="0" err="1">
                <a:latin typeface="Corbel" pitchFamily="34" charset="0"/>
                <a:ea typeface="Calibri" pitchFamily="34" charset="0"/>
                <a:cs typeface="Times New Roman" pitchFamily="18" charset="0"/>
              </a:rPr>
              <a:t>preservar</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paisatges</a:t>
            </a:r>
            <a:r>
              <a:rPr lang="en-US" altLang="es-ES" sz="1100" dirty="0">
                <a:latin typeface="Corbel" pitchFamily="34" charset="0"/>
                <a:ea typeface="Calibri" pitchFamily="34" charset="0"/>
                <a:cs typeface="Times New Roman" pitchFamily="18" charset="0"/>
              </a:rPr>
              <a:t> i </a:t>
            </a:r>
            <a:r>
              <a:rPr lang="en-US" altLang="es-ES" sz="1100" dirty="0" err="1">
                <a:latin typeface="Corbel" pitchFamily="34" charset="0"/>
                <a:ea typeface="Calibri" pitchFamily="34" charset="0"/>
                <a:cs typeface="Times New Roman" pitchFamily="18" charset="0"/>
              </a:rPr>
              <a:t>ecosistemes</a:t>
            </a:r>
            <a:r>
              <a:rPr lang="en-US" altLang="es-ES" sz="1100" dirty="0">
                <a:latin typeface="Corbel" pitchFamily="34" charset="0"/>
                <a:ea typeface="Calibri" pitchFamily="34" charset="0"/>
                <a:cs typeface="Times New Roman" pitchFamily="18" charset="0"/>
              </a:rPr>
              <a:t> que, fora </a:t>
            </a:r>
            <a:r>
              <a:rPr lang="en-US" altLang="es-ES" sz="1100" dirty="0" err="1">
                <a:latin typeface="Corbel" pitchFamily="34" charset="0"/>
                <a:ea typeface="Calibri" pitchFamily="34" charset="0"/>
                <a:cs typeface="Times New Roman" pitchFamily="18" charset="0"/>
              </a:rPr>
              <a:t>d'elles</a:t>
            </a:r>
            <a:r>
              <a:rPr lang="en-US" altLang="es-ES" sz="1100" dirty="0">
                <a:latin typeface="Corbel" pitchFamily="34" charset="0"/>
                <a:ea typeface="Calibri" pitchFamily="34" charset="0"/>
                <a:cs typeface="Times New Roman" pitchFamily="18" charset="0"/>
              </a:rPr>
              <a:t>, </a:t>
            </a:r>
            <a:r>
              <a:rPr lang="en-US" altLang="es-ES" sz="1100" dirty="0" err="1">
                <a:latin typeface="Corbel" pitchFamily="34" charset="0"/>
                <a:ea typeface="Calibri" pitchFamily="34" charset="0"/>
                <a:cs typeface="Times New Roman" pitchFamily="18" charset="0"/>
              </a:rPr>
              <a:t>els</a:t>
            </a:r>
            <a:r>
              <a:rPr lang="en-US" altLang="es-ES" sz="1100" dirty="0">
                <a:latin typeface="Corbel" pitchFamily="34" charset="0"/>
                <a:ea typeface="Calibri" pitchFamily="34" charset="0"/>
                <a:cs typeface="Times New Roman" pitchFamily="18" charset="0"/>
              </a:rPr>
              <a:t> humans </a:t>
            </a:r>
            <a:r>
              <a:rPr lang="en-US" altLang="es-ES" sz="1100" dirty="0" err="1">
                <a:latin typeface="Corbel" pitchFamily="34" charset="0"/>
                <a:ea typeface="Calibri" pitchFamily="34" charset="0"/>
                <a:cs typeface="Times New Roman" pitchFamily="18" charset="0"/>
              </a:rPr>
              <a:t>destrueixen</a:t>
            </a:r>
            <a:r>
              <a:rPr lang="en-US" altLang="es-ES" sz="1100" dirty="0">
                <a:latin typeface="Corbel" pitchFamily="34" charset="0"/>
                <a:ea typeface="Calibri" pitchFamily="34" charset="0"/>
                <a:cs typeface="Times New Roman" pitchFamily="18" charset="0"/>
              </a:rPr>
              <a:t> sense </a:t>
            </a:r>
            <a:r>
              <a:rPr lang="en-US" altLang="es-ES" sz="1100" dirty="0" err="1">
                <a:latin typeface="Corbel" pitchFamily="34" charset="0"/>
                <a:ea typeface="Calibri" pitchFamily="34" charset="0"/>
                <a:cs typeface="Times New Roman" pitchFamily="18" charset="0"/>
              </a:rPr>
              <a:t>pietat</a:t>
            </a:r>
            <a:r>
              <a:rPr lang="en-US" altLang="es-ES" sz="1100" dirty="0">
                <a:latin typeface="Corbel" pitchFamily="34" charset="0"/>
                <a:ea typeface="Calibri" pitchFamily="34" charset="0"/>
                <a:cs typeface="Times New Roman" pitchFamily="18" charset="0"/>
              </a:rPr>
              <a:t>.</a:t>
            </a:r>
          </a:p>
          <a:p>
            <a:pPr>
              <a:spcBef>
                <a:spcPct val="0"/>
              </a:spcBef>
              <a:buNone/>
            </a:pPr>
            <a:endParaRPr lang="en-US" altLang="es-ES" sz="1100" dirty="0">
              <a:latin typeface="Corbel" pitchFamily="34" charset="0"/>
              <a:ea typeface="Calibri" pitchFamily="34" charset="0"/>
              <a:cs typeface="Times New Roman" pitchFamily="18" charset="0"/>
            </a:endParaRPr>
          </a:p>
        </p:txBody>
      </p:sp>
    </p:spTree>
    <p:extLst>
      <p:ext uri="{BB962C8B-B14F-4D97-AF65-F5344CB8AC3E}">
        <p14:creationId xmlns:p14="http://schemas.microsoft.com/office/powerpoint/2010/main" val="3192892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doradn\Usr\ADN\LOGOS-Hojas Tipo\LOGOS\Logo AD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0325"/>
            <a:ext cx="2071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65088" y="539750"/>
            <a:ext cx="2500312" cy="862013"/>
          </a:xfrm>
          <a:prstGeom prst="rect">
            <a:avLst/>
          </a:prstGeom>
        </p:spPr>
        <p:txBody>
          <a:bodyPr>
            <a:spAutoFit/>
          </a:bodyPr>
          <a:lstStyle/>
          <a:p>
            <a:pPr fontAlgn="auto">
              <a:spcBef>
                <a:spcPts val="0"/>
              </a:spcBef>
              <a:spcAft>
                <a:spcPts val="0"/>
              </a:spcAft>
              <a:defRPr/>
            </a:pPr>
            <a:r>
              <a:rPr lang="es-ES" sz="1000" dirty="0">
                <a:latin typeface="Corbel" pitchFamily="34" charset="0"/>
                <a:cs typeface="+mn-cs"/>
              </a:rPr>
              <a:t>c/ Mallorca, 205</a:t>
            </a:r>
          </a:p>
          <a:p>
            <a:pPr fontAlgn="auto">
              <a:spcBef>
                <a:spcPts val="0"/>
              </a:spcBef>
              <a:spcAft>
                <a:spcPts val="0"/>
              </a:spcAft>
              <a:defRPr/>
            </a:pPr>
            <a:r>
              <a:rPr lang="es-ES" sz="1000" dirty="0">
                <a:latin typeface="Corbel" pitchFamily="34" charset="0"/>
                <a:cs typeface="+mn-cs"/>
              </a:rPr>
              <a:t>08036 Barcelona</a:t>
            </a:r>
          </a:p>
          <a:p>
            <a:pPr fontAlgn="auto">
              <a:spcBef>
                <a:spcPts val="0"/>
              </a:spcBef>
              <a:spcAft>
                <a:spcPts val="0"/>
              </a:spcAft>
              <a:defRPr/>
            </a:pPr>
            <a:r>
              <a:rPr lang="es-ES" sz="1000" dirty="0">
                <a:latin typeface="Corbel" pitchFamily="34" charset="0"/>
                <a:cs typeface="+mn-cs"/>
              </a:rPr>
              <a:t>T. (+34) 93 451 0064</a:t>
            </a: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info@adngaleria.com</a:t>
            </a:r>
            <a:endParaRPr lang="es-ES" sz="1000" dirty="0">
              <a:solidFill>
                <a:schemeClr val="tx1">
                  <a:lumMod val="95000"/>
                  <a:lumOff val="5000"/>
                </a:schemeClr>
              </a:solidFill>
              <a:latin typeface="Corbel" pitchFamily="34" charset="0"/>
              <a:cs typeface="+mn-cs"/>
            </a:endParaRPr>
          </a:p>
          <a:p>
            <a:pPr fontAlgn="auto">
              <a:spcBef>
                <a:spcPts val="0"/>
              </a:spcBef>
              <a:spcAft>
                <a:spcPts val="0"/>
              </a:spcAft>
              <a:defRPr/>
            </a:pPr>
            <a:r>
              <a:rPr lang="es-ES" sz="1000" dirty="0" err="1">
                <a:solidFill>
                  <a:schemeClr val="tx1">
                    <a:lumMod val="95000"/>
                    <a:lumOff val="5000"/>
                  </a:schemeClr>
                </a:solidFill>
                <a:latin typeface="Corbel" pitchFamily="34" charset="0"/>
                <a:cs typeface="+mn-cs"/>
              </a:rPr>
              <a:t>www.adngaleria.com</a:t>
            </a:r>
            <a:endParaRPr lang="es-ES" sz="1000" dirty="0">
              <a:solidFill>
                <a:schemeClr val="tx1">
                  <a:lumMod val="95000"/>
                  <a:lumOff val="5000"/>
                </a:schemeClr>
              </a:solidFill>
              <a:latin typeface="Corbel" pitchFamily="34" charset="0"/>
              <a:cs typeface="+mn-cs"/>
            </a:endParaRPr>
          </a:p>
        </p:txBody>
      </p:sp>
      <p:sp>
        <p:nvSpPr>
          <p:cNvPr id="9" name="7 CuadroTexto"/>
          <p:cNvSpPr txBox="1">
            <a:spLocks noChangeArrowheads="1"/>
          </p:cNvSpPr>
          <p:nvPr/>
        </p:nvSpPr>
        <p:spPr bwMode="auto">
          <a:xfrm>
            <a:off x="188913" y="7069714"/>
            <a:ext cx="64804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s-ES" sz="1100" b="1" i="1" dirty="0" err="1">
                <a:latin typeface="Corbel" pitchFamily="34" charset="0"/>
                <a:ea typeface="Calibri" pitchFamily="34" charset="0"/>
                <a:cs typeface="Times New Roman" pitchFamily="18" charset="0"/>
              </a:rPr>
              <a:t>Niemandsland</a:t>
            </a:r>
            <a:endParaRPr lang="en-US" altLang="es-ES" sz="1100" b="1" i="1" dirty="0">
              <a:latin typeface="Corbel" pitchFamily="34" charset="0"/>
              <a:ea typeface="Calibri" pitchFamily="34" charset="0"/>
              <a:cs typeface="Times New Roman" pitchFamily="18" charset="0"/>
            </a:endParaRPr>
          </a:p>
          <a:p>
            <a:pPr>
              <a:spcBef>
                <a:spcPct val="0"/>
              </a:spcBef>
              <a:buNone/>
            </a:pPr>
            <a:r>
              <a:rPr lang="en-US" altLang="es-ES" sz="1100" dirty="0">
                <a:latin typeface="Corbel" pitchFamily="34" charset="0"/>
                <a:ea typeface="Calibri" pitchFamily="34" charset="0"/>
                <a:cs typeface="Times New Roman" pitchFamily="18" charset="0"/>
              </a:rPr>
              <a:t>2023</a:t>
            </a:r>
          </a:p>
          <a:p>
            <a:pPr>
              <a:spcBef>
                <a:spcPct val="0"/>
              </a:spcBef>
              <a:buNone/>
            </a:pPr>
            <a:r>
              <a:rPr lang="en-US" altLang="es-ES" sz="1100" dirty="0">
                <a:latin typeface="Corbel" pitchFamily="34" charset="0"/>
                <a:ea typeface="Calibri" pitchFamily="34" charset="0"/>
                <a:cs typeface="Times New Roman" pitchFamily="18" charset="0"/>
              </a:rPr>
              <a:t>3D printing in </a:t>
            </a:r>
            <a:r>
              <a:rPr lang="en-US" altLang="es-ES" sz="1100" dirty="0" err="1">
                <a:latin typeface="Corbel" pitchFamily="34" charset="0"/>
                <a:ea typeface="Calibri" pitchFamily="34" charset="0"/>
                <a:cs typeface="Times New Roman" pitchFamily="18" charset="0"/>
              </a:rPr>
              <a:t>TPU</a:t>
            </a:r>
            <a:r>
              <a:rPr lang="en-US" altLang="es-ES" sz="1100" dirty="0">
                <a:latin typeface="Corbel" pitchFamily="34" charset="0"/>
                <a:ea typeface="Calibri" pitchFamily="34" charset="0"/>
                <a:cs typeface="Times New Roman" pitchFamily="18" charset="0"/>
              </a:rPr>
              <a:t>, mahogany wood, oak, and larch.</a:t>
            </a:r>
          </a:p>
          <a:p>
            <a:pPr>
              <a:spcBef>
                <a:spcPct val="0"/>
              </a:spcBef>
              <a:buNone/>
            </a:pPr>
            <a:r>
              <a:rPr lang="en-US" altLang="es-ES" sz="1100" dirty="0">
                <a:latin typeface="Corbel" pitchFamily="34" charset="0"/>
                <a:ea typeface="Calibri" pitchFamily="34" charset="0"/>
                <a:cs typeface="Times New Roman" pitchFamily="18" charset="0"/>
              </a:rPr>
              <a:t>Triptych: 37 x 27 x 28 cm. each.</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8760" y="2411761"/>
            <a:ext cx="4367970" cy="2910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687289"/>
      </p:ext>
    </p:extLst>
  </p:cSld>
  <p:clrMapOvr>
    <a:masterClrMapping/>
  </p:clrMapOvr>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D0D0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4657</TotalTime>
  <Words>12548</Words>
  <Application>Microsoft Office PowerPoint</Application>
  <PresentationFormat>Presentación en pantalla (4:3)</PresentationFormat>
  <Paragraphs>825</Paragraphs>
  <Slides>74</Slides>
  <Notes>12</Notes>
  <HiddenSlides>0</HiddenSlides>
  <MMClips>0</MMClips>
  <ScaleCrop>false</ScaleCrop>
  <HeadingPairs>
    <vt:vector size="4" baseType="variant">
      <vt:variant>
        <vt:lpstr>Tema</vt:lpstr>
      </vt:variant>
      <vt:variant>
        <vt:i4>3</vt:i4>
      </vt:variant>
      <vt:variant>
        <vt:lpstr>Títulos de diapositiva</vt:lpstr>
      </vt:variant>
      <vt:variant>
        <vt:i4>74</vt:i4>
      </vt:variant>
    </vt:vector>
  </HeadingPairs>
  <TitlesOfParts>
    <vt:vector size="77" baseType="lpstr">
      <vt:lpstr>Tema de Office</vt:lpstr>
      <vt:lpstr>1_Tema de Office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PCADN</dc:creator>
  <cp:lastModifiedBy>PC01</cp:lastModifiedBy>
  <cp:revision>320</cp:revision>
  <dcterms:created xsi:type="dcterms:W3CDTF">2017-10-10T14:25:41Z</dcterms:created>
  <dcterms:modified xsi:type="dcterms:W3CDTF">2024-12-10T10:47:28Z</dcterms:modified>
</cp:coreProperties>
</file>